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7"/>
  </p:notesMasterIdLst>
  <p:handoutMasterIdLst>
    <p:handoutMasterId r:id="rId18"/>
  </p:handoutMasterIdLst>
  <p:sldIdLst>
    <p:sldId id="656" r:id="rId2"/>
    <p:sldId id="577" r:id="rId3"/>
    <p:sldId id="618" r:id="rId4"/>
    <p:sldId id="619" r:id="rId5"/>
    <p:sldId id="580" r:id="rId6"/>
    <p:sldId id="657" r:id="rId7"/>
    <p:sldId id="658" r:id="rId8"/>
    <p:sldId id="633" r:id="rId9"/>
    <p:sldId id="652" r:id="rId10"/>
    <p:sldId id="582" r:id="rId11"/>
    <p:sldId id="632" r:id="rId12"/>
    <p:sldId id="567" r:id="rId13"/>
    <p:sldId id="622" r:id="rId14"/>
    <p:sldId id="635" r:id="rId15"/>
    <p:sldId id="655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2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erine Wilkinson" initials="" lastIdx="9" clrIdx="0"/>
  <p:cmAuthor id="7" name="Microsoft Office User" initials="Office [6]" lastIdx="1" clrIdx="7">
    <p:extLst/>
  </p:cmAuthor>
  <p:cmAuthor id="1" name="Moira Kenney" initials="" lastIdx="1" clrIdx="1"/>
  <p:cmAuthor id="8" name="Microsoft Office User" initials="Office [7]" lastIdx="1" clrIdx="8">
    <p:extLst/>
  </p:cmAuthor>
  <p:cmAuthor id="2" name="Microsoft Office User" initials="Office" lastIdx="5" clrIdx="2">
    <p:extLst/>
  </p:cmAuthor>
  <p:cmAuthor id="9" name="Microsoft Office User" initials="Office [8]" lastIdx="1" clrIdx="9">
    <p:extLst/>
  </p:cmAuthor>
  <p:cmAuthor id="3" name="Microsoft Office User" initials="Office [2]" lastIdx="1" clrIdx="3">
    <p:extLst/>
  </p:cmAuthor>
  <p:cmAuthor id="10" name="Microsoft Office User" initials="Office [9]" lastIdx="1" clrIdx="10">
    <p:extLst/>
  </p:cmAuthor>
  <p:cmAuthor id="4" name="Microsoft Office User" initials="Office [3]" lastIdx="1" clrIdx="4">
    <p:extLst/>
  </p:cmAuthor>
  <p:cmAuthor id="11" name="Windows User" initials="WU" lastIdx="13" clrIdx="11"/>
  <p:cmAuthor id="5" name="Microsoft Office User" initials="Office [4]" lastIdx="1" clrIdx="5">
    <p:extLst/>
  </p:cmAuthor>
  <p:cmAuthor id="6" name="Microsoft Office User" initials="Office [5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E36"/>
    <a:srgbClr val="007D99"/>
    <a:srgbClr val="CFE1E2"/>
    <a:srgbClr val="B2D8E0"/>
    <a:srgbClr val="86F3FF"/>
    <a:srgbClr val="AAACC4"/>
    <a:srgbClr val="62B0B8"/>
    <a:srgbClr val="FF873A"/>
    <a:srgbClr val="F99C25"/>
    <a:srgbClr val="FE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 autoAdjust="0"/>
    <p:restoredTop sz="92543" autoAdjust="0"/>
  </p:normalViewPr>
  <p:slideViewPr>
    <p:cSldViewPr snapToGrid="0" snapToObjects="1">
      <p:cViewPr varScale="1">
        <p:scale>
          <a:sx n="65" d="100"/>
          <a:sy n="65" d="100"/>
        </p:scale>
        <p:origin x="1794" y="72"/>
      </p:cViewPr>
      <p:guideLst>
        <p:guide orient="horz" pos="156"/>
        <p:guide pos="5759"/>
        <p:guide orient="horz" pos="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indsaybellows\Downloads\OECD%20Family%20Sli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Public Spending on Young Families as a % of GDP</a:t>
            </a:r>
          </a:p>
          <a:p>
            <a:pPr>
              <a:defRPr sz="1800"/>
            </a:pPr>
            <a:r>
              <a:rPr lang="en-US" sz="1800" dirty="0"/>
              <a:t>[Child Tax Credits, Childcare, Paid Family Leave, and Single Parent Support ]</a:t>
            </a:r>
          </a:p>
        </c:rich>
      </c:tx>
      <c:layout>
        <c:manualLayout>
          <c:xMode val="edge"/>
          <c:yMode val="edge"/>
          <c:x val="0.15398603930499499"/>
          <c:y val="2.941349491146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invertIfNegative val="0"/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9-F64E-A29F-A32839DC0977}"/>
              </c:ext>
            </c:extLst>
          </c:dPt>
          <c:cat>
            <c:strRef>
              <c:f>Sheet1!$A$6:$A$27</c:f>
              <c:strCache>
                <c:ptCount val="22"/>
                <c:pt idx="0">
                  <c:v>United Kingdom</c:v>
                </c:pt>
                <c:pt idx="1">
                  <c:v>Sweden</c:v>
                </c:pt>
                <c:pt idx="2">
                  <c:v>Finland</c:v>
                </c:pt>
                <c:pt idx="3">
                  <c:v>Hungary</c:v>
                </c:pt>
                <c:pt idx="4">
                  <c:v>France</c:v>
                </c:pt>
                <c:pt idx="5">
                  <c:v>Belgium</c:v>
                </c:pt>
                <c:pt idx="6">
                  <c:v>Australia</c:v>
                </c:pt>
                <c:pt idx="7">
                  <c:v>Czech Republic</c:v>
                </c:pt>
                <c:pt idx="8">
                  <c:v>Germany</c:v>
                </c:pt>
                <c:pt idx="9">
                  <c:v>OECD Average</c:v>
                </c:pt>
                <c:pt idx="10">
                  <c:v>Italy</c:v>
                </c:pt>
                <c:pt idx="11">
                  <c:v>Chile</c:v>
                </c:pt>
                <c:pt idx="12">
                  <c:v>Netherlands</c:v>
                </c:pt>
                <c:pt idx="13">
                  <c:v>Spain</c:v>
                </c:pt>
                <c:pt idx="14">
                  <c:v>Japan</c:v>
                </c:pt>
                <c:pt idx="15">
                  <c:v>Canada</c:v>
                </c:pt>
                <c:pt idx="16">
                  <c:v>Portugal</c:v>
                </c:pt>
                <c:pt idx="17">
                  <c:v>Latvia</c:v>
                </c:pt>
                <c:pt idx="18">
                  <c:v>Korea</c:v>
                </c:pt>
                <c:pt idx="19">
                  <c:v>United States</c:v>
                </c:pt>
                <c:pt idx="20">
                  <c:v>Turkey</c:v>
                </c:pt>
                <c:pt idx="21">
                  <c:v>Mexico</c:v>
                </c:pt>
              </c:strCache>
            </c:strRef>
          </c:cat>
          <c:val>
            <c:numRef>
              <c:f>Sheet1!$B$6:$B$27</c:f>
              <c:numCache>
                <c:formatCode>General</c:formatCode>
                <c:ptCount val="22"/>
                <c:pt idx="0">
                  <c:v>3.802</c:v>
                </c:pt>
                <c:pt idx="1">
                  <c:v>3.637</c:v>
                </c:pt>
                <c:pt idx="2">
                  <c:v>3.2080000000000002</c:v>
                </c:pt>
                <c:pt idx="3">
                  <c:v>2.9580000000000002</c:v>
                </c:pt>
                <c:pt idx="4">
                  <c:v>2.9140000000000001</c:v>
                </c:pt>
                <c:pt idx="5">
                  <c:v>2.8570000000000002</c:v>
                </c:pt>
                <c:pt idx="6">
                  <c:v>2.7440000000000002</c:v>
                </c:pt>
                <c:pt idx="7">
                  <c:v>2.2160000000000002</c:v>
                </c:pt>
                <c:pt idx="8">
                  <c:v>2.1709999999999998</c:v>
                </c:pt>
                <c:pt idx="9">
                  <c:v>2.1389999999999998</c:v>
                </c:pt>
                <c:pt idx="10">
                  <c:v>1.419</c:v>
                </c:pt>
                <c:pt idx="11">
                  <c:v>1.4159999999999999</c:v>
                </c:pt>
                <c:pt idx="12">
                  <c:v>1.347</c:v>
                </c:pt>
                <c:pt idx="13">
                  <c:v>1.3320000000000001</c:v>
                </c:pt>
                <c:pt idx="14">
                  <c:v>1.2609999999999999</c:v>
                </c:pt>
                <c:pt idx="15">
                  <c:v>1.206</c:v>
                </c:pt>
                <c:pt idx="16">
                  <c:v>1.2</c:v>
                </c:pt>
                <c:pt idx="17">
                  <c:v>1.173</c:v>
                </c:pt>
                <c:pt idx="18">
                  <c:v>1.125</c:v>
                </c:pt>
                <c:pt idx="19">
                  <c:v>0.68799999999999994</c:v>
                </c:pt>
                <c:pt idx="20">
                  <c:v>0.439</c:v>
                </c:pt>
                <c:pt idx="21">
                  <c:v>0.39800000000000002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19-F64E-A29F-A32839DC0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397264"/>
        <c:axId val="140397656"/>
      </c:barChart>
      <c:catAx>
        <c:axId val="140397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OECD (Advanced Industrial Countries) 2013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97656"/>
        <c:crosses val="autoZero"/>
        <c:auto val="1"/>
        <c:lblAlgn val="ctr"/>
        <c:lblOffset val="100"/>
        <c:noMultiLvlLbl val="0"/>
      </c:catAx>
      <c:valAx>
        <c:axId val="14039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Gross Domestic Product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15" tIns="48307" rIns="96615" bIns="483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15" tIns="48307" rIns="96615" bIns="48307" rtlCol="0"/>
          <a:lstStyle>
            <a:lvl1pPr algn="r">
              <a:defRPr sz="1200"/>
            </a:lvl1pPr>
          </a:lstStyle>
          <a:p>
            <a:fld id="{CD2CBAEC-C1B7-4B7E-84A1-E8BBBC106318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9"/>
            <a:ext cx="3169920" cy="481726"/>
          </a:xfrm>
          <a:prstGeom prst="rect">
            <a:avLst/>
          </a:prstGeom>
        </p:spPr>
        <p:txBody>
          <a:bodyPr vert="horz" lIns="96615" tIns="48307" rIns="96615" bIns="483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9"/>
            <a:ext cx="3169920" cy="481726"/>
          </a:xfrm>
          <a:prstGeom prst="rect">
            <a:avLst/>
          </a:prstGeom>
        </p:spPr>
        <p:txBody>
          <a:bodyPr vert="horz" lIns="96615" tIns="48307" rIns="96615" bIns="48307" rtlCol="0" anchor="b"/>
          <a:lstStyle>
            <a:lvl1pPr algn="r">
              <a:defRPr sz="1200"/>
            </a:lvl1pPr>
          </a:lstStyle>
          <a:p>
            <a:fld id="{FDCB31A1-1BDE-4F38-A2FD-CE3B519F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5" tIns="48307" rIns="96615" bIns="483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15" tIns="48307" rIns="96615" bIns="48307" rtlCol="0"/>
          <a:lstStyle>
            <a:lvl1pPr algn="r">
              <a:defRPr sz="1200"/>
            </a:lvl1pPr>
          </a:lstStyle>
          <a:p>
            <a:fld id="{66F111B6-A67D-E947-9F87-5329C2CD69FF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5" tIns="48307" rIns="96615" bIns="483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15" tIns="48307" rIns="96615" bIns="483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15" tIns="48307" rIns="96615" bIns="483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15" tIns="48307" rIns="96615" bIns="48307" rtlCol="0" anchor="b"/>
          <a:lstStyle>
            <a:lvl1pPr algn="r">
              <a:defRPr sz="1200"/>
            </a:lvl1pPr>
          </a:lstStyle>
          <a:p>
            <a:fld id="{1E1996A0-4B0A-E94A-A462-69B78BB33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93C5-7621-4A88-AAF4-8A22C934A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3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Pathways, Center</a:t>
            </a:r>
            <a:r>
              <a:rPr lang="en-US" baseline="0" dirty="0"/>
              <a:t> for the Study of Social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6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0163" y="731838"/>
            <a:ext cx="4881562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3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5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6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Olson, Steve. The Committee on From Neurons to Neighborhoods Anniversary Workshop. From Neurons to Neighborhoods: An Update. Institute of Medicine and National Research Council of the National Academies. 2012.</a:t>
            </a:r>
          </a:p>
          <a:p>
            <a:endParaRPr lang="en-US" dirty="0"/>
          </a:p>
          <a:p>
            <a:r>
              <a:rPr lang="en-US" dirty="0"/>
              <a:t>Additional sources from Monterey’s plan: </a:t>
            </a:r>
            <a:r>
              <a:rPr lang="en-US" dirty="0" err="1"/>
              <a:t>Bornfreund</a:t>
            </a:r>
            <a:r>
              <a:rPr lang="en-US" dirty="0"/>
              <a:t>, 2015. And: Bachman, Sara S. The Care Coordination Conundrum and Children and Youth with Special Health Care Needs. Catalyst Center: Health &amp; Disability Working Group, Boston University School of Public Health. November 2015. And: Henry, Holly et al. Teaching Families to Fish: How to Support Families as Care Coordinators. LPFCH. July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7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96A0-4B0A-E94A-A462-69B78BB332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9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76977-2C3D-8741-AF7E-3EE41897A1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2517423"/>
            <a:ext cx="6477000" cy="3349976"/>
          </a:xfrm>
        </p:spPr>
        <p:txBody>
          <a:bodyPr anchor="t" anchorCtr="0"/>
          <a:lstStyle>
            <a:lvl1pPr>
              <a:defRPr sz="4400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024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fld id="{23A271A1-F6D6-438B-A432-4747EE7ECD40}" type="datetimeFigureOut">
              <a:rPr lang="en-US" smtClean="0"/>
              <a:pPr/>
              <a:t>2/6/2018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366" y="1600200"/>
            <a:ext cx="7620000" cy="990600"/>
          </a:xfrm>
        </p:spPr>
        <p:txBody>
          <a:bodyPr anchor="ctr" anchorCtr="0"/>
          <a:lstStyle>
            <a:lvl1pPr marL="0"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"/>
          </p:nvPr>
        </p:nvSpPr>
        <p:spPr>
          <a:xfrm>
            <a:off x="1371600" y="2827867"/>
            <a:ext cx="7327900" cy="32342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3200399" cy="33528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366" y="1600200"/>
            <a:ext cx="7620000" cy="990600"/>
          </a:xfrm>
        </p:spPr>
        <p:txBody>
          <a:bodyPr anchor="t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0601" y="2743200"/>
            <a:ext cx="3200399" cy="33528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9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4080" y="1741967"/>
            <a:ext cx="3886200" cy="426720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81741" y="1741967"/>
            <a:ext cx="3886200" cy="426720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3886200" cy="3581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97400" y="2438400"/>
            <a:ext cx="3886200" cy="3581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1752600"/>
            <a:ext cx="3886200" cy="640080"/>
          </a:xfrm>
          <a:solidFill>
            <a:schemeClr val="accent2"/>
          </a:solidFill>
        </p:spPr>
        <p:txBody>
          <a:bodyPr lIns="91440" rIns="91440"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597400" y="1752600"/>
            <a:ext cx="3886200" cy="640080"/>
          </a:xfrm>
          <a:solidFill>
            <a:schemeClr val="accent4"/>
          </a:solidFill>
        </p:spPr>
        <p:txBody>
          <a:bodyPr lIns="91440" rIns="91440"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52966" y="330200"/>
            <a:ext cx="8229600" cy="9906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2966" y="330200"/>
            <a:ext cx="8229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2" y="6248207"/>
            <a:ext cx="5486399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752600"/>
            <a:ext cx="1600200" cy="4343400"/>
          </a:xfrm>
          <a:solidFill>
            <a:schemeClr val="accent6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09800" y="1752600"/>
            <a:ext cx="6491220" cy="4419600"/>
          </a:xfrm>
        </p:spPr>
        <p:txBody>
          <a:bodyPr/>
          <a:lstStyle>
            <a:lvl5pPr>
              <a:buSzPct val="50000"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2966" y="330200"/>
            <a:ext cx="8229600" cy="9906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  <a:prstGeom prst="rect">
            <a:avLst/>
          </a:prstGeom>
        </p:spPr>
        <p:txBody>
          <a:bodyPr rtlCol="0"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ctr"/>
            <a:fld id="{F0C94032-CD4C-4C25-B0C2-CEC720522D9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2990-9218-4182-BF84-72A5A411543F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2/6/2018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Work in Progress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641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fld id="{D728701E-CAF4-4159-9B3E-41C86DFFA30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FC4EDF-6099-4CC8-93D0-F4F43A653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0" y="6248207"/>
            <a:ext cx="563879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9" y="2023533"/>
            <a:ext cx="8222460" cy="4267200"/>
          </a:xfrm>
        </p:spPr>
        <p:txBody>
          <a:bodyPr/>
          <a:lstStyle>
            <a:lvl1pPr>
              <a:buClr>
                <a:srgbClr val="B1BE36"/>
              </a:buCl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0" y="6248207"/>
            <a:ext cx="563879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9" y="2023533"/>
            <a:ext cx="8222460" cy="4267200"/>
          </a:xfrm>
        </p:spPr>
        <p:txBody>
          <a:bodyPr numCol="2" spcCol="228600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613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0" y="6248207"/>
            <a:ext cx="563879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9" y="2023533"/>
            <a:ext cx="8222460" cy="4267200"/>
          </a:xfrm>
        </p:spPr>
        <p:txBody>
          <a:bodyPr numCol="2" spcCol="228600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719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2x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0" y="6248207"/>
            <a:ext cx="563879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457202" y="3962400"/>
            <a:ext cx="4114791" cy="2133600"/>
          </a:xfrm>
          <a:noFill/>
          <a:ln>
            <a:solidFill>
              <a:schemeClr val="accent6"/>
            </a:solidFill>
          </a:ln>
        </p:spPr>
        <p:txBody>
          <a:bodyPr lIns="91440" tIns="91440" rIns="91440" bIns="91440" numCol="1" spcCol="228600"/>
          <a:lstStyle>
            <a:lvl1pPr marL="228600" indent="-228600" eaLnBrk="1" latinLnBrk="0" hangingPunct="1">
              <a:buFont typeface="Wingdings" charset="2"/>
              <a:buChar char="§"/>
              <a:defRPr sz="2000" b="0" i="0">
                <a:latin typeface="Calibri Light"/>
                <a:cs typeface="Calibri Light"/>
              </a:defRPr>
            </a:lvl1pPr>
            <a:lvl2pPr marL="36576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600200" indent="0">
              <a:buFontTx/>
              <a:buNone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10" y="1828800"/>
            <a:ext cx="4114791" cy="2133600"/>
          </a:xfrm>
          <a:noFill/>
          <a:ln>
            <a:solidFill>
              <a:schemeClr val="accent6"/>
            </a:solidFill>
          </a:ln>
        </p:spPr>
        <p:txBody>
          <a:bodyPr lIns="91440" tIns="91440" rIns="91440" bIns="91440" numCol="1" spcCol="228600"/>
          <a:lstStyle>
            <a:lvl1pPr marL="228600" indent="-228600">
              <a:buFont typeface="Wingdings" charset="2"/>
              <a:buChar char="§"/>
              <a:defRPr sz="2000" b="0" i="0">
                <a:latin typeface="Calibri Light"/>
                <a:cs typeface="Calibri Light"/>
              </a:defRPr>
            </a:lvl1pPr>
            <a:lvl2pPr marL="36576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600200" indent="0">
              <a:buFontTx/>
              <a:buNone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4568446" y="1828800"/>
            <a:ext cx="4114791" cy="2133600"/>
          </a:xfrm>
          <a:noFill/>
          <a:ln>
            <a:solidFill>
              <a:schemeClr val="accent6"/>
            </a:solidFill>
          </a:ln>
        </p:spPr>
        <p:txBody>
          <a:bodyPr lIns="91440" tIns="91440" rIns="91440" bIns="91440" numCol="1" spcCol="228600"/>
          <a:lstStyle>
            <a:lvl1pPr marL="228600" indent="-228600" eaLnBrk="1" latinLnBrk="0" hangingPunct="1">
              <a:buFont typeface="Wingdings" charset="2"/>
              <a:buChar char="§"/>
              <a:defRPr sz="2000" b="0" i="0">
                <a:latin typeface="Calibri Light"/>
                <a:cs typeface="Calibri Light"/>
              </a:defRPr>
            </a:lvl1pPr>
            <a:lvl2pPr marL="36576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600200" indent="0">
              <a:buFontTx/>
              <a:buNone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572001" y="3962400"/>
            <a:ext cx="4114791" cy="2133600"/>
          </a:xfrm>
          <a:noFill/>
          <a:ln>
            <a:solidFill>
              <a:schemeClr val="accent6"/>
            </a:solidFill>
          </a:ln>
        </p:spPr>
        <p:txBody>
          <a:bodyPr lIns="91440" tIns="91440" rIns="91440" bIns="91440" numCol="1" spcCol="228600"/>
          <a:lstStyle>
            <a:lvl1pPr marL="228600" indent="-228600">
              <a:buFont typeface="Wingdings" charset="2"/>
              <a:buChar char="§"/>
              <a:defRPr sz="2000" b="0" i="0">
                <a:latin typeface="Calibri Light"/>
                <a:cs typeface="Calibri Light"/>
              </a:defRPr>
            </a:lvl1pPr>
            <a:lvl2pPr marL="36576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600200" indent="0">
              <a:buFontTx/>
              <a:buNone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0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Basi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0" y="6248207"/>
            <a:ext cx="563879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828800"/>
            <a:ext cx="8226035" cy="897467"/>
          </a:xfrm>
          <a:noFill/>
          <a:ln>
            <a:solidFill>
              <a:schemeClr val="accent6"/>
            </a:solidFill>
          </a:ln>
        </p:spPr>
        <p:txBody>
          <a:bodyPr lIns="91440" tIns="91440" rIns="91440" bIns="91440" numCol="1" spcCol="228600"/>
          <a:lstStyle>
            <a:lvl1pPr marL="0" indent="0">
              <a:buFont typeface="Wingdings" charset="2"/>
              <a:buNone/>
              <a:defRPr sz="2800" b="0" i="0">
                <a:latin typeface="Calibri Light"/>
                <a:cs typeface="Calibri Light"/>
              </a:defRPr>
            </a:lvl1pPr>
            <a:lvl2pPr marL="36576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600200" indent="0">
              <a:buFontTx/>
              <a:buNone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01309683"/>
              </p:ext>
            </p:extLst>
          </p:nvPr>
        </p:nvGraphicFramePr>
        <p:xfrm>
          <a:off x="457209" y="2726267"/>
          <a:ext cx="8226035" cy="3352800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645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T="60960" marB="60960">
                    <a:lnL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0" y="6248207"/>
            <a:ext cx="563879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9" y="1820333"/>
            <a:ext cx="8222460" cy="4267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336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3302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460248" y="1955800"/>
            <a:ext cx="8153400" cy="42672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 eaLnBrk="1" latinLnBrk="0" hangingPunct="1"/>
            <a:r>
              <a:rPr kumimoji="0" lang="en-US" dirty="0"/>
              <a:t>Master Regular Text Style</a:t>
            </a:r>
          </a:p>
          <a:p>
            <a:pPr lvl="0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95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2966" y="330200"/>
            <a:ext cx="8229600" cy="9906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2967" y="1820640"/>
            <a:ext cx="8229600" cy="4258056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968" y="6248207"/>
            <a:ext cx="5643033" cy="365125"/>
          </a:xfrm>
          <a:prstGeom prst="rect">
            <a:avLst/>
          </a:prstGeom>
        </p:spPr>
        <p:txBody>
          <a:bodyPr vert="horz" lIns="0" rIns="0" anchor="ctr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452966" y="1445265"/>
            <a:ext cx="8681890" cy="6095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1441870"/>
            <a:ext cx="415925" cy="64353"/>
          </a:xfrm>
          <a:prstGeom prst="rect">
            <a:avLst/>
          </a:prstGeom>
          <a:solidFill>
            <a:srgbClr val="B1BE3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260350" y="6362700"/>
            <a:ext cx="132927" cy="17780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z="900" smtClean="0">
                <a:solidFill>
                  <a:schemeClr val="tx2"/>
                </a:solidFill>
              </a:rPr>
              <a:pPr algn="ct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7" r:id="rId2"/>
    <p:sldLayoutId id="2147483695" r:id="rId3"/>
    <p:sldLayoutId id="2147483721" r:id="rId4"/>
    <p:sldLayoutId id="2147483723" r:id="rId5"/>
    <p:sldLayoutId id="2147483725" r:id="rId6"/>
    <p:sldLayoutId id="2147483726" r:id="rId7"/>
    <p:sldLayoutId id="2147483720" r:id="rId8"/>
    <p:sldLayoutId id="2147483717" r:id="rId9"/>
    <p:sldLayoutId id="2147483696" r:id="rId10"/>
    <p:sldLayoutId id="2147483724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61" r:id="rId18"/>
    <p:sldLayoutId id="2147483762" r:id="rId19"/>
    <p:sldLayoutId id="214748376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90000"/>
        <a:buFont typeface="Wingdings" charset="2"/>
        <a:buChar char="§"/>
        <a:defRPr kumimoji="0" sz="3000" kern="1200" spc="-3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6"/>
        </a:buClr>
        <a:buSzPct val="90000"/>
        <a:buFont typeface="Wingdings" charset="2"/>
        <a:buChar char="§"/>
        <a:defRPr kumimoji="0" sz="2600" b="0" i="1" kern="1200" spc="-3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2pPr>
      <a:lvl3pPr marL="685800" indent="-228600" algn="l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6"/>
        </a:buClr>
        <a:buSzPct val="90000"/>
        <a:buFont typeface="Wingdings" charset="2"/>
        <a:buChar char="§"/>
        <a:defRPr kumimoji="0" sz="2200" b="0" i="0" kern="1200" spc="-3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3pPr>
      <a:lvl4pPr marL="912813" indent="-227013" algn="l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SzPct val="90000"/>
        <a:buFont typeface="Wingdings" charset="2"/>
        <a:buChar char="§"/>
        <a:defRPr kumimoji="0" sz="1800" b="0" i="0" kern="1200" spc="-3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4pPr>
      <a:lvl5pPr marL="1143000" indent="-228600" algn="l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SzPct val="90000"/>
        <a:buFont typeface="Wingdings" charset="2"/>
        <a:buChar char="§"/>
        <a:defRPr kumimoji="0" sz="1400" b="0" i="0" kern="1200" spc="-3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403758" y="3873020"/>
            <a:ext cx="84608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087" y="4057686"/>
            <a:ext cx="7324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First 5: An Alliance for CA’s Kids</a:t>
            </a:r>
          </a:p>
        </p:txBody>
      </p:sp>
    </p:spTree>
    <p:extLst>
      <p:ext uri="{BB962C8B-B14F-4D97-AF65-F5344CB8AC3E}">
        <p14:creationId xmlns:p14="http://schemas.microsoft.com/office/powerpoint/2010/main" val="32818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lang="en-US" sz="3200" dirty="0"/>
              <a:t>Summing Up the Problem We 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182" y="3582560"/>
            <a:ext cx="1659400" cy="873150"/>
          </a:xfrm>
          <a:prstGeom prst="rect">
            <a:avLst/>
          </a:prstGeom>
          <a:solidFill>
            <a:srgbClr val="B1BE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Parents struggle to navigate siloed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182" y="2585536"/>
            <a:ext cx="1659400" cy="867715"/>
          </a:xfrm>
          <a:prstGeom prst="rect">
            <a:avLst/>
          </a:prstGeom>
          <a:solidFill>
            <a:srgbClr val="B1BE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dirty="0"/>
              <a:t>Funding is not prioritized for 0-5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15176" y="2594732"/>
            <a:ext cx="1806598" cy="2904289"/>
          </a:xfrm>
          <a:prstGeom prst="rect">
            <a:avLst/>
          </a:prstGeom>
          <a:solidFill>
            <a:srgbClr val="006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/>
            <a:r>
              <a:rPr lang="en-US" sz="1600" dirty="0">
                <a:solidFill>
                  <a:schemeClr val="bg1"/>
                </a:solidFill>
              </a:rPr>
              <a:t>Society suffers socially and economically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9182" y="4628836"/>
            <a:ext cx="1659400" cy="842702"/>
          </a:xfrm>
          <a:prstGeom prst="rect">
            <a:avLst/>
          </a:prstGeom>
          <a:solidFill>
            <a:srgbClr val="B1BE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dirty="0"/>
              <a:t>Poverty and inequalities persist </a:t>
            </a:r>
          </a:p>
        </p:txBody>
      </p:sp>
      <p:sp>
        <p:nvSpPr>
          <p:cNvPr id="15" name="Equal 14"/>
          <p:cNvSpPr/>
          <p:nvPr/>
        </p:nvSpPr>
        <p:spPr>
          <a:xfrm>
            <a:off x="2119233" y="3582560"/>
            <a:ext cx="914400" cy="914400"/>
          </a:xfrm>
          <a:prstGeom prst="mathEqual">
            <a:avLst/>
          </a:prstGeom>
          <a:solidFill>
            <a:srgbClr val="B1BE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riangle 10"/>
          <p:cNvSpPr/>
          <p:nvPr/>
        </p:nvSpPr>
        <p:spPr>
          <a:xfrm rot="5400000">
            <a:off x="6446598" y="3864694"/>
            <a:ext cx="786983" cy="329784"/>
          </a:xfrm>
          <a:prstGeom prst="triangle">
            <a:avLst/>
          </a:prstGeom>
          <a:solidFill>
            <a:srgbClr val="077E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982208" y="2567249"/>
            <a:ext cx="1811112" cy="2904289"/>
          </a:xfrm>
          <a:prstGeom prst="rect">
            <a:avLst/>
          </a:prstGeom>
          <a:solidFill>
            <a:srgbClr val="077E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/>
            <a:r>
              <a:rPr lang="en-US" sz="1600" dirty="0"/>
              <a:t>Children suffer in their development (health, learning, wellbeing)</a:t>
            </a:r>
          </a:p>
        </p:txBody>
      </p:sp>
      <p:sp>
        <p:nvSpPr>
          <p:cNvPr id="9" name="Triangle 8"/>
          <p:cNvSpPr/>
          <p:nvPr/>
        </p:nvSpPr>
        <p:spPr>
          <a:xfrm rot="5400000">
            <a:off x="4486530" y="3864694"/>
            <a:ext cx="786983" cy="329784"/>
          </a:xfrm>
          <a:prstGeom prst="triangl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33633" y="2567249"/>
            <a:ext cx="1811112" cy="2904289"/>
          </a:xfrm>
          <a:prstGeom prst="rect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/>
            <a:r>
              <a:rPr lang="en-US" sz="1600" dirty="0"/>
              <a:t>Parents and children have insufficient access to the community-based support they need</a:t>
            </a:r>
          </a:p>
        </p:txBody>
      </p:sp>
    </p:spTree>
    <p:extLst>
      <p:ext uri="{BB962C8B-B14F-4D97-AF65-F5344CB8AC3E}">
        <p14:creationId xmlns:p14="http://schemas.microsoft.com/office/powerpoint/2010/main" val="9569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718457" y="4604657"/>
            <a:ext cx="1616529" cy="571500"/>
          </a:xfrm>
          <a:custGeom>
            <a:avLst/>
            <a:gdLst>
              <a:gd name="connsiteX0" fmla="*/ 0 w 1616529"/>
              <a:gd name="connsiteY0" fmla="*/ 571500 h 571500"/>
              <a:gd name="connsiteX1" fmla="*/ 1616529 w 1616529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6529" h="571500">
                <a:moveTo>
                  <a:pt x="0" y="571500"/>
                </a:moveTo>
                <a:lnTo>
                  <a:pt x="1616529" y="0"/>
                </a:lnTo>
              </a:path>
            </a:pathLst>
          </a:custGeom>
          <a:noFill/>
          <a:ln w="571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 rot="2747484">
            <a:off x="2424461" y="4392794"/>
            <a:ext cx="617417" cy="510404"/>
          </a:xfrm>
          <a:custGeom>
            <a:avLst/>
            <a:gdLst>
              <a:gd name="connsiteX0" fmla="*/ 0 w 1616529"/>
              <a:gd name="connsiteY0" fmla="*/ 571500 h 571500"/>
              <a:gd name="connsiteX1" fmla="*/ 1616529 w 1616529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6529" h="571500">
                <a:moveTo>
                  <a:pt x="0" y="571500"/>
                </a:moveTo>
                <a:lnTo>
                  <a:pt x="1616529" y="0"/>
                </a:lnTo>
              </a:path>
            </a:pathLst>
          </a:custGeom>
          <a:noFill/>
          <a:ln w="571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rot="943881">
            <a:off x="3253283" y="3664805"/>
            <a:ext cx="1915557" cy="1317641"/>
          </a:xfrm>
          <a:custGeom>
            <a:avLst/>
            <a:gdLst>
              <a:gd name="connsiteX0" fmla="*/ 0 w 1616529"/>
              <a:gd name="connsiteY0" fmla="*/ 571500 h 571500"/>
              <a:gd name="connsiteX1" fmla="*/ 1616529 w 1616529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6529" h="571500">
                <a:moveTo>
                  <a:pt x="0" y="571500"/>
                </a:moveTo>
                <a:lnTo>
                  <a:pt x="1616529" y="0"/>
                </a:lnTo>
              </a:path>
            </a:pathLst>
          </a:custGeom>
          <a:noFill/>
          <a:ln w="571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910618">
            <a:off x="5309187" y="3806368"/>
            <a:ext cx="460751" cy="202434"/>
          </a:xfrm>
          <a:custGeom>
            <a:avLst/>
            <a:gdLst>
              <a:gd name="connsiteX0" fmla="*/ 0 w 1616529"/>
              <a:gd name="connsiteY0" fmla="*/ 571500 h 571500"/>
              <a:gd name="connsiteX1" fmla="*/ 1616529 w 1616529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6529" h="571500">
                <a:moveTo>
                  <a:pt x="0" y="571500"/>
                </a:moveTo>
                <a:lnTo>
                  <a:pt x="1616529" y="0"/>
                </a:lnTo>
              </a:path>
            </a:pathLst>
          </a:custGeom>
          <a:noFill/>
          <a:ln w="571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943881">
            <a:off x="6058909" y="1963749"/>
            <a:ext cx="1646022" cy="2172333"/>
          </a:xfrm>
          <a:custGeom>
            <a:avLst/>
            <a:gdLst>
              <a:gd name="connsiteX0" fmla="*/ 0 w 1616529"/>
              <a:gd name="connsiteY0" fmla="*/ 571500 h 571500"/>
              <a:gd name="connsiteX1" fmla="*/ 1616529 w 1616529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6529" h="571500">
                <a:moveTo>
                  <a:pt x="0" y="571500"/>
                </a:moveTo>
                <a:lnTo>
                  <a:pt x="1616529" y="0"/>
                </a:lnTo>
              </a:path>
            </a:pathLst>
          </a:custGeom>
          <a:noFill/>
          <a:ln w="571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lang="en-US" sz="3200" dirty="0"/>
              <a:t>First 5 Vision Statement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1644" y="2057460"/>
            <a:ext cx="6804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One day, California’s success will be measured by the wellbeing of its youngest children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00" y="5136220"/>
            <a:ext cx="753853" cy="93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0" y="4871573"/>
            <a:ext cx="944654" cy="1177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08" y="4159223"/>
            <a:ext cx="1787253" cy="19174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14723" y="6042994"/>
            <a:ext cx="7574512" cy="4847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4723" y="1989984"/>
            <a:ext cx="0" cy="4117003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330200"/>
            <a:ext cx="8229600" cy="990600"/>
          </a:xfrm>
        </p:spPr>
        <p:txBody>
          <a:bodyPr/>
          <a:lstStyle/>
          <a:p>
            <a:r>
              <a:rPr lang="en-US" sz="3200" dirty="0"/>
              <a:t>First 5 Supports Community Efforts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9051" y="2385730"/>
            <a:ext cx="36165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SIGNIFICANT FUNDER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First 5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has made nearly $10B in investments over 20 years, and uses its experience to direct funds strategically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2562" y="2385730"/>
            <a:ext cx="36952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LOCAL EXPERTISE - STATEWIDE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First 5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works on the ground with children and families in every CA county, and develops innovative solutions that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9052" y="4172290"/>
            <a:ext cx="343174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EXTENSIVE PARTNERSHIPS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First 5 has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relationships with families, government, nonprofits, businesses, and influencers in every county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2562" y="4172290"/>
            <a:ext cx="32589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A VOTER MANDATE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First 5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is the only state entity focused on the whole child and empowered to coordinate all sectors</a:t>
            </a:r>
          </a:p>
        </p:txBody>
      </p:sp>
      <p:pic>
        <p:nvPicPr>
          <p:cNvPr id="4" name="Picture 3" descr="checkmark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0" y="2165020"/>
            <a:ext cx="667621" cy="579298"/>
          </a:xfrm>
          <a:prstGeom prst="rect">
            <a:avLst/>
          </a:prstGeom>
        </p:spPr>
      </p:pic>
      <p:pic>
        <p:nvPicPr>
          <p:cNvPr id="16" name="Picture 15" descr="checkmark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27" y="2165020"/>
            <a:ext cx="667622" cy="579298"/>
          </a:xfrm>
          <a:prstGeom prst="rect">
            <a:avLst/>
          </a:prstGeom>
        </p:spPr>
      </p:pic>
      <p:pic>
        <p:nvPicPr>
          <p:cNvPr id="17" name="Picture 16" descr="checkmark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0" y="3957960"/>
            <a:ext cx="667621" cy="579298"/>
          </a:xfrm>
          <a:prstGeom prst="rect">
            <a:avLst/>
          </a:prstGeom>
        </p:spPr>
      </p:pic>
      <p:pic>
        <p:nvPicPr>
          <p:cNvPr id="18" name="Picture 17" descr="checkmark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27" y="3957960"/>
            <a:ext cx="667622" cy="5792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1291" y="5641799"/>
            <a:ext cx="8241276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First 5 focuses energy and assets upstream, to make the biggest impact possible on young kids.</a:t>
            </a:r>
          </a:p>
        </p:txBody>
      </p:sp>
    </p:spTree>
    <p:extLst>
      <p:ext uri="{BB962C8B-B14F-4D97-AF65-F5344CB8AC3E}">
        <p14:creationId xmlns:p14="http://schemas.microsoft.com/office/powerpoint/2010/main" val="11013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First 5 Investment Areas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9652" y="4096387"/>
            <a:ext cx="2298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Parent capacity-building and supports</a:t>
            </a:r>
            <a:endParaRPr lang="en-US" sz="135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9653" y="4770902"/>
            <a:ext cx="2304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Safe, stable, and </a:t>
            </a:r>
            <a:br>
              <a:rPr lang="en-US" sz="15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supportive neighborhoods</a:t>
            </a:r>
            <a:endParaRPr lang="en-US" sz="135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9653" y="3435376"/>
            <a:ext cx="1898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Prevention of abuse and neglect</a:t>
            </a:r>
            <a:endParaRPr lang="en-US" sz="15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21080" y="4045940"/>
            <a:ext cx="7953472" cy="0"/>
          </a:xfrm>
          <a:prstGeom prst="line">
            <a:avLst/>
          </a:prstGeom>
          <a:ln w="3175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21080" y="4711179"/>
            <a:ext cx="7953472" cy="0"/>
          </a:xfrm>
          <a:prstGeom prst="line">
            <a:avLst/>
          </a:prstGeom>
          <a:ln w="3175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144124" y="2705583"/>
            <a:ext cx="2449436" cy="63819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children-families-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591" y="2743324"/>
            <a:ext cx="454152" cy="545592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9" name="TextBox 78"/>
          <p:cNvSpPr txBox="1"/>
          <p:nvPr/>
        </p:nvSpPr>
        <p:spPr>
          <a:xfrm>
            <a:off x="6242835" y="2765696"/>
            <a:ext cx="18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QUALITY EARLY LEARNING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414378" y="2705583"/>
            <a:ext cx="2480106" cy="63819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 descr="children-families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44" y="2752720"/>
            <a:ext cx="483461" cy="580802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21079" y="2705583"/>
            <a:ext cx="2555885" cy="63819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52922" y="2765696"/>
            <a:ext cx="206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RESILIENT FAMILIES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73" name="Picture 72" descr="children-families-1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656" y="2734208"/>
            <a:ext cx="486539" cy="587766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3549550" y="4096387"/>
            <a:ext cx="2110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Universal screening </a:t>
            </a:r>
            <a:br>
              <a:rPr lang="en-US" sz="15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and early intervention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49550" y="4770902"/>
            <a:ext cx="2304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Mental health supports </a:t>
            </a:r>
            <a:br>
              <a:rPr lang="en-US" sz="15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for parents and children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549550" y="3435376"/>
            <a:ext cx="1898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High-quality prenatal and new family care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82942" y="4096387"/>
            <a:ext cx="2110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High-quality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universal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preschool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182942" y="4770902"/>
            <a:ext cx="2304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Linkages to mental health and other supports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182942" y="3435376"/>
            <a:ext cx="1898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Access to quality infant/toddler care</a:t>
            </a:r>
            <a:endParaRPr lang="en-US" sz="135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414378" y="2705583"/>
            <a:ext cx="0" cy="2781480"/>
          </a:xfrm>
          <a:prstGeom prst="line">
            <a:avLst/>
          </a:prstGeom>
          <a:ln w="3175" cmpd="sng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136034" y="2705583"/>
            <a:ext cx="0" cy="2781480"/>
          </a:xfrm>
          <a:prstGeom prst="line">
            <a:avLst/>
          </a:prstGeom>
          <a:ln w="3175" cmpd="sng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21080" y="2705583"/>
            <a:ext cx="0" cy="2781480"/>
          </a:xfrm>
          <a:prstGeom prst="line">
            <a:avLst/>
          </a:prstGeom>
          <a:ln w="3175" cmpd="sng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0674" y="1608560"/>
            <a:ext cx="844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Mission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First 5 builds the early childhood systems and supports needed to ensure California’s young children are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safe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healthy,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ready to succeed in school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life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1079" y="5805089"/>
            <a:ext cx="7966603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Research demonstrates the transformative power of these programs.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42991" y="2751193"/>
            <a:ext cx="2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COMPREHENSIVE HEALTH AND DEVELOPMENT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8554" y="2761298"/>
            <a:ext cx="8280740" cy="3104338"/>
          </a:xfrm>
          <a:prstGeom prst="rect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/>
            <a:endParaRPr lang="en-US" sz="1600" dirty="0">
              <a:solidFill>
                <a:schemeClr val="bg1"/>
              </a:solidFill>
              <a:ea typeface="Calibri" charset="0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Work of First 5 is Holistic and Aspirational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554" y="1579012"/>
            <a:ext cx="8280740" cy="1136363"/>
          </a:xfrm>
          <a:prstGeom prst="rect">
            <a:avLst/>
          </a:prstGeom>
          <a:solidFill>
            <a:srgbClr val="006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685" y="1546914"/>
            <a:ext cx="1961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alpha val="50000"/>
                  </a:schemeClr>
                </a:solidFill>
              </a:rPr>
              <a:t>MISSION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504" y="1768628"/>
            <a:ext cx="5050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First 5 builds the early childhood systems and supports needed to ensure California’s young children are </a:t>
            </a:r>
            <a:r>
              <a:rPr lang="en-US" sz="1600" b="1" dirty="0">
                <a:solidFill>
                  <a:schemeClr val="bg1"/>
                </a:solidFill>
              </a:rPr>
              <a:t>safe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healthy,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chemeClr val="bg1"/>
                </a:solidFill>
              </a:rPr>
              <a:t>ready to succeed in school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b="1" dirty="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58554" y="5909420"/>
            <a:ext cx="8280740" cy="733485"/>
          </a:xfrm>
          <a:prstGeom prst="wedgeRectCallout">
            <a:avLst>
              <a:gd name="adj1" fmla="val -20331"/>
              <a:gd name="adj2" fmla="val 46616"/>
            </a:avLst>
          </a:prstGeom>
          <a:solidFill>
            <a:srgbClr val="9AA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>
              <a:spcBef>
                <a:spcPts val="1000"/>
              </a:spcBef>
              <a:spcAft>
                <a:spcPts val="1000"/>
              </a:spcAft>
            </a:pPr>
            <a:endParaRPr lang="en-US" sz="1600" dirty="0">
              <a:solidFill>
                <a:schemeClr val="bg1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4479" y="5994120"/>
            <a:ext cx="2281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alpha val="50000"/>
                  </a:schemeClr>
                </a:solidFill>
              </a:rPr>
              <a:t>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504" y="5955343"/>
            <a:ext cx="5050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One day, California’s success will be measured </a:t>
            </a:r>
            <a:br>
              <a:rPr lang="en-US" sz="16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by the wellbeing of its youngest children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66" y="2370668"/>
            <a:ext cx="3799694" cy="37951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17319" y="2926068"/>
            <a:ext cx="753798" cy="467935"/>
          </a:xfrm>
          <a:prstGeom prst="rect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/>
            <a:endParaRPr lang="en-US" sz="1600" dirty="0">
              <a:solidFill>
                <a:schemeClr val="bg1"/>
              </a:solidFill>
              <a:ea typeface="Calibri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504" y="2883133"/>
            <a:ext cx="4522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As a voice for the state’s youngest kids, we bring together </a:t>
            </a:r>
            <a:r>
              <a:rPr lang="en-US" sz="1600" b="1" dirty="0">
                <a:solidFill>
                  <a:schemeClr val="bg1"/>
                </a:solidFill>
              </a:rPr>
              <a:t>partners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chemeClr val="bg1"/>
                </a:solidFill>
              </a:rPr>
              <a:t>leverage multiple funding sources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b="1" dirty="0">
                <a:solidFill>
                  <a:schemeClr val="bg1"/>
                </a:solidFill>
              </a:rPr>
              <a:t>strengthen systems of care </a:t>
            </a:r>
            <a:r>
              <a:rPr lang="en-US" sz="1600" dirty="0">
                <a:solidFill>
                  <a:schemeClr val="bg1"/>
                </a:solidFill>
              </a:rPr>
              <a:t>through:</a:t>
            </a:r>
          </a:p>
          <a:p>
            <a:pPr marL="282575" indent="-176213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Communications</a:t>
            </a:r>
          </a:p>
          <a:p>
            <a:pPr marL="282575" indent="-176213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Advocacy</a:t>
            </a:r>
          </a:p>
          <a:p>
            <a:pPr marL="282575" indent="-176213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Collaboration </a:t>
            </a:r>
          </a:p>
          <a:p>
            <a:pPr marL="282575" indent="-176213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Skill Building</a:t>
            </a:r>
          </a:p>
          <a:p>
            <a:pPr marL="282575" indent="-176213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Innovation and Learning</a:t>
            </a:r>
          </a:p>
          <a:p>
            <a:pPr marL="117475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So children and families have access to the community-based </a:t>
            </a:r>
            <a:r>
              <a:rPr lang="en-US" sz="1600" b="1" dirty="0">
                <a:solidFill>
                  <a:schemeClr val="bg1"/>
                </a:solidFill>
                <a:ea typeface="Calibri" charset="0"/>
                <a:cs typeface="Calibri"/>
              </a:rPr>
              <a:t>supports </a:t>
            </a:r>
            <a:r>
              <a:rPr lang="en-US" sz="1600" dirty="0">
                <a:solidFill>
                  <a:schemeClr val="bg1"/>
                </a:solidFill>
                <a:ea typeface="Calibri" charset="0"/>
                <a:cs typeface="Calibri"/>
              </a:rPr>
              <a:t>they need. </a:t>
            </a:r>
          </a:p>
        </p:txBody>
      </p:sp>
    </p:spTree>
    <p:extLst>
      <p:ext uri="{BB962C8B-B14F-4D97-AF65-F5344CB8AC3E}">
        <p14:creationId xmlns:p14="http://schemas.microsoft.com/office/powerpoint/2010/main" val="3611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6581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76250" y="1668993"/>
            <a:ext cx="7886700" cy="385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Gotham-Medium"/>
              <a:cs typeface="Gotham-Medium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Want to learn more? </a:t>
            </a:r>
          </a:p>
          <a:p>
            <a:endParaRPr lang="en-US" sz="2400" b="1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endParaRPr lang="en-US" sz="2400" b="1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Moira Kenney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Executive Director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First 5 Association of California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www.first5association.org</a:t>
            </a:r>
          </a:p>
          <a:p>
            <a:endParaRPr lang="en-US" sz="2400" b="1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moira@first5association.org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(510) 227-6966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35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330200"/>
            <a:ext cx="8229600" cy="990600"/>
          </a:xfrm>
        </p:spPr>
        <p:txBody>
          <a:bodyPr/>
          <a:lstStyle/>
          <a:p>
            <a:r>
              <a:rPr lang="en-US" sz="3200" dirty="0"/>
              <a:t>Why is First 5 Important?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327" y="1774315"/>
            <a:ext cx="5881674" cy="41158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133" y="2420572"/>
            <a:ext cx="3124954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ts val="500"/>
              </a:spcBef>
              <a:spcAft>
                <a:spcPts val="500"/>
              </a:spcAft>
            </a:pPr>
            <a:r>
              <a:rPr lang="en-US" sz="2100" i="1" dirty="0">
                <a:solidFill>
                  <a:schemeClr val="bg2">
                    <a:lumMod val="50000"/>
                  </a:schemeClr>
                </a:solidFill>
              </a:rPr>
              <a:t>“Early experiences </a:t>
            </a:r>
            <a:br>
              <a:rPr lang="en-US" sz="21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bg2">
                    <a:lumMod val="50000"/>
                  </a:schemeClr>
                </a:solidFill>
              </a:rPr>
              <a:t>affect how the brain develops, shaping </a:t>
            </a:r>
            <a:br>
              <a:rPr lang="en-US" sz="21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bg2">
                    <a:lumMod val="50000"/>
                  </a:schemeClr>
                </a:solidFill>
              </a:rPr>
              <a:t>how children learn, behave, and grow.”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- The Center for the Developing Child </a:t>
            </a:r>
            <a:br>
              <a:rPr lang="en-US" sz="1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   at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6163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 rot="5400000">
            <a:off x="-106708" y="3531958"/>
            <a:ext cx="2909616" cy="21062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5" y="330200"/>
            <a:ext cx="8407255" cy="990600"/>
          </a:xfrm>
        </p:spPr>
        <p:txBody>
          <a:bodyPr/>
          <a:lstStyle/>
          <a:p>
            <a:r>
              <a:rPr lang="en-US" sz="3200" dirty="0"/>
              <a:t>What Happens in the First 5 Years Affects Us All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0633" y="1608857"/>
            <a:ext cx="8281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Supporting the early years can change the trajectory of a lifetime – and a society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1514" y="5172658"/>
            <a:ext cx="2088448" cy="716834"/>
            <a:chOff x="5644444" y="2137901"/>
            <a:chExt cx="2088448" cy="716834"/>
          </a:xfrm>
        </p:grpSpPr>
        <p:pic>
          <p:nvPicPr>
            <p:cNvPr id="48" name="Picture 47" descr="children-families-1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444" y="2137901"/>
              <a:ext cx="596694" cy="71683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068651" y="2286626"/>
              <a:ext cx="16642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</a:rPr>
                <a:t>QUALITY EARLY LEARNING</a:t>
              </a:r>
              <a:endParaRPr lang="en-US" sz="13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0945" y="3166222"/>
            <a:ext cx="2236225" cy="689926"/>
            <a:chOff x="557782" y="2164103"/>
            <a:chExt cx="2236225" cy="689926"/>
          </a:xfrm>
        </p:grpSpPr>
        <p:pic>
          <p:nvPicPr>
            <p:cNvPr id="47" name="Picture 46" descr="children-families-1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782" y="2164103"/>
              <a:ext cx="571105" cy="68992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054316" y="2286626"/>
              <a:ext cx="17396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</a:rPr>
                <a:t>RESILIENT FAMILIES</a:t>
              </a:r>
              <a:endParaRPr lang="en-US" sz="13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5942" y="4224537"/>
            <a:ext cx="1984580" cy="738035"/>
            <a:chOff x="3090333" y="2167936"/>
            <a:chExt cx="1984580" cy="738035"/>
          </a:xfrm>
        </p:grpSpPr>
        <p:sp>
          <p:nvSpPr>
            <p:cNvPr id="49" name="TextBox 48"/>
            <p:cNvSpPr txBox="1"/>
            <p:nvPr/>
          </p:nvSpPr>
          <p:spPr>
            <a:xfrm>
              <a:off x="3616473" y="2213474"/>
              <a:ext cx="14584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</a:rPr>
                <a:t>COMPREHENSIVE HEALTH AND DEVELOPMENT</a:t>
              </a:r>
              <a:endParaRPr lang="en-US" sz="1300" i="1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45" descr="children-families-1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333" y="2167936"/>
              <a:ext cx="596694" cy="716834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2487570" y="2449370"/>
            <a:ext cx="1552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  <a:latin typeface="Calibri"/>
                <a:cs typeface="Calibri"/>
              </a:rPr>
              <a:t>WHAT HAPPENS AS A CHILD</a:t>
            </a:r>
            <a:r>
              <a:rPr lang="mr-IN" sz="1500" b="1" dirty="0">
                <a:solidFill>
                  <a:schemeClr val="tx2"/>
                </a:solidFill>
                <a:latin typeface="Calibri"/>
                <a:cs typeface="Calibri"/>
              </a:rPr>
              <a:t>…</a:t>
            </a:r>
            <a:endParaRPr lang="en-US" sz="15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39434" y="2449370"/>
            <a:ext cx="1721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  <a:latin typeface="Calibri"/>
                <a:cs typeface="Calibri"/>
              </a:rPr>
              <a:t>...AND THE REST OF SOCIETY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67279" y="2449370"/>
            <a:ext cx="126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r-IN" sz="1500" b="1" dirty="0">
                <a:solidFill>
                  <a:schemeClr val="tx2"/>
                </a:solidFill>
                <a:latin typeface="Calibri"/>
                <a:cs typeface="Calibri"/>
              </a:rPr>
              <a:t>…</a:t>
            </a:r>
            <a:r>
              <a:rPr lang="en-US" sz="1500" b="1" dirty="0">
                <a:solidFill>
                  <a:schemeClr val="tx2"/>
                </a:solidFill>
                <a:latin typeface="Calibri"/>
                <a:cs typeface="Calibri"/>
              </a:rPr>
              <a:t>SHAPES THE ADULT</a:t>
            </a:r>
            <a:r>
              <a:rPr lang="mr-IN" sz="1500" b="1" dirty="0">
                <a:solidFill>
                  <a:schemeClr val="tx2"/>
                </a:solidFill>
                <a:latin typeface="Calibri"/>
                <a:cs typeface="Calibri"/>
              </a:rPr>
              <a:t>…</a:t>
            </a:r>
            <a:endParaRPr lang="en-US" sz="15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7" name="Content Placeholder 8"/>
          <p:cNvSpPr txBox="1">
            <a:spLocks/>
          </p:cNvSpPr>
          <p:nvPr/>
        </p:nvSpPr>
        <p:spPr>
          <a:xfrm>
            <a:off x="2586735" y="3130275"/>
            <a:ext cx="1845153" cy="77850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Positive parenting </a:t>
            </a:r>
            <a:br>
              <a:rPr lang="en-US" sz="1500" b="1" dirty="0"/>
            </a:br>
            <a:r>
              <a:rPr lang="en-US" sz="1500" dirty="0"/>
              <a:t>that fosters social and emotional resilience</a:t>
            </a:r>
          </a:p>
        </p:txBody>
      </p:sp>
      <p:sp>
        <p:nvSpPr>
          <p:cNvPr id="58" name="Content Placeholder 8"/>
          <p:cNvSpPr txBox="1">
            <a:spLocks/>
          </p:cNvSpPr>
          <p:nvPr/>
        </p:nvSpPr>
        <p:spPr>
          <a:xfrm>
            <a:off x="2616736" y="4266721"/>
            <a:ext cx="1481676" cy="77850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Access </a:t>
            </a:r>
            <a:r>
              <a:rPr lang="en-US" sz="1500" dirty="0"/>
              <a:t>to well-coordinated medical care</a:t>
            </a:r>
          </a:p>
        </p:txBody>
      </p:sp>
      <p:sp>
        <p:nvSpPr>
          <p:cNvPr id="59" name="Content Placeholder 8"/>
          <p:cNvSpPr txBox="1">
            <a:spLocks/>
          </p:cNvSpPr>
          <p:nvPr/>
        </p:nvSpPr>
        <p:spPr>
          <a:xfrm>
            <a:off x="2616736" y="5261386"/>
            <a:ext cx="1437699" cy="77850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Participation </a:t>
            </a:r>
            <a:br>
              <a:rPr lang="en-US" sz="1500" b="1" dirty="0"/>
            </a:br>
            <a:r>
              <a:rPr lang="en-US" sz="1500" dirty="0"/>
              <a:t>in high-quality preschool </a:t>
            </a:r>
          </a:p>
        </p:txBody>
      </p:sp>
      <p:sp>
        <p:nvSpPr>
          <p:cNvPr id="60" name="Content Placeholder 8"/>
          <p:cNvSpPr txBox="1">
            <a:spLocks/>
          </p:cNvSpPr>
          <p:nvPr/>
        </p:nvSpPr>
        <p:spPr>
          <a:xfrm>
            <a:off x="4767279" y="3138935"/>
            <a:ext cx="1845153" cy="88743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Improved ability to relate </a:t>
            </a:r>
            <a:r>
              <a:rPr lang="en-US" sz="1500" dirty="0"/>
              <a:t>to</a:t>
            </a:r>
            <a:r>
              <a:rPr lang="en-US" sz="1500" b="1" dirty="0"/>
              <a:t> </a:t>
            </a:r>
            <a:r>
              <a:rPr lang="en-US" sz="1500" dirty="0"/>
              <a:t>others in school, work, and at home</a:t>
            </a:r>
          </a:p>
        </p:txBody>
      </p:sp>
      <p:sp>
        <p:nvSpPr>
          <p:cNvPr id="61" name="Content Placeholder 8"/>
          <p:cNvSpPr txBox="1">
            <a:spLocks/>
          </p:cNvSpPr>
          <p:nvPr/>
        </p:nvSpPr>
        <p:spPr>
          <a:xfrm>
            <a:off x="4806917" y="4385409"/>
            <a:ext cx="1721561" cy="541125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Healthy habits</a:t>
            </a:r>
            <a:r>
              <a:rPr lang="en-US" sz="1500" dirty="0"/>
              <a:t>, healthier lives</a:t>
            </a:r>
          </a:p>
        </p:txBody>
      </p:sp>
      <p:sp>
        <p:nvSpPr>
          <p:cNvPr id="62" name="Content Placeholder 8"/>
          <p:cNvSpPr txBox="1">
            <a:spLocks/>
          </p:cNvSpPr>
          <p:nvPr/>
        </p:nvSpPr>
        <p:spPr>
          <a:xfrm>
            <a:off x="4767279" y="5261386"/>
            <a:ext cx="1637109" cy="541125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dirty="0"/>
              <a:t>Increased likelihood of </a:t>
            </a:r>
            <a:r>
              <a:rPr lang="en-US" sz="1500" b="1" dirty="0"/>
              <a:t>high school graduation</a:t>
            </a:r>
          </a:p>
        </p:txBody>
      </p:sp>
      <p:sp>
        <p:nvSpPr>
          <p:cNvPr id="63" name="Content Placeholder 8"/>
          <p:cNvSpPr txBox="1">
            <a:spLocks/>
          </p:cNvSpPr>
          <p:nvPr/>
        </p:nvSpPr>
        <p:spPr>
          <a:xfrm>
            <a:off x="6947824" y="3130632"/>
            <a:ext cx="1845152" cy="10389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Safe and thriving </a:t>
            </a:r>
            <a:r>
              <a:rPr lang="en-US" sz="1500" dirty="0"/>
              <a:t>communities; reduced social welfare costs</a:t>
            </a:r>
          </a:p>
        </p:txBody>
      </p:sp>
      <p:sp>
        <p:nvSpPr>
          <p:cNvPr id="64" name="Content Placeholder 8"/>
          <p:cNvSpPr txBox="1">
            <a:spLocks/>
          </p:cNvSpPr>
          <p:nvPr/>
        </p:nvSpPr>
        <p:spPr>
          <a:xfrm>
            <a:off x="6965914" y="4306588"/>
            <a:ext cx="1721561" cy="541125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Healthier population</a:t>
            </a:r>
            <a:r>
              <a:rPr lang="en-US" sz="1500" dirty="0"/>
              <a:t>, savings on social and medical costs</a:t>
            </a:r>
          </a:p>
        </p:txBody>
      </p:sp>
      <p:sp>
        <p:nvSpPr>
          <p:cNvPr id="65" name="Content Placeholder 8"/>
          <p:cNvSpPr txBox="1">
            <a:spLocks/>
          </p:cNvSpPr>
          <p:nvPr/>
        </p:nvSpPr>
        <p:spPr>
          <a:xfrm>
            <a:off x="6965914" y="5443092"/>
            <a:ext cx="1637109" cy="81185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kumimoji="0" sz="3000" kern="1200" spc="-3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600" b="0" i="1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 typeface="Wingdings" charset="2"/>
              <a:buChar char="§"/>
              <a:defRPr kumimoji="0" sz="22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2813" indent="-227013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kumimoji="0" sz="18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143000" indent="-228600" algn="l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90000"/>
              <a:buFont typeface="Wingdings" charset="2"/>
              <a:buChar char="§"/>
              <a:defRPr kumimoji="0" sz="1400" b="0" i="0" kern="1200" spc="-3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1500" b="1" dirty="0"/>
              <a:t>More skilled workforce</a:t>
            </a:r>
          </a:p>
        </p:txBody>
      </p:sp>
      <p:sp>
        <p:nvSpPr>
          <p:cNvPr id="4" name="Chevron 3"/>
          <p:cNvSpPr/>
          <p:nvPr/>
        </p:nvSpPr>
        <p:spPr>
          <a:xfrm>
            <a:off x="4266672" y="3270664"/>
            <a:ext cx="322045" cy="484632"/>
          </a:xfrm>
          <a:prstGeom prst="chevron">
            <a:avLst/>
          </a:prstGeom>
          <a:solidFill>
            <a:srgbClr val="CFE1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6539434" y="3270664"/>
            <a:ext cx="322045" cy="484632"/>
          </a:xfrm>
          <a:prstGeom prst="chevron">
            <a:avLst/>
          </a:prstGeom>
          <a:solidFill>
            <a:srgbClr val="CFE1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4246837" y="4351239"/>
            <a:ext cx="322045" cy="484632"/>
          </a:xfrm>
          <a:prstGeom prst="chevron">
            <a:avLst/>
          </a:prstGeom>
          <a:solidFill>
            <a:srgbClr val="CFE1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6520420" y="4351239"/>
            <a:ext cx="322045" cy="484632"/>
          </a:xfrm>
          <a:prstGeom prst="chevron">
            <a:avLst/>
          </a:prstGeom>
          <a:solidFill>
            <a:srgbClr val="CFE1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4211907" y="5443092"/>
            <a:ext cx="322045" cy="484632"/>
          </a:xfrm>
          <a:prstGeom prst="chevron">
            <a:avLst/>
          </a:prstGeom>
          <a:solidFill>
            <a:srgbClr val="CFE1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6517498" y="5443092"/>
            <a:ext cx="322045" cy="484632"/>
          </a:xfrm>
          <a:prstGeom prst="chevron">
            <a:avLst/>
          </a:prstGeom>
          <a:solidFill>
            <a:srgbClr val="CFE1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2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330200"/>
            <a:ext cx="8229600" cy="990600"/>
          </a:xfrm>
        </p:spPr>
        <p:txBody>
          <a:bodyPr/>
          <a:lstStyle/>
          <a:p>
            <a:r>
              <a:rPr lang="en-US" sz="3200" dirty="0"/>
              <a:t>Public Money Goes Furthest When We Invest in Our Youngest Kids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7" y="2115932"/>
            <a:ext cx="5933320" cy="449359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2430972" y="2422200"/>
            <a:ext cx="1931573" cy="1588231"/>
          </a:xfrm>
          <a:prstGeom prst="wedgeRectCallout">
            <a:avLst>
              <a:gd name="adj1" fmla="val -33052"/>
              <a:gd name="adj2" fmla="val 67236"/>
            </a:avLst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/>
            <a:r>
              <a:rPr lang="en-US" sz="1400" dirty="0">
                <a:solidFill>
                  <a:schemeClr val="bg1"/>
                </a:solidFill>
              </a:rPr>
              <a:t>High-quality birth-to-five programs for disadvantaged children can deliver a 13%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17080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 isn’t Spending Enough on Little Kids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725" y="1579767"/>
            <a:ext cx="8493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Dollars allocated to early childhood through First 5 are marginal compared to other investments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60332" y="2680141"/>
            <a:ext cx="0" cy="33685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78609" y="6048708"/>
            <a:ext cx="5231638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33751" y="5927840"/>
            <a:ext cx="662149" cy="120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3983" y="5297219"/>
            <a:ext cx="662149" cy="751489"/>
          </a:xfrm>
          <a:prstGeom prst="rect">
            <a:avLst/>
          </a:prstGeom>
          <a:solidFill>
            <a:srgbClr val="FF8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54215" y="5163423"/>
            <a:ext cx="662149" cy="8852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4447" y="5096965"/>
            <a:ext cx="662149" cy="951744"/>
          </a:xfrm>
          <a:prstGeom prst="rect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74678" y="2680141"/>
            <a:ext cx="662149" cy="3368567"/>
          </a:xfrm>
          <a:prstGeom prst="rect">
            <a:avLst/>
          </a:prstGeom>
          <a:solidFill>
            <a:srgbClr val="B1BE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532" y="4254829"/>
            <a:ext cx="3310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 spent </a:t>
            </a:r>
            <a:r>
              <a:rPr lang="en-US" sz="1200"/>
              <a:t>per individual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5411" y="6048708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First 5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3232" y="6048708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Head Start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3756" y="6048708"/>
            <a:ext cx="105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State Preschool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25811" y="6048708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K-12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2099" y="6048708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Prison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5411" y="5575743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$160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3233" y="5024923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$9392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3758" y="4898795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$10,050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025813" y="4819965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$10,291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082105" y="2425948"/>
            <a:ext cx="105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$71,000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3278" y="2092800"/>
            <a:ext cx="552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CA Spending per Individual</a:t>
            </a:r>
          </a:p>
        </p:txBody>
      </p:sp>
    </p:spTree>
    <p:extLst>
      <p:ext uri="{BB962C8B-B14F-4D97-AF65-F5344CB8AC3E}">
        <p14:creationId xmlns:p14="http://schemas.microsoft.com/office/powerpoint/2010/main" val="9743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Countries Invest in Families, The US Lags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952500" y="2121408"/>
          <a:ext cx="7313676" cy="431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" y="652881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Source: OECD (Organization for Economic Co-operation and Development) 2013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58" y="1524191"/>
            <a:ext cx="9047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 the US lags behind its global peers in spending on young families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330200"/>
            <a:ext cx="8226043" cy="990600"/>
          </a:xfrm>
        </p:spPr>
        <p:txBody>
          <a:bodyPr/>
          <a:lstStyle/>
          <a:p>
            <a:r>
              <a:rPr lang="en-US" sz="3200" dirty="0"/>
              <a:t>Inequalities Exist Across the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727" y="1524191"/>
            <a:ext cx="87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magnitude of need in CA is enormous. In every community there are those who are born facing greater challenges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726" y="3118627"/>
            <a:ext cx="26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47%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CA’s children live in or near poverty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428" y="3118627"/>
            <a:ext cx="4245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D99"/>
                </a:solidFill>
              </a:rPr>
              <a:t>Life expectancy varies dramatically</a:t>
            </a:r>
            <a:r>
              <a:rPr lang="en-US" sz="2000" dirty="0">
                <a:solidFill>
                  <a:srgbClr val="007D99"/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from one neighborhood to the next: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3427" y="3799969"/>
            <a:ext cx="38946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0338">
              <a:spcBef>
                <a:spcPts val="600"/>
              </a:spcBef>
              <a:spcAft>
                <a:spcPts val="600"/>
              </a:spcAft>
              <a:buFont typeface=".AppleSystemUIFont" charset="-120"/>
              <a:buChar char="-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In the Bay Area, life expectancies across </a:t>
            </a:r>
            <a:br>
              <a:rPr lang="en-US" sz="15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ZIP codes vary by as much as 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13 years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65138" lvl="2" indent="-225425">
              <a:spcBef>
                <a:spcPts val="600"/>
              </a:spcBef>
              <a:spcAft>
                <a:spcPts val="600"/>
              </a:spcAft>
              <a:buFont typeface=".AppleSystemUIFont" charset="-120"/>
              <a:buChar char="-"/>
            </a:pPr>
            <a:r>
              <a:rPr lang="en-US" sz="1500" i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life expectancy in West Oakland is 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67</a:t>
            </a:r>
            <a:r>
              <a:rPr lang="en-US" sz="1500" i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similar to countries such as Turkmenistan, Kazakhstan, and North Korea </a:t>
            </a:r>
          </a:p>
          <a:p>
            <a:pPr marL="169863" lvl="1" indent="-160338">
              <a:spcBef>
                <a:spcPts val="600"/>
              </a:spcBef>
              <a:spcAft>
                <a:spcPts val="600"/>
              </a:spcAft>
              <a:buFont typeface=".AppleSystemUIFont" charset="-120"/>
              <a:buChar char="-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In West Fresno, life expectancy is 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&gt;20 years lower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than in other parts of the city</a:t>
            </a:r>
          </a:p>
          <a:p>
            <a:pPr marL="169863" lvl="1" indent="-160338">
              <a:spcBef>
                <a:spcPts val="600"/>
              </a:spcBef>
              <a:spcAft>
                <a:spcPts val="600"/>
              </a:spcAft>
              <a:buFont typeface=".AppleSystemUIFont" charset="-120"/>
              <a:buChar char="-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In Los Angeles, there’s a 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12-year gap </a:t>
            </a:r>
            <a:br>
              <a:rPr lang="en-US" sz="15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in life expectancy across neighborhoods </a:t>
            </a:r>
          </a:p>
        </p:txBody>
      </p:sp>
      <p:pic>
        <p:nvPicPr>
          <p:cNvPr id="10" name="Picture 9" descr="inequality-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37" y="1947514"/>
            <a:ext cx="1384381" cy="1163793"/>
          </a:xfrm>
          <a:prstGeom prst="rect">
            <a:avLst/>
          </a:prstGeom>
        </p:spPr>
      </p:pic>
      <p:pic>
        <p:nvPicPr>
          <p:cNvPr id="11" name="Picture 10" descr="ca-children-3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2" y="2172502"/>
            <a:ext cx="1913178" cy="1100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" y="6565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Source: Public Policy Institute of CA; http://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www.vitalsigns.mtc.ca.gov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/life-expectancy</a:t>
            </a:r>
          </a:p>
        </p:txBody>
      </p:sp>
    </p:spTree>
    <p:extLst>
      <p:ext uri="{BB962C8B-B14F-4D97-AF65-F5344CB8AC3E}">
        <p14:creationId xmlns:p14="http://schemas.microsoft.com/office/powerpoint/2010/main" val="23375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1283" y="5597476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20222" y="5324227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4695" y="2539795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27843" y="3646905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52827" y="3000455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45221" y="2593264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7653" y="4315348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4943" y="3765419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33511" y="4483730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36503" y="2148804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52251" y="2704014"/>
            <a:ext cx="990338" cy="990338"/>
          </a:xfrm>
          <a:prstGeom prst="ellipse">
            <a:avLst/>
          </a:prstGeom>
          <a:solidFill>
            <a:srgbClr val="62B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68" y="428737"/>
            <a:ext cx="8691034" cy="881793"/>
          </a:xfrm>
        </p:spPr>
        <p:txBody>
          <a:bodyPr/>
          <a:lstStyle/>
          <a:p>
            <a:r>
              <a:rPr lang="en-US" sz="3200" dirty="0"/>
              <a:t>Families Struggle to Navigate Siloed Systems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5770" y="4120195"/>
            <a:ext cx="123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Childcare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1316" y="2822670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Resource Centers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9119" y="3264791"/>
            <a:ext cx="105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Medical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7351" y="5871283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Parks and Playgrounds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4058" y="2968350"/>
            <a:ext cx="94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Home 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Visitors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0819" y="4724174"/>
            <a:ext cx="110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Informal Supports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82183" y="5565558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prstClr val="white"/>
                </a:solidFill>
              </a:rPr>
              <a:t>Parent </a:t>
            </a:r>
            <a:br>
              <a:rPr lang="en-US" sz="1200" b="1" dirty="0">
                <a:solidFill>
                  <a:prstClr val="white"/>
                </a:solidFill>
              </a:rPr>
            </a:br>
            <a:r>
              <a:rPr lang="en-US" sz="1200" b="1" dirty="0">
                <a:solidFill>
                  <a:prstClr val="white"/>
                </a:solidFill>
              </a:rPr>
              <a:t>Groups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07062" y="4003575"/>
            <a:ext cx="123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Libraries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45221" y="2944358"/>
            <a:ext cx="99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K-12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5916" y="4571394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Child 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Welfare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3111" y="243920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Mental 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Health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735" y="1491447"/>
            <a:ext cx="901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funding that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does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go to early childhood development is managed by many sources. Between formal and informal supports, there’s no “one-stop shop” for families.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88" y="4736060"/>
            <a:ext cx="1935314" cy="2012044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1552070" y="3676832"/>
            <a:ext cx="4113137" cy="1939585"/>
          </a:xfrm>
          <a:prstGeom prst="curvedConnector3">
            <a:avLst>
              <a:gd name="adj1" fmla="val 30755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4211531" y="3060160"/>
            <a:ext cx="2651988" cy="1147153"/>
          </a:xfrm>
          <a:prstGeom prst="curvedConnector3">
            <a:avLst>
              <a:gd name="adj1" fmla="val 48971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5400000">
            <a:off x="7154237" y="3766934"/>
            <a:ext cx="1101709" cy="861651"/>
          </a:xfrm>
          <a:prstGeom prst="curvedConnector3">
            <a:avLst/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V="1">
            <a:off x="2936146" y="2816156"/>
            <a:ext cx="3083933" cy="2553264"/>
          </a:xfrm>
          <a:prstGeom prst="curvedConnector3">
            <a:avLst>
              <a:gd name="adj1" fmla="val 49115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0800000" flipV="1">
            <a:off x="3952988" y="5788961"/>
            <a:ext cx="1814347" cy="979312"/>
          </a:xfrm>
          <a:prstGeom prst="curvedConnector3">
            <a:avLst>
              <a:gd name="adj1" fmla="val 5619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1457340" y="4229501"/>
            <a:ext cx="4365061" cy="1155108"/>
          </a:xfrm>
          <a:prstGeom prst="curvedConnector3">
            <a:avLst>
              <a:gd name="adj1" fmla="val 55564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>
            <a:off x="3244491" y="2498330"/>
            <a:ext cx="1369071" cy="1089559"/>
          </a:xfrm>
          <a:prstGeom prst="curvedConnector3">
            <a:avLst>
              <a:gd name="adj1" fmla="val 62522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5400000">
            <a:off x="2882982" y="5577392"/>
            <a:ext cx="1369071" cy="1089559"/>
          </a:xfrm>
          <a:prstGeom prst="curvedConnector3">
            <a:avLst>
              <a:gd name="adj1" fmla="val 62522"/>
            </a:avLst>
          </a:prstGeom>
          <a:ln w="38100">
            <a:solidFill>
              <a:schemeClr val="tx2"/>
            </a:solidFill>
            <a:prstDash val="lgDashDot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Are Not Meeting the Needs of CA’s Children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6186" y="2340054"/>
            <a:ext cx="581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1BE36"/>
                </a:solidFill>
              </a:rPr>
              <a:t>RESILIENT FAMILIES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34950" indent="-234950">
              <a:buFont typeface="Arial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1 in 7 children reported for abuse or neglect before age 5</a:t>
            </a:r>
          </a:p>
          <a:p>
            <a:pPr marL="234950" indent="-234950">
              <a:buFont typeface="Arial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1 in 4 young children in CA experience housing instability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4651" y="5144458"/>
            <a:ext cx="579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ea typeface="Verdana" panose="020B0604030504040204" pitchFamily="34" charset="0"/>
                <a:cs typeface="Calibri"/>
              </a:rPr>
              <a:t>QUALITY EARLY LEARNING</a:t>
            </a:r>
            <a:endParaRPr lang="en-US" sz="1600" dirty="0">
              <a:solidFill>
                <a:schemeClr val="accent2"/>
              </a:solidFill>
            </a:endParaRPr>
          </a:p>
          <a:p>
            <a:pPr marL="176213" indent="-176213">
              <a:buFont typeface="Arial" charset="0"/>
              <a:buChar char="•"/>
            </a:pPr>
            <a:r>
              <a:rPr lang="en-US" sz="1600" dirty="0">
                <a:solidFill>
                  <a:srgbClr val="5A5958"/>
                </a:solidFill>
              </a:rPr>
              <a:t>Only </a:t>
            </a:r>
            <a:r>
              <a:rPr lang="en-US" sz="1600" b="1" dirty="0">
                <a:solidFill>
                  <a:srgbClr val="5A5958"/>
                </a:solidFill>
              </a:rPr>
              <a:t>45% </a:t>
            </a:r>
            <a:r>
              <a:rPr lang="en-US" sz="1600" dirty="0">
                <a:solidFill>
                  <a:srgbClr val="5A5958"/>
                </a:solidFill>
              </a:rPr>
              <a:t>of 3rd graders read at grade level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Child care costs are too high for most families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421" y="1521808"/>
            <a:ext cx="87025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Those that benefit the most from early childhood supports are not getting what they need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93" y="2256604"/>
            <a:ext cx="1094145" cy="11971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96" y="5205410"/>
            <a:ext cx="1164706" cy="103330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805418" y="3503004"/>
            <a:ext cx="5267979" cy="0"/>
          </a:xfrm>
          <a:prstGeom prst="line">
            <a:avLst/>
          </a:prstGeom>
          <a:ln w="3175" cmpd="sng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5418" y="4983698"/>
            <a:ext cx="5267979" cy="0"/>
          </a:xfrm>
          <a:prstGeom prst="line">
            <a:avLst/>
          </a:prstGeom>
          <a:ln w="3175" cmpd="sng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04651" y="3583374"/>
            <a:ext cx="5368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Calibri"/>
              </a:rPr>
              <a:t>COMPREHENSIVE HEALTH AND DEVELOPMENT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6213" indent="-176213">
              <a:buFont typeface="Arial" charset="0"/>
              <a:buChar char="•"/>
            </a:pPr>
            <a:r>
              <a:rPr lang="en-US" sz="1600" b="1" dirty="0">
                <a:solidFill>
                  <a:srgbClr val="5A5958"/>
                </a:solidFill>
              </a:rPr>
              <a:t>As many as 10K children </a:t>
            </a:r>
            <a:r>
              <a:rPr lang="en-US" sz="1600" dirty="0">
                <a:solidFill>
                  <a:srgbClr val="5A5958"/>
                </a:solidFill>
              </a:rPr>
              <a:t>are missing out on cost-saving early intervention each year</a:t>
            </a:r>
          </a:p>
          <a:p>
            <a:pPr marL="176213" indent="-176213">
              <a:buFont typeface="Arial" charset="0"/>
              <a:buChar char="•"/>
            </a:pPr>
            <a:r>
              <a:rPr lang="en-US" sz="1600" dirty="0">
                <a:solidFill>
                  <a:srgbClr val="5A5958"/>
                </a:solidFill>
              </a:rPr>
              <a:t>CA kids have high rates of untreated dental decay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909" y="3689196"/>
            <a:ext cx="1174344" cy="106927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0" y="683172"/>
            <a:ext cx="9144001" cy="42042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F Template-PPT v1">
  <a:themeElements>
    <a:clrScheme name="Custom 1">
      <a:dk1>
        <a:sysClr val="windowText" lastClr="000000"/>
      </a:dk1>
      <a:lt1>
        <a:sysClr val="window" lastClr="FFFFFF"/>
      </a:lt1>
      <a:dk2>
        <a:srgbClr val="007D99"/>
      </a:dk2>
      <a:lt2>
        <a:srgbClr val="B3B2B1"/>
      </a:lt2>
      <a:accent1>
        <a:srgbClr val="929288"/>
      </a:accent1>
      <a:accent2>
        <a:srgbClr val="F99C25"/>
      </a:accent2>
      <a:accent3>
        <a:srgbClr val="C4BA81"/>
      </a:accent3>
      <a:accent4>
        <a:srgbClr val="C16C29"/>
      </a:accent4>
      <a:accent5>
        <a:srgbClr val="62A744"/>
      </a:accent5>
      <a:accent6>
        <a:srgbClr val="707C7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114059</TotalTime>
  <Words>1008</Words>
  <Application>Microsoft Office PowerPoint</Application>
  <PresentationFormat>On-screen Show (4:3)</PresentationFormat>
  <Paragraphs>150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.AppleSystemUIFont</vt:lpstr>
      <vt:lpstr>Arial</vt:lpstr>
      <vt:lpstr>Calibri</vt:lpstr>
      <vt:lpstr>Calibri Light</vt:lpstr>
      <vt:lpstr>Gotham Book</vt:lpstr>
      <vt:lpstr>Gotham-Medium</vt:lpstr>
      <vt:lpstr>Verdana</vt:lpstr>
      <vt:lpstr>Wingdings</vt:lpstr>
      <vt:lpstr>PF Template-PPT v1</vt:lpstr>
      <vt:lpstr>PowerPoint Presentation</vt:lpstr>
      <vt:lpstr>Why is First 5 Important? </vt:lpstr>
      <vt:lpstr>What Happens in the First 5 Years Affects Us All</vt:lpstr>
      <vt:lpstr>Public Money Goes Furthest When We Invest in Our Youngest Kids </vt:lpstr>
      <vt:lpstr>CA isn’t Spending Enough on Little Kids</vt:lpstr>
      <vt:lpstr>Other Countries Invest in Families, The US Lags</vt:lpstr>
      <vt:lpstr>Inequalities Exist Across the State</vt:lpstr>
      <vt:lpstr>Families Struggle to Navigate Siloed Systems</vt:lpstr>
      <vt:lpstr>We Are Not Meeting the Needs of CA’s Children</vt:lpstr>
      <vt:lpstr>Summing Up the Problem We Face</vt:lpstr>
      <vt:lpstr>First 5 Vision Statement</vt:lpstr>
      <vt:lpstr>First 5 Supports Community Efforts</vt:lpstr>
      <vt:lpstr>Key First 5 Investment Areas</vt:lpstr>
      <vt:lpstr>The Work of First 5 is Holistic and Aspirational</vt:lpstr>
      <vt:lpstr> 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Philanthropy Futures</dc:creator>
  <cp:lastModifiedBy>Fran Biderman</cp:lastModifiedBy>
  <cp:revision>1297</cp:revision>
  <cp:lastPrinted>2018-01-12T18:35:22Z</cp:lastPrinted>
  <dcterms:created xsi:type="dcterms:W3CDTF">2015-07-15T18:57:10Z</dcterms:created>
  <dcterms:modified xsi:type="dcterms:W3CDTF">2018-02-06T16:57:35Z</dcterms:modified>
</cp:coreProperties>
</file>