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7010400" cy="9296400"/>
  <p:embeddedFontLst>
    <p:embeddedFont>
      <p:font typeface="Roboto" panose="02000000000000000000" pitchFamily="2" charset="0"/>
      <p:regular r:id="rId18"/>
      <p:bold r:id="rId19"/>
      <p:italic r:id="rId20"/>
      <p:boldItalic r:id="rId21"/>
    </p:embeddedFont>
    <p:embeddedFont>
      <p:font typeface="Roboto Black" panose="02000000000000000000" pitchFamily="2" charset="0"/>
      <p:bold r:id="rId22"/>
      <p:boldItalic r:id="rId23"/>
    </p:embeddedFont>
    <p:embeddedFont>
      <p:font typeface="Roboto Medium"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00561be8b_0_33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00561be8b_0_3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900561be8b_0_22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900561be8b_0_2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900561be8b_0_31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900561be8b_0_3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90788a04d3_0_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90788a04d3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0788a04d3_0_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90788a04d3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0788a04d3_0_1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0788a04d3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0788a04d3_0_2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90788a04d3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00561be8b_0_3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00561be8b_0_3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00561be8b_0_16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00561be8b_0_1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900561be8b_0_17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900561be8b_0_1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900561be8b_0_24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900561be8b_0_2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00561be8b_0_26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900561be8b_0_2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900561be8b_0_27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900561be8b_0_27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900561be8b_0_5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900561be8b_0_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00561be8b_0_22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00561be8b_0_2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662075" y="1433325"/>
            <a:ext cx="4002900" cy="5143500"/>
          </a:xfrm>
          <a:prstGeom prst="rtTriangle">
            <a:avLst/>
          </a:prstGeom>
          <a:solidFill>
            <a:srgbClr val="CF12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1;p2"/>
          <p:cNvSpPr/>
          <p:nvPr/>
        </p:nvSpPr>
        <p:spPr>
          <a:xfrm>
            <a:off x="827600" y="1030150"/>
            <a:ext cx="4002900" cy="5143500"/>
          </a:xfrm>
          <a:prstGeom prst="rtTriangle">
            <a:avLst/>
          </a:prstGeom>
          <a:solidFill>
            <a:srgbClr val="FABF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12;p2"/>
          <p:cNvSpPr/>
          <p:nvPr/>
        </p:nvSpPr>
        <p:spPr>
          <a:xfrm>
            <a:off x="0" y="704125"/>
            <a:ext cx="4002900" cy="5143500"/>
          </a:xfrm>
          <a:prstGeom prst="rtTriangle">
            <a:avLst/>
          </a:prstGeom>
          <a:solidFill>
            <a:srgbClr val="006B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p2"/>
          <p:cNvSpPr txBox="1">
            <a:spLocks noGrp="1"/>
          </p:cNvSpPr>
          <p:nvPr>
            <p:ph type="ctrTitle"/>
          </p:nvPr>
        </p:nvSpPr>
        <p:spPr>
          <a:xfrm>
            <a:off x="2642999" y="337800"/>
            <a:ext cx="59319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5200"/>
              <a:buFont typeface="Roboto Black"/>
              <a:buNone/>
              <a:defRPr sz="5200">
                <a:latin typeface="Roboto Black"/>
                <a:ea typeface="Roboto Black"/>
                <a:cs typeface="Roboto Black"/>
                <a:sym typeface="Roboto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956350" y="2390400"/>
            <a:ext cx="53052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Font typeface="Roboto Medium"/>
              <a:buNone/>
              <a:defRPr sz="2800">
                <a:latin typeface="Roboto Medium"/>
                <a:ea typeface="Roboto Medium"/>
                <a:cs typeface="Roboto Medium"/>
                <a:sym typeface="Roboto Medium"/>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t="8800" r="3836"/>
          <a:stretch/>
        </p:blipFill>
        <p:spPr>
          <a:xfrm>
            <a:off x="80800" y="3308300"/>
            <a:ext cx="1935123" cy="18352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rot="5400000" flipH="1">
            <a:off x="-1205700" y="1321450"/>
            <a:ext cx="5642700" cy="1746000"/>
          </a:xfrm>
          <a:prstGeom prst="triangle">
            <a:avLst>
              <a:gd name="adj" fmla="val 50000"/>
            </a:avLst>
          </a:prstGeom>
          <a:solidFill>
            <a:srgbClr val="FABF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9;p3"/>
          <p:cNvSpPr txBox="1">
            <a:spLocks noGrp="1"/>
          </p:cNvSpPr>
          <p:nvPr>
            <p:ph type="title"/>
          </p:nvPr>
        </p:nvSpPr>
        <p:spPr>
          <a:xfrm>
            <a:off x="2488650" y="1088675"/>
            <a:ext cx="58230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Font typeface="Roboto Medium"/>
              <a:buNone/>
              <a:defRPr sz="3600">
                <a:latin typeface="Roboto Medium"/>
                <a:ea typeface="Roboto Medium"/>
                <a:cs typeface="Roboto Medium"/>
                <a:sym typeface="Roboto Medium"/>
              </a:defRPr>
            </a:lvl1pPr>
            <a:lvl2pPr lvl="1">
              <a:spcBef>
                <a:spcPts val="0"/>
              </a:spcBef>
              <a:spcAft>
                <a:spcPts val="0"/>
              </a:spcAft>
              <a:buSzPts val="3600"/>
              <a:buFont typeface="Roboto Medium"/>
              <a:buNone/>
              <a:defRPr sz="3600">
                <a:latin typeface="Roboto Medium"/>
                <a:ea typeface="Roboto Medium"/>
                <a:cs typeface="Roboto Medium"/>
                <a:sym typeface="Roboto Medium"/>
              </a:defRPr>
            </a:lvl2pPr>
            <a:lvl3pPr lvl="2">
              <a:spcBef>
                <a:spcPts val="0"/>
              </a:spcBef>
              <a:spcAft>
                <a:spcPts val="0"/>
              </a:spcAft>
              <a:buSzPts val="3600"/>
              <a:buFont typeface="Roboto Medium"/>
              <a:buNone/>
              <a:defRPr sz="3600">
                <a:latin typeface="Roboto Medium"/>
                <a:ea typeface="Roboto Medium"/>
                <a:cs typeface="Roboto Medium"/>
                <a:sym typeface="Roboto Medium"/>
              </a:defRPr>
            </a:lvl3pPr>
            <a:lvl4pPr lvl="3">
              <a:spcBef>
                <a:spcPts val="0"/>
              </a:spcBef>
              <a:spcAft>
                <a:spcPts val="0"/>
              </a:spcAft>
              <a:buSzPts val="3600"/>
              <a:buFont typeface="Roboto Medium"/>
              <a:buNone/>
              <a:defRPr sz="3600">
                <a:latin typeface="Roboto Medium"/>
                <a:ea typeface="Roboto Medium"/>
                <a:cs typeface="Roboto Medium"/>
                <a:sym typeface="Roboto Medium"/>
              </a:defRPr>
            </a:lvl4pPr>
            <a:lvl5pPr lvl="4">
              <a:spcBef>
                <a:spcPts val="0"/>
              </a:spcBef>
              <a:spcAft>
                <a:spcPts val="0"/>
              </a:spcAft>
              <a:buSzPts val="3600"/>
              <a:buFont typeface="Roboto Medium"/>
              <a:buNone/>
              <a:defRPr sz="3600">
                <a:latin typeface="Roboto Medium"/>
                <a:ea typeface="Roboto Medium"/>
                <a:cs typeface="Roboto Medium"/>
                <a:sym typeface="Roboto Medium"/>
              </a:defRPr>
            </a:lvl5pPr>
            <a:lvl6pPr lvl="5">
              <a:spcBef>
                <a:spcPts val="0"/>
              </a:spcBef>
              <a:spcAft>
                <a:spcPts val="0"/>
              </a:spcAft>
              <a:buSzPts val="3600"/>
              <a:buFont typeface="Roboto Medium"/>
              <a:buNone/>
              <a:defRPr sz="3600">
                <a:latin typeface="Roboto Medium"/>
                <a:ea typeface="Roboto Medium"/>
                <a:cs typeface="Roboto Medium"/>
                <a:sym typeface="Roboto Medium"/>
              </a:defRPr>
            </a:lvl6pPr>
            <a:lvl7pPr lvl="6">
              <a:spcBef>
                <a:spcPts val="0"/>
              </a:spcBef>
              <a:spcAft>
                <a:spcPts val="0"/>
              </a:spcAft>
              <a:buSzPts val="3600"/>
              <a:buFont typeface="Roboto Medium"/>
              <a:buNone/>
              <a:defRPr sz="3600">
                <a:latin typeface="Roboto Medium"/>
                <a:ea typeface="Roboto Medium"/>
                <a:cs typeface="Roboto Medium"/>
                <a:sym typeface="Roboto Medium"/>
              </a:defRPr>
            </a:lvl7pPr>
            <a:lvl8pPr lvl="7">
              <a:spcBef>
                <a:spcPts val="0"/>
              </a:spcBef>
              <a:spcAft>
                <a:spcPts val="0"/>
              </a:spcAft>
              <a:buSzPts val="3600"/>
              <a:buFont typeface="Roboto Medium"/>
              <a:buNone/>
              <a:defRPr sz="3600">
                <a:latin typeface="Roboto Medium"/>
                <a:ea typeface="Roboto Medium"/>
                <a:cs typeface="Roboto Medium"/>
                <a:sym typeface="Roboto Medium"/>
              </a:defRPr>
            </a:lvl8pPr>
            <a:lvl9pPr lvl="8">
              <a:spcBef>
                <a:spcPts val="0"/>
              </a:spcBef>
              <a:spcAft>
                <a:spcPts val="0"/>
              </a:spcAft>
              <a:buSzPts val="3600"/>
              <a:buFont typeface="Roboto Medium"/>
              <a:buNone/>
              <a:defRPr sz="3600">
                <a:latin typeface="Roboto Medium"/>
                <a:ea typeface="Roboto Medium"/>
                <a:cs typeface="Roboto Medium"/>
                <a:sym typeface="Roboto Medium"/>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3"/>
          <p:cNvSpPr/>
          <p:nvPr/>
        </p:nvSpPr>
        <p:spPr>
          <a:xfrm>
            <a:off x="0" y="-9650"/>
            <a:ext cx="2729700" cy="5153100"/>
          </a:xfrm>
          <a:prstGeom prst="rtTriangle">
            <a:avLst/>
          </a:prstGeom>
          <a:solidFill>
            <a:srgbClr val="006B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22;p3"/>
          <p:cNvSpPr/>
          <p:nvPr/>
        </p:nvSpPr>
        <p:spPr>
          <a:xfrm rot="10800000" flipH="1">
            <a:off x="0" y="-9650"/>
            <a:ext cx="2729700" cy="3347100"/>
          </a:xfrm>
          <a:prstGeom prst="rtTriangle">
            <a:avLst/>
          </a:prstGeom>
          <a:solidFill>
            <a:srgbClr val="CF12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875413791?app_id=122963"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3"/>
          <p:cNvPicPr preferRelativeResize="0"/>
          <p:nvPr/>
        </p:nvPicPr>
        <p:blipFill>
          <a:blip r:embed="rId3">
            <a:alphaModFix/>
          </a:blip>
          <a:stretch>
            <a:fillRect/>
          </a:stretch>
        </p:blipFill>
        <p:spPr>
          <a:xfrm>
            <a:off x="3309550" y="152400"/>
            <a:ext cx="4838700"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2488650" y="1088675"/>
            <a:ext cx="5823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Cultural Affirmation</a:t>
            </a:r>
            <a:endParaRPr/>
          </a:p>
        </p:txBody>
      </p:sp>
      <p:sp>
        <p:nvSpPr>
          <p:cNvPr id="163" name="Google Shape;163;p22"/>
          <p:cNvSpPr txBox="1"/>
          <p:nvPr/>
        </p:nvSpPr>
        <p:spPr>
          <a:xfrm>
            <a:off x="2532925" y="1930475"/>
            <a:ext cx="6026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Roboto"/>
                <a:ea typeface="Roboto"/>
                <a:cs typeface="Roboto"/>
                <a:sym typeface="Roboto"/>
              </a:rPr>
              <a:t>At BlackECE, we aim to ensure California’s early care and education system is not only culturally responsive, but culturally affirming for Black children, Black families, and Black early educators.</a:t>
            </a:r>
            <a:endParaRPr sz="2400">
              <a:solidFill>
                <a:schemeClr val="dk1"/>
              </a:solidFill>
              <a:latin typeface="Roboto"/>
              <a:ea typeface="Roboto"/>
              <a:cs typeface="Roboto"/>
              <a:sym typeface="Roboto"/>
            </a:endParaRPr>
          </a:p>
        </p:txBody>
      </p:sp>
      <p:pic>
        <p:nvPicPr>
          <p:cNvPr id="164" name="Google Shape;164;p22"/>
          <p:cNvPicPr preferRelativeResize="0"/>
          <p:nvPr/>
        </p:nvPicPr>
        <p:blipFill rotWithShape="1">
          <a:blip r:embed="rId3">
            <a:alphaModFix/>
          </a:blip>
          <a:srcRect t="-7146" r="3334"/>
          <a:stretch/>
        </p:blipFill>
        <p:spPr>
          <a:xfrm>
            <a:off x="164975" y="3396650"/>
            <a:ext cx="1688625" cy="1746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2860800" y="824025"/>
            <a:ext cx="5823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Reparations</a:t>
            </a:r>
            <a:endParaRPr/>
          </a:p>
        </p:txBody>
      </p:sp>
      <p:sp>
        <p:nvSpPr>
          <p:cNvPr id="170" name="Google Shape;170;p23"/>
          <p:cNvSpPr txBox="1"/>
          <p:nvPr/>
        </p:nvSpPr>
        <p:spPr>
          <a:xfrm>
            <a:off x="2807600" y="1882875"/>
            <a:ext cx="6459000" cy="186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There is a clear blindspot in the final report, as there are no specific recommended policies for California’s youngest Black children, their families, or Black child care providers. </a:t>
            </a:r>
            <a:endParaRPr sz="2400">
              <a:latin typeface="Roboto"/>
              <a:ea typeface="Roboto"/>
              <a:cs typeface="Roboto"/>
              <a:sym typeface="Roboto"/>
            </a:endParaRPr>
          </a:p>
          <a:p>
            <a:pPr marL="0" lvl="0" indent="0" algn="l" rtl="0">
              <a:spcBef>
                <a:spcPts val="0"/>
              </a:spcBef>
              <a:spcAft>
                <a:spcPts val="0"/>
              </a:spcAft>
              <a:buNone/>
            </a:pPr>
            <a:endParaRPr sz="1300">
              <a:latin typeface="Roboto"/>
              <a:ea typeface="Roboto"/>
              <a:cs typeface="Roboto"/>
              <a:sym typeface="Roboto"/>
            </a:endParaRPr>
          </a:p>
        </p:txBody>
      </p:sp>
      <p:pic>
        <p:nvPicPr>
          <p:cNvPr id="171" name="Google Shape;171;p23"/>
          <p:cNvPicPr preferRelativeResize="0"/>
          <p:nvPr/>
        </p:nvPicPr>
        <p:blipFill>
          <a:blip r:embed="rId3">
            <a:alphaModFix/>
          </a:blip>
          <a:stretch>
            <a:fillRect/>
          </a:stretch>
        </p:blipFill>
        <p:spPr>
          <a:xfrm>
            <a:off x="-203800" y="2959650"/>
            <a:ext cx="2183849" cy="2183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2422200" y="397550"/>
            <a:ext cx="5823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Our Funding Journey</a:t>
            </a:r>
            <a:endParaRPr/>
          </a:p>
        </p:txBody>
      </p:sp>
      <p:sp>
        <p:nvSpPr>
          <p:cNvPr id="177" name="Google Shape;177;p24"/>
          <p:cNvSpPr txBox="1"/>
          <p:nvPr/>
        </p:nvSpPr>
        <p:spPr>
          <a:xfrm>
            <a:off x="2532925" y="1930475"/>
            <a:ext cx="60267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Practitioners’ Voice</a:t>
            </a:r>
            <a:endParaRPr sz="2400">
              <a:solidFill>
                <a:schemeClr val="dk1"/>
              </a:solidFill>
              <a:latin typeface="Roboto"/>
              <a:ea typeface="Roboto"/>
              <a:cs typeface="Roboto"/>
              <a:sym typeface="Roboto"/>
            </a:endParaRPr>
          </a:p>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Heising-Simons Foundation</a:t>
            </a:r>
            <a:endParaRPr sz="2400">
              <a:solidFill>
                <a:schemeClr val="dk1"/>
              </a:solidFill>
              <a:latin typeface="Roboto"/>
              <a:ea typeface="Roboto"/>
              <a:cs typeface="Roboto"/>
              <a:sym typeface="Roboto"/>
            </a:endParaRPr>
          </a:p>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EdTrust West</a:t>
            </a:r>
            <a:endParaRPr sz="2400">
              <a:solidFill>
                <a:schemeClr val="dk1"/>
              </a:solidFill>
              <a:latin typeface="Roboto"/>
              <a:ea typeface="Roboto"/>
              <a:cs typeface="Roboto"/>
              <a:sym typeface="Roboto"/>
            </a:endParaRPr>
          </a:p>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First 5 LA</a:t>
            </a:r>
            <a:endParaRPr sz="2400">
              <a:solidFill>
                <a:schemeClr val="dk1"/>
              </a:solidFill>
              <a:latin typeface="Roboto"/>
              <a:ea typeface="Roboto"/>
              <a:cs typeface="Roboto"/>
              <a:sym typeface="Roboto"/>
            </a:endParaRPr>
          </a:p>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Y&amp;H Soda Foundation</a:t>
            </a:r>
            <a:endParaRPr sz="2400">
              <a:solidFill>
                <a:schemeClr val="dk1"/>
              </a:solidFill>
              <a:latin typeface="Roboto"/>
              <a:ea typeface="Roboto"/>
              <a:cs typeface="Roboto"/>
              <a:sym typeface="Roboto"/>
            </a:endParaRPr>
          </a:p>
        </p:txBody>
      </p:sp>
      <p:pic>
        <p:nvPicPr>
          <p:cNvPr id="178" name="Google Shape;178;p24"/>
          <p:cNvPicPr preferRelativeResize="0"/>
          <p:nvPr/>
        </p:nvPicPr>
        <p:blipFill rotWithShape="1">
          <a:blip r:embed="rId3">
            <a:alphaModFix/>
          </a:blip>
          <a:srcRect t="-7146" r="3334"/>
          <a:stretch/>
        </p:blipFill>
        <p:spPr>
          <a:xfrm>
            <a:off x="164975" y="3396650"/>
            <a:ext cx="1688625" cy="1746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2422200" y="397550"/>
            <a:ext cx="5823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Our Funding Barriers</a:t>
            </a:r>
            <a:endParaRPr/>
          </a:p>
        </p:txBody>
      </p:sp>
      <p:sp>
        <p:nvSpPr>
          <p:cNvPr id="184" name="Google Shape;184;p25"/>
          <p:cNvSpPr txBox="1"/>
          <p:nvPr/>
        </p:nvSpPr>
        <p:spPr>
          <a:xfrm>
            <a:off x="3051250" y="2294700"/>
            <a:ext cx="6026700" cy="1246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4500" b="1">
                <a:solidFill>
                  <a:schemeClr val="dk1"/>
                </a:solidFill>
                <a:latin typeface="Roboto"/>
                <a:ea typeface="Roboto"/>
                <a:cs typeface="Roboto"/>
                <a:sym typeface="Roboto"/>
              </a:rPr>
              <a:t>Too New</a:t>
            </a:r>
            <a:r>
              <a:rPr lang="en" sz="2400" b="1">
                <a:solidFill>
                  <a:schemeClr val="dk1"/>
                </a:solidFill>
                <a:latin typeface="Roboto"/>
                <a:ea typeface="Roboto"/>
                <a:cs typeface="Roboto"/>
                <a:sym typeface="Roboto"/>
              </a:rPr>
              <a:t>, </a:t>
            </a:r>
            <a:endParaRPr sz="2400" b="1">
              <a:solidFill>
                <a:schemeClr val="dk1"/>
              </a:solidFill>
              <a:latin typeface="Roboto"/>
              <a:ea typeface="Roboto"/>
              <a:cs typeface="Roboto"/>
              <a:sym typeface="Roboto"/>
            </a:endParaRPr>
          </a:p>
          <a:p>
            <a:pPr marL="2743200" lvl="0" indent="0" algn="l" rtl="0">
              <a:spcBef>
                <a:spcPts val="0"/>
              </a:spcBef>
              <a:spcAft>
                <a:spcPts val="0"/>
              </a:spcAft>
              <a:buNone/>
            </a:pPr>
            <a:r>
              <a:rPr lang="en" sz="2400" b="1">
                <a:solidFill>
                  <a:schemeClr val="dk1"/>
                </a:solidFill>
                <a:latin typeface="Roboto"/>
                <a:ea typeface="Roboto"/>
                <a:cs typeface="Roboto"/>
                <a:sym typeface="Roboto"/>
              </a:rPr>
              <a:t>Too Small</a:t>
            </a:r>
            <a:endParaRPr sz="2400" b="1">
              <a:solidFill>
                <a:schemeClr val="dk1"/>
              </a:solidFill>
              <a:latin typeface="Roboto"/>
              <a:ea typeface="Roboto"/>
              <a:cs typeface="Roboto"/>
              <a:sym typeface="Roboto"/>
            </a:endParaRPr>
          </a:p>
        </p:txBody>
      </p:sp>
      <p:pic>
        <p:nvPicPr>
          <p:cNvPr id="185" name="Google Shape;185;p25"/>
          <p:cNvPicPr preferRelativeResize="0"/>
          <p:nvPr/>
        </p:nvPicPr>
        <p:blipFill rotWithShape="1">
          <a:blip r:embed="rId3">
            <a:alphaModFix/>
          </a:blip>
          <a:srcRect t="-7146" r="3334"/>
          <a:stretch/>
        </p:blipFill>
        <p:spPr>
          <a:xfrm>
            <a:off x="164975" y="3396650"/>
            <a:ext cx="1688625" cy="1746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2621550" y="2150850"/>
            <a:ext cx="5823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 Paradigm Shift </a:t>
            </a:r>
            <a:endParaRPr/>
          </a:p>
        </p:txBody>
      </p:sp>
      <p:pic>
        <p:nvPicPr>
          <p:cNvPr id="191" name="Google Shape;191;p26"/>
          <p:cNvPicPr preferRelativeResize="0"/>
          <p:nvPr/>
        </p:nvPicPr>
        <p:blipFill rotWithShape="1">
          <a:blip r:embed="rId3">
            <a:alphaModFix/>
          </a:blip>
          <a:srcRect t="-7146" r="3334"/>
          <a:stretch/>
        </p:blipFill>
        <p:spPr>
          <a:xfrm>
            <a:off x="164975" y="3396650"/>
            <a:ext cx="1688625" cy="1746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2621550" y="2150850"/>
            <a:ext cx="58230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822"/>
              <a:t>Keisha Nzewi, Woman in Charge</a:t>
            </a:r>
            <a:endParaRPr sz="2822"/>
          </a:p>
          <a:p>
            <a:pPr marL="0" lvl="0" indent="0" algn="ctr" rtl="0">
              <a:spcBef>
                <a:spcPts val="0"/>
              </a:spcBef>
              <a:spcAft>
                <a:spcPts val="0"/>
              </a:spcAft>
              <a:buNone/>
            </a:pPr>
            <a:r>
              <a:rPr lang="en" sz="2822"/>
              <a:t>keisha@blackece.org</a:t>
            </a:r>
            <a:endParaRPr sz="2822"/>
          </a:p>
          <a:p>
            <a:pPr marL="0" lvl="0" indent="0" algn="ctr" rtl="0">
              <a:spcBef>
                <a:spcPts val="0"/>
              </a:spcBef>
              <a:spcAft>
                <a:spcPts val="0"/>
              </a:spcAft>
              <a:buNone/>
            </a:pPr>
            <a:endParaRPr sz="2822"/>
          </a:p>
          <a:p>
            <a:pPr marL="0" lvl="0" indent="0" algn="ctr" rtl="0">
              <a:spcBef>
                <a:spcPts val="0"/>
              </a:spcBef>
              <a:spcAft>
                <a:spcPts val="0"/>
              </a:spcAft>
              <a:buNone/>
            </a:pPr>
            <a:r>
              <a:rPr lang="en" sz="2822"/>
              <a:t>Maeva Marc, Co-Founder</a:t>
            </a:r>
            <a:endParaRPr sz="2822"/>
          </a:p>
          <a:p>
            <a:pPr marL="0" lvl="0" indent="0" algn="ctr" rtl="0">
              <a:spcBef>
                <a:spcPts val="0"/>
              </a:spcBef>
              <a:spcAft>
                <a:spcPts val="0"/>
              </a:spcAft>
              <a:buNone/>
            </a:pPr>
            <a:r>
              <a:rPr lang="en" sz="2822"/>
              <a:t>mmarc@kidango.org</a:t>
            </a:r>
            <a:endParaRPr sz="2822"/>
          </a:p>
          <a:p>
            <a:pPr marL="0" lvl="0" indent="0" algn="ctr" rtl="0">
              <a:spcBef>
                <a:spcPts val="0"/>
              </a:spcBef>
              <a:spcAft>
                <a:spcPts val="0"/>
              </a:spcAft>
              <a:buNone/>
            </a:pPr>
            <a:endParaRPr sz="2822"/>
          </a:p>
          <a:p>
            <a:pPr marL="0" lvl="0" indent="0" algn="ctr" rtl="0">
              <a:spcBef>
                <a:spcPts val="0"/>
              </a:spcBef>
              <a:spcAft>
                <a:spcPts val="0"/>
              </a:spcAft>
              <a:buNone/>
            </a:pPr>
            <a:r>
              <a:rPr lang="en" sz="2822"/>
              <a:t>Blackece.org</a:t>
            </a:r>
            <a:endParaRPr sz="2822"/>
          </a:p>
          <a:p>
            <a:pPr marL="0" lvl="0" indent="0" algn="ctr" rtl="0">
              <a:spcBef>
                <a:spcPts val="0"/>
              </a:spcBef>
              <a:spcAft>
                <a:spcPts val="0"/>
              </a:spcAft>
              <a:buNone/>
            </a:pPr>
            <a:endParaRPr sz="2822"/>
          </a:p>
          <a:p>
            <a:pPr marL="0" lvl="0" indent="0" algn="ctr" rtl="0">
              <a:spcBef>
                <a:spcPts val="0"/>
              </a:spcBef>
              <a:spcAft>
                <a:spcPts val="0"/>
              </a:spcAft>
              <a:buNone/>
            </a:pPr>
            <a:r>
              <a:rPr lang="en" sz="2822"/>
              <a:t>@blackececa</a:t>
            </a:r>
            <a:endParaRPr sz="2822"/>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197" name="Google Shape;197;p27"/>
          <p:cNvPicPr preferRelativeResize="0"/>
          <p:nvPr/>
        </p:nvPicPr>
        <p:blipFill rotWithShape="1">
          <a:blip r:embed="rId3">
            <a:alphaModFix/>
          </a:blip>
          <a:srcRect t="-7146" r="3334"/>
          <a:stretch/>
        </p:blipFill>
        <p:spPr>
          <a:xfrm>
            <a:off x="164975" y="3396650"/>
            <a:ext cx="1688625" cy="1746849"/>
          </a:xfrm>
          <a:prstGeom prst="rect">
            <a:avLst/>
          </a:prstGeom>
          <a:noFill/>
          <a:ln>
            <a:noFill/>
          </a:ln>
        </p:spPr>
      </p:pic>
      <p:pic>
        <p:nvPicPr>
          <p:cNvPr id="198" name="Google Shape;198;p27"/>
          <p:cNvPicPr preferRelativeResize="0"/>
          <p:nvPr/>
        </p:nvPicPr>
        <p:blipFill>
          <a:blip r:embed="rId4">
            <a:alphaModFix/>
          </a:blip>
          <a:stretch>
            <a:fillRect/>
          </a:stretch>
        </p:blipFill>
        <p:spPr>
          <a:xfrm>
            <a:off x="3580200" y="3684225"/>
            <a:ext cx="3905700" cy="117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2" name="Online Media 1" title="BlackECE">
            <a:hlinkClick r:id="" action="ppaction://media"/>
            <a:extLst>
              <a:ext uri="{FF2B5EF4-FFF2-40B4-BE49-F238E27FC236}">
                <a16:creationId xmlns:a16="http://schemas.microsoft.com/office/drawing/2014/main" id="{60070D14-25C3-3FE0-4FBF-BF1945968146}"/>
              </a:ext>
            </a:extLst>
          </p:cNvPr>
          <p:cNvPicPr>
            <a:picLocks noRot="1" noChangeAspect="1"/>
          </p:cNvPicPr>
          <p:nvPr>
            <a:videoFile r:link="rId1"/>
          </p:nvPr>
        </p:nvPicPr>
        <p:blipFill>
          <a:blip r:embed="rId4"/>
          <a:stretch>
            <a:fillRect/>
          </a:stretch>
        </p:blipFill>
        <p:spPr>
          <a:xfrm>
            <a:off x="960539" y="391056"/>
            <a:ext cx="7482192" cy="4215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585700" y="708450"/>
            <a:ext cx="6245700" cy="139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latin typeface="Roboto"/>
                <a:ea typeface="Roboto"/>
                <a:cs typeface="Roboto"/>
                <a:sym typeface="Roboto"/>
              </a:rPr>
              <a:t>Founded in 2021</a:t>
            </a:r>
            <a:r>
              <a:rPr lang="en" sz="2000">
                <a:latin typeface="Roboto"/>
                <a:ea typeface="Roboto"/>
                <a:cs typeface="Roboto"/>
                <a:sym typeface="Roboto"/>
              </a:rPr>
              <a:t>, Black Californians United for Early Care and Education (BlackECE) works exclusively for </a:t>
            </a:r>
            <a:r>
              <a:rPr lang="en" sz="2000" b="1">
                <a:latin typeface="Roboto"/>
                <a:ea typeface="Roboto"/>
                <a:cs typeface="Roboto"/>
                <a:sym typeface="Roboto"/>
              </a:rPr>
              <a:t>Black children, families, and child care workers</a:t>
            </a:r>
            <a:r>
              <a:rPr lang="en" sz="2000">
                <a:latin typeface="Roboto"/>
                <a:ea typeface="Roboto"/>
                <a:cs typeface="Roboto"/>
                <a:sym typeface="Roboto"/>
              </a:rPr>
              <a:t>. </a:t>
            </a:r>
            <a:endParaRPr sz="1800">
              <a:latin typeface="Roboto"/>
              <a:ea typeface="Roboto"/>
              <a:cs typeface="Roboto"/>
              <a:sym typeface="Roboto"/>
            </a:endParaRPr>
          </a:p>
        </p:txBody>
      </p:sp>
      <p:pic>
        <p:nvPicPr>
          <p:cNvPr id="72" name="Google Shape;72;p15"/>
          <p:cNvPicPr preferRelativeResize="0"/>
          <p:nvPr/>
        </p:nvPicPr>
        <p:blipFill>
          <a:blip r:embed="rId3">
            <a:alphaModFix/>
          </a:blip>
          <a:stretch>
            <a:fillRect/>
          </a:stretch>
        </p:blipFill>
        <p:spPr>
          <a:xfrm>
            <a:off x="6120425" y="2940525"/>
            <a:ext cx="3916402" cy="2202976"/>
          </a:xfrm>
          <a:prstGeom prst="rect">
            <a:avLst/>
          </a:prstGeom>
          <a:noFill/>
          <a:ln>
            <a:noFill/>
          </a:ln>
        </p:spPr>
      </p:pic>
      <p:sp>
        <p:nvSpPr>
          <p:cNvPr id="73" name="Google Shape;73;p15"/>
          <p:cNvSpPr txBox="1"/>
          <p:nvPr/>
        </p:nvSpPr>
        <p:spPr>
          <a:xfrm>
            <a:off x="2585700" y="1965000"/>
            <a:ext cx="42123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Roboto"/>
                <a:ea typeface="Roboto"/>
                <a:cs typeface="Roboto"/>
                <a:sym typeface="Roboto"/>
              </a:rPr>
              <a:t>Frustrated with an </a:t>
            </a:r>
            <a:r>
              <a:rPr lang="en" sz="2000" b="1">
                <a:solidFill>
                  <a:schemeClr val="dk1"/>
                </a:solidFill>
                <a:latin typeface="Roboto"/>
                <a:ea typeface="Roboto"/>
                <a:cs typeface="Roboto"/>
                <a:sym typeface="Roboto"/>
              </a:rPr>
              <a:t>early education system</a:t>
            </a:r>
            <a:r>
              <a:rPr lang="en" sz="2000">
                <a:solidFill>
                  <a:schemeClr val="dk1"/>
                </a:solidFill>
                <a:latin typeface="Roboto"/>
                <a:ea typeface="Roboto"/>
                <a:cs typeface="Roboto"/>
                <a:sym typeface="Roboto"/>
              </a:rPr>
              <a:t> based on racial hierarchies and social constructs that under-serve and under-represent Black people, we are committed to </a:t>
            </a:r>
            <a:r>
              <a:rPr lang="en" sz="2000" b="1">
                <a:solidFill>
                  <a:schemeClr val="dk1"/>
                </a:solidFill>
                <a:latin typeface="Roboto"/>
                <a:ea typeface="Roboto"/>
                <a:cs typeface="Roboto"/>
                <a:sym typeface="Roboto"/>
              </a:rPr>
              <a:t>disrupt and abolish over 400 years of intentionally designed institutional and systemic racism</a:t>
            </a:r>
            <a:r>
              <a:rPr lang="en" sz="2000">
                <a:solidFill>
                  <a:schemeClr val="dk1"/>
                </a:solidFill>
                <a:latin typeface="Roboto"/>
                <a:ea typeface="Roboto"/>
                <a:cs typeface="Roboto"/>
                <a:sym typeface="Roboto"/>
              </a:rPr>
              <a:t>.</a:t>
            </a:r>
            <a:endParaRPr sz="2000"/>
          </a:p>
        </p:txBody>
      </p:sp>
      <p:sp>
        <p:nvSpPr>
          <p:cNvPr id="74" name="Google Shape;74;p15"/>
          <p:cNvSpPr txBox="1">
            <a:spLocks noGrp="1"/>
          </p:cNvSpPr>
          <p:nvPr>
            <p:ph type="title"/>
          </p:nvPr>
        </p:nvSpPr>
        <p:spPr>
          <a:xfrm>
            <a:off x="2585700" y="99550"/>
            <a:ext cx="5823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Strategic Plan</a:t>
            </a:r>
            <a:endParaRPr/>
          </a:p>
        </p:txBody>
      </p:sp>
      <p:sp>
        <p:nvSpPr>
          <p:cNvPr id="75" name="Google Shape;75;p15"/>
          <p:cNvSpPr txBox="1"/>
          <p:nvPr/>
        </p:nvSpPr>
        <p:spPr>
          <a:xfrm>
            <a:off x="5574775" y="340300"/>
            <a:ext cx="16014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Medium"/>
                <a:ea typeface="Roboto Medium"/>
                <a:cs typeface="Roboto Medium"/>
                <a:sym typeface="Roboto Medium"/>
              </a:rPr>
              <a:t>2023-2024</a:t>
            </a:r>
            <a:endParaRPr sz="1800">
              <a:latin typeface="Roboto Medium"/>
              <a:ea typeface="Roboto Medium"/>
              <a:cs typeface="Roboto Medium"/>
              <a:sym typeface="Roboto Medium"/>
            </a:endParaRPr>
          </a:p>
        </p:txBody>
      </p:sp>
      <p:pic>
        <p:nvPicPr>
          <p:cNvPr id="76" name="Google Shape;76;p15"/>
          <p:cNvPicPr preferRelativeResize="0"/>
          <p:nvPr/>
        </p:nvPicPr>
        <p:blipFill rotWithShape="1">
          <a:blip r:embed="rId4">
            <a:alphaModFix/>
          </a:blip>
          <a:srcRect t="-7146" r="3334"/>
          <a:stretch/>
        </p:blipFill>
        <p:spPr>
          <a:xfrm>
            <a:off x="164975" y="3396650"/>
            <a:ext cx="1688625" cy="1746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2738100" y="941352"/>
            <a:ext cx="6245700" cy="157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Roboto"/>
                <a:ea typeface="Roboto"/>
                <a:cs typeface="Roboto"/>
                <a:sym typeface="Roboto"/>
              </a:rPr>
              <a:t>Guided by a </a:t>
            </a:r>
            <a:r>
              <a:rPr lang="en" sz="1800" b="1">
                <a:latin typeface="Roboto"/>
                <a:ea typeface="Roboto"/>
                <a:cs typeface="Roboto"/>
                <a:sym typeface="Roboto"/>
              </a:rPr>
              <a:t>10-point policy framework</a:t>
            </a:r>
            <a:r>
              <a:rPr lang="en" sz="1800">
                <a:latin typeface="Roboto"/>
                <a:ea typeface="Roboto"/>
                <a:cs typeface="Roboto"/>
                <a:sym typeface="Roboto"/>
              </a:rPr>
              <a:t> developed in response to deficit-based narratives of Black children</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and their families, we work to ensure California’s ECE system is </a:t>
            </a:r>
            <a:r>
              <a:rPr lang="en" sz="1800" b="1">
                <a:latin typeface="Roboto"/>
                <a:ea typeface="Roboto"/>
                <a:cs typeface="Roboto"/>
                <a:sym typeface="Roboto"/>
              </a:rPr>
              <a:t>culturally affirming</a:t>
            </a:r>
            <a:r>
              <a:rPr lang="en" sz="1800">
                <a:latin typeface="Roboto"/>
                <a:ea typeface="Roboto"/>
                <a:cs typeface="Roboto"/>
                <a:sym typeface="Roboto"/>
              </a:rPr>
              <a:t> for Black children,</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families, and early educators, and that ECE policies and resource allocation are aligned to match our vision:</a:t>
            </a:r>
            <a:endParaRPr sz="1800">
              <a:latin typeface="Roboto"/>
              <a:ea typeface="Roboto"/>
              <a:cs typeface="Roboto"/>
              <a:sym typeface="Roboto"/>
            </a:endParaRPr>
          </a:p>
        </p:txBody>
      </p:sp>
      <p:sp>
        <p:nvSpPr>
          <p:cNvPr id="82" name="Google Shape;82;p16"/>
          <p:cNvSpPr txBox="1">
            <a:spLocks noGrp="1"/>
          </p:cNvSpPr>
          <p:nvPr>
            <p:ph type="title"/>
          </p:nvPr>
        </p:nvSpPr>
        <p:spPr>
          <a:xfrm>
            <a:off x="2738100" y="99550"/>
            <a:ext cx="5823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Strategic Plan</a:t>
            </a:r>
            <a:endParaRPr/>
          </a:p>
        </p:txBody>
      </p:sp>
      <p:sp>
        <p:nvSpPr>
          <p:cNvPr id="83" name="Google Shape;83;p16"/>
          <p:cNvSpPr txBox="1"/>
          <p:nvPr/>
        </p:nvSpPr>
        <p:spPr>
          <a:xfrm>
            <a:off x="5727175" y="340300"/>
            <a:ext cx="16014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Medium"/>
                <a:ea typeface="Roboto Medium"/>
                <a:cs typeface="Roboto Medium"/>
                <a:sym typeface="Roboto Medium"/>
              </a:rPr>
              <a:t>2023-2024</a:t>
            </a:r>
            <a:endParaRPr sz="1800">
              <a:latin typeface="Roboto Medium"/>
              <a:ea typeface="Roboto Medium"/>
              <a:cs typeface="Roboto Medium"/>
              <a:sym typeface="Roboto Medium"/>
            </a:endParaRPr>
          </a:p>
        </p:txBody>
      </p:sp>
      <p:sp>
        <p:nvSpPr>
          <p:cNvPr id="84" name="Google Shape;84;p16"/>
          <p:cNvSpPr txBox="1"/>
          <p:nvPr/>
        </p:nvSpPr>
        <p:spPr>
          <a:xfrm>
            <a:off x="2457000" y="2806825"/>
            <a:ext cx="2829300" cy="3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a:t>For Black Children</a:t>
            </a:r>
            <a:endParaRPr b="1" i="1"/>
          </a:p>
        </p:txBody>
      </p:sp>
      <p:sp>
        <p:nvSpPr>
          <p:cNvPr id="85" name="Google Shape;85;p16"/>
          <p:cNvSpPr txBox="1"/>
          <p:nvPr/>
        </p:nvSpPr>
        <p:spPr>
          <a:xfrm>
            <a:off x="6157500" y="2807208"/>
            <a:ext cx="1879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chemeClr val="dk1"/>
                </a:solidFill>
              </a:rPr>
              <a:t>For Black Families</a:t>
            </a:r>
            <a:endParaRPr b="1" i="1"/>
          </a:p>
        </p:txBody>
      </p:sp>
      <p:sp>
        <p:nvSpPr>
          <p:cNvPr id="86" name="Google Shape;86;p16"/>
          <p:cNvSpPr txBox="1"/>
          <p:nvPr/>
        </p:nvSpPr>
        <p:spPr>
          <a:xfrm>
            <a:off x="2738100" y="3652350"/>
            <a:ext cx="2033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chemeClr val="dk1"/>
                </a:solidFill>
              </a:rPr>
              <a:t>For the Black ECE Workforce</a:t>
            </a:r>
            <a:endParaRPr b="1" i="1"/>
          </a:p>
        </p:txBody>
      </p:sp>
      <p:pic>
        <p:nvPicPr>
          <p:cNvPr id="87" name="Google Shape;87;p16"/>
          <p:cNvPicPr preferRelativeResize="0"/>
          <p:nvPr/>
        </p:nvPicPr>
        <p:blipFill>
          <a:blip r:embed="rId3">
            <a:alphaModFix/>
          </a:blip>
          <a:stretch>
            <a:fillRect/>
          </a:stretch>
        </p:blipFill>
        <p:spPr>
          <a:xfrm>
            <a:off x="2840200" y="3167125"/>
            <a:ext cx="485225" cy="485225"/>
          </a:xfrm>
          <a:prstGeom prst="rect">
            <a:avLst/>
          </a:prstGeom>
          <a:noFill/>
          <a:ln>
            <a:noFill/>
          </a:ln>
        </p:spPr>
      </p:pic>
      <p:pic>
        <p:nvPicPr>
          <p:cNvPr id="88" name="Google Shape;88;p16"/>
          <p:cNvPicPr preferRelativeResize="0"/>
          <p:nvPr/>
        </p:nvPicPr>
        <p:blipFill>
          <a:blip r:embed="rId4">
            <a:alphaModFix/>
          </a:blip>
          <a:stretch>
            <a:fillRect/>
          </a:stretch>
        </p:blipFill>
        <p:spPr>
          <a:xfrm>
            <a:off x="3512637" y="3167424"/>
            <a:ext cx="484631" cy="484631"/>
          </a:xfrm>
          <a:prstGeom prst="rect">
            <a:avLst/>
          </a:prstGeom>
          <a:noFill/>
          <a:ln>
            <a:noFill/>
          </a:ln>
        </p:spPr>
      </p:pic>
      <p:pic>
        <p:nvPicPr>
          <p:cNvPr id="89" name="Google Shape;89;p16"/>
          <p:cNvPicPr preferRelativeResize="0"/>
          <p:nvPr/>
        </p:nvPicPr>
        <p:blipFill>
          <a:blip r:embed="rId5">
            <a:alphaModFix/>
          </a:blip>
          <a:stretch>
            <a:fillRect/>
          </a:stretch>
        </p:blipFill>
        <p:spPr>
          <a:xfrm>
            <a:off x="4184474" y="3167424"/>
            <a:ext cx="484631" cy="484631"/>
          </a:xfrm>
          <a:prstGeom prst="rect">
            <a:avLst/>
          </a:prstGeom>
          <a:noFill/>
          <a:ln>
            <a:noFill/>
          </a:ln>
        </p:spPr>
      </p:pic>
      <p:pic>
        <p:nvPicPr>
          <p:cNvPr id="90" name="Google Shape;90;p16"/>
          <p:cNvPicPr preferRelativeResize="0"/>
          <p:nvPr/>
        </p:nvPicPr>
        <p:blipFill>
          <a:blip r:embed="rId6">
            <a:alphaModFix/>
          </a:blip>
          <a:stretch>
            <a:fillRect/>
          </a:stretch>
        </p:blipFill>
        <p:spPr>
          <a:xfrm>
            <a:off x="6157499" y="3167136"/>
            <a:ext cx="485225" cy="485225"/>
          </a:xfrm>
          <a:prstGeom prst="rect">
            <a:avLst/>
          </a:prstGeom>
          <a:noFill/>
          <a:ln>
            <a:noFill/>
          </a:ln>
        </p:spPr>
      </p:pic>
      <p:pic>
        <p:nvPicPr>
          <p:cNvPr id="91" name="Google Shape;91;p16"/>
          <p:cNvPicPr preferRelativeResize="0"/>
          <p:nvPr/>
        </p:nvPicPr>
        <p:blipFill>
          <a:blip r:embed="rId7">
            <a:alphaModFix/>
          </a:blip>
          <a:stretch>
            <a:fillRect/>
          </a:stretch>
        </p:blipFill>
        <p:spPr>
          <a:xfrm>
            <a:off x="6855387" y="3163824"/>
            <a:ext cx="484631" cy="484631"/>
          </a:xfrm>
          <a:prstGeom prst="rect">
            <a:avLst/>
          </a:prstGeom>
          <a:noFill/>
          <a:ln>
            <a:noFill/>
          </a:ln>
        </p:spPr>
      </p:pic>
      <p:pic>
        <p:nvPicPr>
          <p:cNvPr id="92" name="Google Shape;92;p16"/>
          <p:cNvPicPr preferRelativeResize="0"/>
          <p:nvPr/>
        </p:nvPicPr>
        <p:blipFill>
          <a:blip r:embed="rId8">
            <a:alphaModFix/>
          </a:blip>
          <a:stretch>
            <a:fillRect/>
          </a:stretch>
        </p:blipFill>
        <p:spPr>
          <a:xfrm>
            <a:off x="7552674" y="3163824"/>
            <a:ext cx="484631" cy="484631"/>
          </a:xfrm>
          <a:prstGeom prst="rect">
            <a:avLst/>
          </a:prstGeom>
          <a:noFill/>
          <a:ln>
            <a:noFill/>
          </a:ln>
        </p:spPr>
      </p:pic>
      <p:pic>
        <p:nvPicPr>
          <p:cNvPr id="93" name="Google Shape;93;p16"/>
          <p:cNvPicPr preferRelativeResize="0"/>
          <p:nvPr/>
        </p:nvPicPr>
        <p:blipFill>
          <a:blip r:embed="rId9">
            <a:alphaModFix/>
          </a:blip>
          <a:stretch>
            <a:fillRect/>
          </a:stretch>
        </p:blipFill>
        <p:spPr>
          <a:xfrm>
            <a:off x="2808299" y="4189074"/>
            <a:ext cx="484631" cy="484631"/>
          </a:xfrm>
          <a:prstGeom prst="rect">
            <a:avLst/>
          </a:prstGeom>
          <a:noFill/>
          <a:ln>
            <a:noFill/>
          </a:ln>
        </p:spPr>
      </p:pic>
      <p:pic>
        <p:nvPicPr>
          <p:cNvPr id="94" name="Google Shape;94;p16"/>
          <p:cNvPicPr preferRelativeResize="0"/>
          <p:nvPr/>
        </p:nvPicPr>
        <p:blipFill>
          <a:blip r:embed="rId10">
            <a:alphaModFix/>
          </a:blip>
          <a:stretch>
            <a:fillRect/>
          </a:stretch>
        </p:blipFill>
        <p:spPr>
          <a:xfrm>
            <a:off x="3432687" y="4189074"/>
            <a:ext cx="484631" cy="484631"/>
          </a:xfrm>
          <a:prstGeom prst="rect">
            <a:avLst/>
          </a:prstGeom>
          <a:noFill/>
          <a:ln>
            <a:noFill/>
          </a:ln>
        </p:spPr>
      </p:pic>
      <p:pic>
        <p:nvPicPr>
          <p:cNvPr id="95" name="Google Shape;95;p16"/>
          <p:cNvPicPr preferRelativeResize="0"/>
          <p:nvPr/>
        </p:nvPicPr>
        <p:blipFill>
          <a:blip r:embed="rId11">
            <a:alphaModFix/>
          </a:blip>
          <a:stretch>
            <a:fillRect/>
          </a:stretch>
        </p:blipFill>
        <p:spPr>
          <a:xfrm>
            <a:off x="4057074" y="4189074"/>
            <a:ext cx="484631" cy="484631"/>
          </a:xfrm>
          <a:prstGeom prst="rect">
            <a:avLst/>
          </a:prstGeom>
          <a:noFill/>
          <a:ln>
            <a:noFill/>
          </a:ln>
        </p:spPr>
      </p:pic>
      <p:sp>
        <p:nvSpPr>
          <p:cNvPr id="96" name="Google Shape;96;p16"/>
          <p:cNvSpPr txBox="1"/>
          <p:nvPr/>
        </p:nvSpPr>
        <p:spPr>
          <a:xfrm>
            <a:off x="6080850" y="3788875"/>
            <a:ext cx="2033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chemeClr val="dk1"/>
                </a:solidFill>
              </a:rPr>
              <a:t>Reparations</a:t>
            </a:r>
            <a:endParaRPr b="1" i="1"/>
          </a:p>
        </p:txBody>
      </p:sp>
      <p:pic>
        <p:nvPicPr>
          <p:cNvPr id="97" name="Google Shape;97;p16"/>
          <p:cNvPicPr preferRelativeResize="0"/>
          <p:nvPr/>
        </p:nvPicPr>
        <p:blipFill>
          <a:blip r:embed="rId12">
            <a:alphaModFix/>
          </a:blip>
          <a:stretch>
            <a:fillRect/>
          </a:stretch>
        </p:blipFill>
        <p:spPr>
          <a:xfrm>
            <a:off x="6855088" y="4189075"/>
            <a:ext cx="484631" cy="484631"/>
          </a:xfrm>
          <a:prstGeom prst="rect">
            <a:avLst/>
          </a:prstGeom>
          <a:noFill/>
          <a:ln>
            <a:noFill/>
          </a:ln>
        </p:spPr>
      </p:pic>
      <p:pic>
        <p:nvPicPr>
          <p:cNvPr id="98" name="Google Shape;98;p16"/>
          <p:cNvPicPr preferRelativeResize="0"/>
          <p:nvPr/>
        </p:nvPicPr>
        <p:blipFill rotWithShape="1">
          <a:blip r:embed="rId13">
            <a:alphaModFix/>
          </a:blip>
          <a:srcRect t="-7146" r="3334"/>
          <a:stretch/>
        </p:blipFill>
        <p:spPr>
          <a:xfrm>
            <a:off x="164975" y="3396650"/>
            <a:ext cx="1688625" cy="1746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7"/>
          <p:cNvPicPr preferRelativeResize="0"/>
          <p:nvPr/>
        </p:nvPicPr>
        <p:blipFill>
          <a:blip r:embed="rId3">
            <a:alphaModFix/>
          </a:blip>
          <a:stretch>
            <a:fillRect/>
          </a:stretch>
        </p:blipFill>
        <p:spPr>
          <a:xfrm>
            <a:off x="357475" y="792025"/>
            <a:ext cx="944249" cy="944249"/>
          </a:xfrm>
          <a:prstGeom prst="rect">
            <a:avLst/>
          </a:prstGeom>
          <a:noFill/>
          <a:ln>
            <a:noFill/>
          </a:ln>
        </p:spPr>
      </p:pic>
      <p:pic>
        <p:nvPicPr>
          <p:cNvPr id="104" name="Google Shape;104;p17"/>
          <p:cNvPicPr preferRelativeResize="0"/>
          <p:nvPr/>
        </p:nvPicPr>
        <p:blipFill>
          <a:blip r:embed="rId4">
            <a:alphaModFix/>
          </a:blip>
          <a:stretch>
            <a:fillRect/>
          </a:stretch>
        </p:blipFill>
        <p:spPr>
          <a:xfrm>
            <a:off x="4872825" y="800914"/>
            <a:ext cx="941833" cy="941833"/>
          </a:xfrm>
          <a:prstGeom prst="rect">
            <a:avLst/>
          </a:prstGeom>
          <a:noFill/>
          <a:ln>
            <a:noFill/>
          </a:ln>
        </p:spPr>
      </p:pic>
      <p:pic>
        <p:nvPicPr>
          <p:cNvPr id="105" name="Google Shape;105;p17"/>
          <p:cNvPicPr preferRelativeResize="0"/>
          <p:nvPr/>
        </p:nvPicPr>
        <p:blipFill>
          <a:blip r:embed="rId5">
            <a:alphaModFix/>
          </a:blip>
          <a:stretch>
            <a:fillRect/>
          </a:stretch>
        </p:blipFill>
        <p:spPr>
          <a:xfrm>
            <a:off x="4853275" y="2892000"/>
            <a:ext cx="941833" cy="941833"/>
          </a:xfrm>
          <a:prstGeom prst="rect">
            <a:avLst/>
          </a:prstGeom>
          <a:noFill/>
          <a:ln>
            <a:noFill/>
          </a:ln>
        </p:spPr>
      </p:pic>
      <p:sp>
        <p:nvSpPr>
          <p:cNvPr id="106" name="Google Shape;106;p17"/>
          <p:cNvSpPr txBox="1"/>
          <p:nvPr/>
        </p:nvSpPr>
        <p:spPr>
          <a:xfrm>
            <a:off x="1301725" y="726800"/>
            <a:ext cx="34149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We want </a:t>
            </a:r>
            <a:r>
              <a:rPr lang="en" sz="1800" b="1">
                <a:solidFill>
                  <a:schemeClr val="dk1"/>
                </a:solidFill>
                <a:latin typeface="Roboto"/>
                <a:ea typeface="Roboto"/>
                <a:cs typeface="Roboto"/>
                <a:sym typeface="Roboto"/>
              </a:rPr>
              <a:t>Black families</a:t>
            </a:r>
            <a:r>
              <a:rPr lang="en" sz="1800">
                <a:solidFill>
                  <a:schemeClr val="dk1"/>
                </a:solidFill>
                <a:latin typeface="Roboto"/>
                <a:ea typeface="Roboto"/>
                <a:cs typeface="Roboto"/>
                <a:sym typeface="Roboto"/>
              </a:rPr>
              <a:t> to have options to choose from when determining which setting will work </a:t>
            </a:r>
            <a:r>
              <a:rPr lang="en" sz="1800" b="1">
                <a:solidFill>
                  <a:schemeClr val="dk1"/>
                </a:solidFill>
                <a:latin typeface="Roboto"/>
                <a:ea typeface="Roboto"/>
                <a:cs typeface="Roboto"/>
                <a:sym typeface="Roboto"/>
              </a:rPr>
              <a:t>best</a:t>
            </a:r>
            <a:r>
              <a:rPr lang="en" sz="1800">
                <a:solidFill>
                  <a:schemeClr val="dk1"/>
                </a:solidFill>
                <a:latin typeface="Roboto"/>
                <a:ea typeface="Roboto"/>
                <a:cs typeface="Roboto"/>
                <a:sym typeface="Roboto"/>
              </a:rPr>
              <a:t> for their children.​</a:t>
            </a:r>
            <a:endParaRPr sz="1800"/>
          </a:p>
        </p:txBody>
      </p:sp>
      <p:sp>
        <p:nvSpPr>
          <p:cNvPr id="107" name="Google Shape;107;p17"/>
          <p:cNvSpPr txBox="1"/>
          <p:nvPr/>
        </p:nvSpPr>
        <p:spPr>
          <a:xfrm>
            <a:off x="5861625" y="722376"/>
            <a:ext cx="3000000" cy="1015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Black children to receive an additional </a:t>
            </a:r>
            <a:r>
              <a:rPr lang="en" sz="1800" b="1">
                <a:solidFill>
                  <a:schemeClr val="dk1"/>
                </a:solidFill>
                <a:latin typeface="Roboto"/>
                <a:ea typeface="Roboto"/>
                <a:cs typeface="Roboto"/>
                <a:sym typeface="Roboto"/>
              </a:rPr>
              <a:t>$500</a:t>
            </a:r>
            <a:r>
              <a:rPr lang="en" sz="1800">
                <a:solidFill>
                  <a:schemeClr val="dk1"/>
                </a:solidFill>
                <a:latin typeface="Roboto"/>
                <a:ea typeface="Roboto"/>
                <a:cs typeface="Roboto"/>
                <a:sym typeface="Roboto"/>
              </a:rPr>
              <a:t> in their </a:t>
            </a:r>
            <a:r>
              <a:rPr lang="en" sz="1800" b="1">
                <a:solidFill>
                  <a:schemeClr val="dk1"/>
                </a:solidFill>
                <a:latin typeface="Roboto"/>
                <a:ea typeface="Roboto"/>
                <a:cs typeface="Roboto"/>
                <a:sym typeface="Roboto"/>
              </a:rPr>
              <a:t>CalKids account</a:t>
            </a:r>
            <a:r>
              <a:rPr lang="en" sz="1800">
                <a:solidFill>
                  <a:schemeClr val="dk1"/>
                </a:solidFill>
                <a:latin typeface="Roboto"/>
                <a:ea typeface="Roboto"/>
                <a:cs typeface="Roboto"/>
                <a:sym typeface="Roboto"/>
              </a:rPr>
              <a:t>.​</a:t>
            </a:r>
            <a:endParaRPr sz="1800"/>
          </a:p>
        </p:txBody>
      </p:sp>
      <p:sp>
        <p:nvSpPr>
          <p:cNvPr id="108" name="Google Shape;108;p17"/>
          <p:cNvSpPr txBox="1"/>
          <p:nvPr/>
        </p:nvSpPr>
        <p:spPr>
          <a:xfrm>
            <a:off x="5795100" y="2794950"/>
            <a:ext cx="3000000" cy="1293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Black children to be engaged in </a:t>
            </a:r>
            <a:r>
              <a:rPr lang="en" sz="1800" b="1">
                <a:solidFill>
                  <a:schemeClr val="dk1"/>
                </a:solidFill>
                <a:latin typeface="Roboto"/>
                <a:ea typeface="Roboto"/>
                <a:cs typeface="Roboto"/>
                <a:sym typeface="Roboto"/>
              </a:rPr>
              <a:t>culturally affirming</a:t>
            </a:r>
            <a:r>
              <a:rPr lang="en" sz="1800">
                <a:solidFill>
                  <a:schemeClr val="dk1"/>
                </a:solidFill>
                <a:latin typeface="Roboto"/>
                <a:ea typeface="Roboto"/>
                <a:cs typeface="Roboto"/>
                <a:sym typeface="Roboto"/>
              </a:rPr>
              <a:t> care and education.</a:t>
            </a:r>
            <a:endParaRPr sz="1800">
              <a:solidFill>
                <a:schemeClr val="dk1"/>
              </a:solidFill>
              <a:latin typeface="Roboto"/>
              <a:ea typeface="Roboto"/>
              <a:cs typeface="Roboto"/>
              <a:sym typeface="Roboto"/>
            </a:endParaRPr>
          </a:p>
        </p:txBody>
      </p:sp>
      <p:pic>
        <p:nvPicPr>
          <p:cNvPr id="109" name="Google Shape;109;p17"/>
          <p:cNvPicPr preferRelativeResize="0"/>
          <p:nvPr/>
        </p:nvPicPr>
        <p:blipFill>
          <a:blip r:embed="rId6">
            <a:alphaModFix/>
          </a:blip>
          <a:stretch>
            <a:fillRect/>
          </a:stretch>
        </p:blipFill>
        <p:spPr>
          <a:xfrm>
            <a:off x="-476650" y="2183550"/>
            <a:ext cx="5262125" cy="2959951"/>
          </a:xfrm>
          <a:prstGeom prst="rect">
            <a:avLst/>
          </a:prstGeom>
          <a:noFill/>
          <a:ln>
            <a:noFill/>
          </a:ln>
        </p:spPr>
      </p:pic>
      <p:sp>
        <p:nvSpPr>
          <p:cNvPr id="110" name="Google Shape;110;p17"/>
          <p:cNvSpPr/>
          <p:nvPr/>
        </p:nvSpPr>
        <p:spPr>
          <a:xfrm flipH="1">
            <a:off x="4785575" y="3850375"/>
            <a:ext cx="4443600" cy="1293000"/>
          </a:xfrm>
          <a:prstGeom prst="rtTriangle">
            <a:avLst/>
          </a:prstGeom>
          <a:solidFill>
            <a:srgbClr val="CF122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a:blip r:embed="rId3">
            <a:alphaModFix/>
          </a:blip>
          <a:stretch>
            <a:fillRect/>
          </a:stretch>
        </p:blipFill>
        <p:spPr>
          <a:xfrm>
            <a:off x="0" y="4022275"/>
            <a:ext cx="9144001" cy="9144001"/>
          </a:xfrm>
          <a:prstGeom prst="rect">
            <a:avLst/>
          </a:prstGeom>
          <a:noFill/>
          <a:ln>
            <a:noFill/>
          </a:ln>
        </p:spPr>
      </p:pic>
      <p:pic>
        <p:nvPicPr>
          <p:cNvPr id="116" name="Google Shape;116;p18"/>
          <p:cNvPicPr preferRelativeResize="0"/>
          <p:nvPr/>
        </p:nvPicPr>
        <p:blipFill>
          <a:blip r:embed="rId4">
            <a:alphaModFix/>
          </a:blip>
          <a:stretch>
            <a:fillRect/>
          </a:stretch>
        </p:blipFill>
        <p:spPr>
          <a:xfrm>
            <a:off x="466350" y="519250"/>
            <a:ext cx="941833" cy="941833"/>
          </a:xfrm>
          <a:prstGeom prst="rect">
            <a:avLst/>
          </a:prstGeom>
          <a:noFill/>
          <a:ln>
            <a:noFill/>
          </a:ln>
        </p:spPr>
      </p:pic>
      <p:pic>
        <p:nvPicPr>
          <p:cNvPr id="117" name="Google Shape;117;p18"/>
          <p:cNvPicPr preferRelativeResize="0"/>
          <p:nvPr/>
        </p:nvPicPr>
        <p:blipFill>
          <a:blip r:embed="rId5">
            <a:alphaModFix/>
          </a:blip>
          <a:stretch>
            <a:fillRect/>
          </a:stretch>
        </p:blipFill>
        <p:spPr>
          <a:xfrm>
            <a:off x="5143375" y="519237"/>
            <a:ext cx="941833" cy="941833"/>
          </a:xfrm>
          <a:prstGeom prst="rect">
            <a:avLst/>
          </a:prstGeom>
          <a:noFill/>
          <a:ln>
            <a:noFill/>
          </a:ln>
        </p:spPr>
      </p:pic>
      <p:pic>
        <p:nvPicPr>
          <p:cNvPr id="118" name="Google Shape;118;p18"/>
          <p:cNvPicPr preferRelativeResize="0"/>
          <p:nvPr/>
        </p:nvPicPr>
        <p:blipFill>
          <a:blip r:embed="rId6">
            <a:alphaModFix/>
          </a:blip>
          <a:stretch>
            <a:fillRect/>
          </a:stretch>
        </p:blipFill>
        <p:spPr>
          <a:xfrm>
            <a:off x="466350" y="2748125"/>
            <a:ext cx="941833" cy="941833"/>
          </a:xfrm>
          <a:prstGeom prst="rect">
            <a:avLst/>
          </a:prstGeom>
          <a:noFill/>
          <a:ln>
            <a:noFill/>
          </a:ln>
        </p:spPr>
      </p:pic>
      <p:sp>
        <p:nvSpPr>
          <p:cNvPr id="119" name="Google Shape;119;p18"/>
          <p:cNvSpPr txBox="1"/>
          <p:nvPr/>
        </p:nvSpPr>
        <p:spPr>
          <a:xfrm>
            <a:off x="1485025" y="519250"/>
            <a:ext cx="35799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Black families with varying experiences to be </a:t>
            </a:r>
            <a:r>
              <a:rPr lang="en" sz="1800" b="1">
                <a:solidFill>
                  <a:schemeClr val="dk1"/>
                </a:solidFill>
                <a:latin typeface="Roboto"/>
                <a:ea typeface="Roboto"/>
                <a:cs typeface="Roboto"/>
                <a:sym typeface="Roboto"/>
              </a:rPr>
              <a:t>intentionally included</a:t>
            </a:r>
            <a:r>
              <a:rPr lang="en" sz="1800">
                <a:solidFill>
                  <a:schemeClr val="dk1"/>
                </a:solidFill>
                <a:latin typeface="Roboto"/>
                <a:ea typeface="Roboto"/>
                <a:cs typeface="Roboto"/>
                <a:sym typeface="Roboto"/>
              </a:rPr>
              <a:t> in state-level input convenings and working groups.​</a:t>
            </a:r>
            <a:endParaRPr sz="1800">
              <a:solidFill>
                <a:schemeClr val="dk1"/>
              </a:solidFill>
              <a:latin typeface="Roboto"/>
              <a:ea typeface="Roboto"/>
              <a:cs typeface="Roboto"/>
              <a:sym typeface="Roboto"/>
            </a:endParaRPr>
          </a:p>
        </p:txBody>
      </p:sp>
      <p:sp>
        <p:nvSpPr>
          <p:cNvPr id="120" name="Google Shape;120;p18"/>
          <p:cNvSpPr txBox="1"/>
          <p:nvPr/>
        </p:nvSpPr>
        <p:spPr>
          <a:xfrm>
            <a:off x="6163650" y="451300"/>
            <a:ext cx="29007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Black advisories </a:t>
            </a:r>
            <a:r>
              <a:rPr lang="en" sz="1800" b="1">
                <a:solidFill>
                  <a:schemeClr val="dk1"/>
                </a:solidFill>
                <a:latin typeface="Roboto"/>
                <a:ea typeface="Roboto"/>
                <a:cs typeface="Roboto"/>
                <a:sym typeface="Roboto"/>
              </a:rPr>
              <a:t>established and adequately funded</a:t>
            </a:r>
            <a:r>
              <a:rPr lang="en" sz="1800">
                <a:solidFill>
                  <a:schemeClr val="dk1"/>
                </a:solidFill>
                <a:latin typeface="Roboto"/>
                <a:ea typeface="Roboto"/>
                <a:cs typeface="Roboto"/>
                <a:sym typeface="Roboto"/>
              </a:rPr>
              <a:t> at the local, county, and state level.​</a:t>
            </a:r>
            <a:endParaRPr sz="1800">
              <a:solidFill>
                <a:schemeClr val="dk2"/>
              </a:solidFill>
              <a:latin typeface="Roboto"/>
              <a:ea typeface="Roboto"/>
              <a:cs typeface="Roboto"/>
              <a:sym typeface="Roboto"/>
            </a:endParaRPr>
          </a:p>
        </p:txBody>
      </p:sp>
      <p:pic>
        <p:nvPicPr>
          <p:cNvPr id="121" name="Google Shape;121;p18"/>
          <p:cNvPicPr preferRelativeResize="0"/>
          <p:nvPr/>
        </p:nvPicPr>
        <p:blipFill rotWithShape="1">
          <a:blip r:embed="rId7">
            <a:alphaModFix/>
          </a:blip>
          <a:srcRect l="27171" r="27511"/>
          <a:stretch/>
        </p:blipFill>
        <p:spPr>
          <a:xfrm>
            <a:off x="6119050" y="1636175"/>
            <a:ext cx="2989901" cy="3711126"/>
          </a:xfrm>
          <a:prstGeom prst="rect">
            <a:avLst/>
          </a:prstGeom>
          <a:noFill/>
          <a:ln>
            <a:noFill/>
          </a:ln>
        </p:spPr>
      </p:pic>
      <p:sp>
        <p:nvSpPr>
          <p:cNvPr id="122" name="Google Shape;122;p18"/>
          <p:cNvSpPr txBox="1"/>
          <p:nvPr/>
        </p:nvSpPr>
        <p:spPr>
          <a:xfrm>
            <a:off x="1485025" y="2828888"/>
            <a:ext cx="4473600" cy="738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a:t>
            </a:r>
            <a:r>
              <a:rPr lang="en" sz="1800" b="1">
                <a:solidFill>
                  <a:schemeClr val="dk1"/>
                </a:solidFill>
                <a:latin typeface="Roboto"/>
                <a:ea typeface="Roboto"/>
                <a:cs typeface="Roboto"/>
                <a:sym typeface="Roboto"/>
              </a:rPr>
              <a:t>basic universal income</a:t>
            </a:r>
            <a:r>
              <a:rPr lang="en" sz="1800">
                <a:solidFill>
                  <a:schemeClr val="dk1"/>
                </a:solidFill>
                <a:latin typeface="Roboto"/>
                <a:ea typeface="Roboto"/>
                <a:cs typeface="Roboto"/>
                <a:sym typeface="Roboto"/>
              </a:rPr>
              <a:t> for Black families, especially women and mothers.​</a:t>
            </a:r>
            <a:endParaRPr sz="18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9"/>
          <p:cNvPicPr preferRelativeResize="0"/>
          <p:nvPr/>
        </p:nvPicPr>
        <p:blipFill>
          <a:blip r:embed="rId3">
            <a:alphaModFix/>
          </a:blip>
          <a:stretch>
            <a:fillRect/>
          </a:stretch>
        </p:blipFill>
        <p:spPr>
          <a:xfrm>
            <a:off x="570875" y="577000"/>
            <a:ext cx="941833" cy="941833"/>
          </a:xfrm>
          <a:prstGeom prst="rect">
            <a:avLst/>
          </a:prstGeom>
          <a:noFill/>
          <a:ln>
            <a:noFill/>
          </a:ln>
        </p:spPr>
      </p:pic>
      <p:pic>
        <p:nvPicPr>
          <p:cNvPr id="128" name="Google Shape;128;p19"/>
          <p:cNvPicPr preferRelativeResize="0"/>
          <p:nvPr/>
        </p:nvPicPr>
        <p:blipFill>
          <a:blip r:embed="rId4">
            <a:alphaModFix/>
          </a:blip>
          <a:stretch>
            <a:fillRect/>
          </a:stretch>
        </p:blipFill>
        <p:spPr>
          <a:xfrm>
            <a:off x="4835725" y="538175"/>
            <a:ext cx="941833" cy="941833"/>
          </a:xfrm>
          <a:prstGeom prst="rect">
            <a:avLst/>
          </a:prstGeom>
          <a:noFill/>
          <a:ln>
            <a:noFill/>
          </a:ln>
        </p:spPr>
      </p:pic>
      <p:pic>
        <p:nvPicPr>
          <p:cNvPr id="129" name="Google Shape;129;p19"/>
          <p:cNvPicPr preferRelativeResize="0"/>
          <p:nvPr/>
        </p:nvPicPr>
        <p:blipFill>
          <a:blip r:embed="rId5">
            <a:alphaModFix/>
          </a:blip>
          <a:stretch>
            <a:fillRect/>
          </a:stretch>
        </p:blipFill>
        <p:spPr>
          <a:xfrm>
            <a:off x="524200" y="2674900"/>
            <a:ext cx="941833" cy="941833"/>
          </a:xfrm>
          <a:prstGeom prst="rect">
            <a:avLst/>
          </a:prstGeom>
          <a:noFill/>
          <a:ln>
            <a:noFill/>
          </a:ln>
        </p:spPr>
      </p:pic>
      <p:sp>
        <p:nvSpPr>
          <p:cNvPr id="130" name="Google Shape;130;p19"/>
          <p:cNvSpPr txBox="1"/>
          <p:nvPr/>
        </p:nvSpPr>
        <p:spPr>
          <a:xfrm>
            <a:off x="1560963" y="577000"/>
            <a:ext cx="3226500" cy="1293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Black early educators to receive stipend payments to address the racial wage gap.​</a:t>
            </a:r>
            <a:endParaRPr sz="1800"/>
          </a:p>
        </p:txBody>
      </p:sp>
      <p:sp>
        <p:nvSpPr>
          <p:cNvPr id="131" name="Google Shape;131;p19"/>
          <p:cNvSpPr txBox="1"/>
          <p:nvPr/>
        </p:nvSpPr>
        <p:spPr>
          <a:xfrm>
            <a:off x="5828225" y="538175"/>
            <a:ext cx="3168000" cy="184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a pipeline for Black educators to work across settings, job roles, and to provide Black children access to Black caregivers and educators.​</a:t>
            </a:r>
            <a:endParaRPr sz="1800"/>
          </a:p>
        </p:txBody>
      </p:sp>
      <p:pic>
        <p:nvPicPr>
          <p:cNvPr id="132" name="Google Shape;132;p19"/>
          <p:cNvPicPr preferRelativeResize="0"/>
          <p:nvPr/>
        </p:nvPicPr>
        <p:blipFill>
          <a:blip r:embed="rId6">
            <a:alphaModFix/>
          </a:blip>
          <a:stretch>
            <a:fillRect/>
          </a:stretch>
        </p:blipFill>
        <p:spPr>
          <a:xfrm>
            <a:off x="3989250" y="2321275"/>
            <a:ext cx="6572227" cy="3696875"/>
          </a:xfrm>
          <a:prstGeom prst="rect">
            <a:avLst/>
          </a:prstGeom>
          <a:noFill/>
          <a:ln>
            <a:noFill/>
          </a:ln>
        </p:spPr>
      </p:pic>
      <p:sp>
        <p:nvSpPr>
          <p:cNvPr id="133" name="Google Shape;133;p19"/>
          <p:cNvSpPr txBox="1"/>
          <p:nvPr/>
        </p:nvSpPr>
        <p:spPr>
          <a:xfrm>
            <a:off x="1522400" y="2571750"/>
            <a:ext cx="3000000" cy="184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200"/>
              </a:spcAft>
              <a:buNone/>
            </a:pPr>
            <a:r>
              <a:rPr lang="en" sz="1800">
                <a:solidFill>
                  <a:schemeClr val="dk1"/>
                </a:solidFill>
                <a:latin typeface="Roboto"/>
                <a:ea typeface="Roboto"/>
                <a:cs typeface="Roboto"/>
                <a:sym typeface="Roboto"/>
              </a:rPr>
              <a:t>We want state grants and contracts for early care and education services to prioritize independently and Black-owned ECE programs.​</a:t>
            </a:r>
            <a:endParaRPr sz="1800"/>
          </a:p>
        </p:txBody>
      </p:sp>
      <p:sp>
        <p:nvSpPr>
          <p:cNvPr id="134" name="Google Shape;134;p19"/>
          <p:cNvSpPr/>
          <p:nvPr/>
        </p:nvSpPr>
        <p:spPr>
          <a:xfrm>
            <a:off x="-399525" y="4357400"/>
            <a:ext cx="1960500" cy="1203300"/>
          </a:xfrm>
          <a:prstGeom prst="ellipse">
            <a:avLst/>
          </a:prstGeom>
          <a:solidFill>
            <a:srgbClr val="FABF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5" name="Google Shape;135;p19"/>
          <p:cNvSpPr/>
          <p:nvPr/>
        </p:nvSpPr>
        <p:spPr>
          <a:xfrm>
            <a:off x="1732325" y="4590200"/>
            <a:ext cx="941700" cy="737700"/>
          </a:xfrm>
          <a:prstGeom prst="ellipse">
            <a:avLst/>
          </a:prstGeom>
          <a:solidFill>
            <a:srgbClr val="FABF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 name="Google Shape;136;p19"/>
          <p:cNvSpPr/>
          <p:nvPr/>
        </p:nvSpPr>
        <p:spPr>
          <a:xfrm>
            <a:off x="2913450" y="4418850"/>
            <a:ext cx="687000" cy="594900"/>
          </a:xfrm>
          <a:prstGeom prst="ellipse">
            <a:avLst/>
          </a:prstGeom>
          <a:solidFill>
            <a:srgbClr val="FABF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19"/>
          <p:cNvSpPr/>
          <p:nvPr/>
        </p:nvSpPr>
        <p:spPr>
          <a:xfrm>
            <a:off x="3839875" y="4264200"/>
            <a:ext cx="342900" cy="423300"/>
          </a:xfrm>
          <a:prstGeom prst="ellipse">
            <a:avLst/>
          </a:prstGeom>
          <a:solidFill>
            <a:srgbClr val="FABF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0"/>
          <p:cNvPicPr preferRelativeResize="0"/>
          <p:nvPr/>
        </p:nvPicPr>
        <p:blipFill>
          <a:blip r:embed="rId3">
            <a:alphaModFix/>
          </a:blip>
          <a:stretch>
            <a:fillRect/>
          </a:stretch>
        </p:blipFill>
        <p:spPr>
          <a:xfrm>
            <a:off x="-203800" y="0"/>
            <a:ext cx="5143500" cy="5143500"/>
          </a:xfrm>
          <a:prstGeom prst="rect">
            <a:avLst/>
          </a:prstGeom>
          <a:noFill/>
          <a:ln>
            <a:noFill/>
          </a:ln>
        </p:spPr>
      </p:pic>
      <p:sp>
        <p:nvSpPr>
          <p:cNvPr id="143" name="Google Shape;143;p20"/>
          <p:cNvSpPr txBox="1">
            <a:spLocks noGrp="1"/>
          </p:cNvSpPr>
          <p:nvPr>
            <p:ph type="body" idx="1"/>
          </p:nvPr>
        </p:nvSpPr>
        <p:spPr>
          <a:xfrm>
            <a:off x="4221775" y="3110450"/>
            <a:ext cx="4580700" cy="1011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6000" b="1">
                <a:solidFill>
                  <a:schemeClr val="dk1"/>
                </a:solidFill>
                <a:latin typeface="Roboto"/>
                <a:ea typeface="Roboto"/>
                <a:cs typeface="Roboto"/>
                <a:sym typeface="Roboto"/>
              </a:rPr>
              <a:t>Reparations​!</a:t>
            </a:r>
            <a:endParaRPr sz="6000" b="1">
              <a:latin typeface="Roboto"/>
              <a:ea typeface="Roboto"/>
              <a:cs typeface="Roboto"/>
              <a:sym typeface="Roboto"/>
            </a:endParaRPr>
          </a:p>
        </p:txBody>
      </p:sp>
      <p:pic>
        <p:nvPicPr>
          <p:cNvPr id="144" name="Google Shape;144;p20"/>
          <p:cNvPicPr preferRelativeResize="0"/>
          <p:nvPr/>
        </p:nvPicPr>
        <p:blipFill>
          <a:blip r:embed="rId4">
            <a:alphaModFix/>
          </a:blip>
          <a:stretch>
            <a:fillRect/>
          </a:stretch>
        </p:blipFill>
        <p:spPr>
          <a:xfrm>
            <a:off x="5148600" y="523762"/>
            <a:ext cx="2727051" cy="2727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2498350" y="389925"/>
            <a:ext cx="5823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Wages</a:t>
            </a:r>
            <a:endParaRPr/>
          </a:p>
        </p:txBody>
      </p:sp>
      <p:sp>
        <p:nvSpPr>
          <p:cNvPr id="150" name="Google Shape;150;p21"/>
          <p:cNvSpPr txBox="1"/>
          <p:nvPr/>
        </p:nvSpPr>
        <p:spPr>
          <a:xfrm>
            <a:off x="2498350" y="1125725"/>
            <a:ext cx="64440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Roboto"/>
                <a:ea typeface="Roboto"/>
                <a:cs typeface="Roboto"/>
                <a:sym typeface="Roboto"/>
              </a:rPr>
              <a:t>Black child care workers are paid on average .78 cents less per hour than their colleagues.</a:t>
            </a:r>
            <a:endParaRPr sz="3000">
              <a:solidFill>
                <a:schemeClr val="dk1"/>
              </a:solidFill>
              <a:latin typeface="Roboto"/>
              <a:ea typeface="Roboto"/>
              <a:cs typeface="Roboto"/>
              <a:sym typeface="Roboto"/>
            </a:endParaRPr>
          </a:p>
        </p:txBody>
      </p:sp>
      <p:pic>
        <p:nvPicPr>
          <p:cNvPr id="151" name="Google Shape;151;p21"/>
          <p:cNvPicPr preferRelativeResize="0"/>
          <p:nvPr/>
        </p:nvPicPr>
        <p:blipFill>
          <a:blip r:embed="rId3">
            <a:alphaModFix/>
          </a:blip>
          <a:stretch>
            <a:fillRect/>
          </a:stretch>
        </p:blipFill>
        <p:spPr>
          <a:xfrm>
            <a:off x="4898025" y="2959650"/>
            <a:ext cx="2183849" cy="2183849"/>
          </a:xfrm>
          <a:prstGeom prst="rect">
            <a:avLst/>
          </a:prstGeom>
          <a:noFill/>
          <a:ln>
            <a:noFill/>
          </a:ln>
        </p:spPr>
      </p:pic>
      <p:sp>
        <p:nvSpPr>
          <p:cNvPr id="152" name="Google Shape;152;p21"/>
          <p:cNvSpPr txBox="1"/>
          <p:nvPr/>
        </p:nvSpPr>
        <p:spPr>
          <a:xfrm>
            <a:off x="2892000" y="3124925"/>
            <a:ext cx="174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Roboto"/>
                <a:ea typeface="Roboto"/>
                <a:cs typeface="Roboto"/>
                <a:sym typeface="Roboto"/>
              </a:rPr>
              <a:t>Average child care</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b="1">
                <a:solidFill>
                  <a:schemeClr val="dk1"/>
                </a:solidFill>
                <a:latin typeface="Roboto"/>
                <a:ea typeface="Roboto"/>
                <a:cs typeface="Roboto"/>
                <a:sym typeface="Roboto"/>
              </a:rPr>
              <a:t>workers wage</a:t>
            </a:r>
            <a:endParaRPr b="1">
              <a:solidFill>
                <a:schemeClr val="dk1"/>
              </a:solidFill>
              <a:latin typeface="Roboto"/>
              <a:ea typeface="Roboto"/>
              <a:cs typeface="Roboto"/>
              <a:sym typeface="Roboto"/>
            </a:endParaRPr>
          </a:p>
        </p:txBody>
      </p:sp>
      <p:sp>
        <p:nvSpPr>
          <p:cNvPr id="153" name="Google Shape;153;p21"/>
          <p:cNvSpPr txBox="1"/>
          <p:nvPr/>
        </p:nvSpPr>
        <p:spPr>
          <a:xfrm>
            <a:off x="7341000" y="3124925"/>
            <a:ext cx="174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Roboto"/>
                <a:ea typeface="Roboto"/>
                <a:cs typeface="Roboto"/>
                <a:sym typeface="Roboto"/>
              </a:rPr>
              <a:t>Average black child</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b="1">
                <a:solidFill>
                  <a:schemeClr val="dk1"/>
                </a:solidFill>
                <a:latin typeface="Roboto"/>
                <a:ea typeface="Roboto"/>
                <a:cs typeface="Roboto"/>
                <a:sym typeface="Roboto"/>
              </a:rPr>
              <a:t>care workers wage</a:t>
            </a:r>
            <a:endParaRPr b="1">
              <a:solidFill>
                <a:schemeClr val="dk1"/>
              </a:solidFill>
              <a:latin typeface="Roboto"/>
              <a:ea typeface="Roboto"/>
              <a:cs typeface="Roboto"/>
              <a:sym typeface="Roboto"/>
            </a:endParaRPr>
          </a:p>
        </p:txBody>
      </p:sp>
      <p:cxnSp>
        <p:nvCxnSpPr>
          <p:cNvPr id="154" name="Google Shape;154;p21"/>
          <p:cNvCxnSpPr/>
          <p:nvPr/>
        </p:nvCxnSpPr>
        <p:spPr>
          <a:xfrm>
            <a:off x="4046875" y="3648975"/>
            <a:ext cx="1145100" cy="572400"/>
          </a:xfrm>
          <a:prstGeom prst="straightConnector1">
            <a:avLst/>
          </a:prstGeom>
          <a:noFill/>
          <a:ln w="28575" cap="flat" cmpd="sng">
            <a:solidFill>
              <a:schemeClr val="dk2"/>
            </a:solidFill>
            <a:prstDash val="solid"/>
            <a:round/>
            <a:headEnd type="none" w="med" len="med"/>
            <a:tailEnd type="none" w="med" len="med"/>
          </a:ln>
        </p:spPr>
      </p:cxnSp>
      <p:cxnSp>
        <p:nvCxnSpPr>
          <p:cNvPr id="155" name="Google Shape;155;p21"/>
          <p:cNvCxnSpPr/>
          <p:nvPr/>
        </p:nvCxnSpPr>
        <p:spPr>
          <a:xfrm flipH="1">
            <a:off x="6841825" y="3639275"/>
            <a:ext cx="1028700" cy="970500"/>
          </a:xfrm>
          <a:prstGeom prst="straightConnector1">
            <a:avLst/>
          </a:prstGeom>
          <a:noFill/>
          <a:ln w="28575" cap="flat" cmpd="sng">
            <a:solidFill>
              <a:schemeClr val="dk2"/>
            </a:solidFill>
            <a:prstDash val="solid"/>
            <a:round/>
            <a:headEnd type="none" w="med" len="med"/>
            <a:tailEnd type="none" w="med" len="med"/>
          </a:ln>
        </p:spPr>
      </p:cxnSp>
      <p:pic>
        <p:nvPicPr>
          <p:cNvPr id="156" name="Google Shape;156;p21"/>
          <p:cNvPicPr preferRelativeResize="0"/>
          <p:nvPr/>
        </p:nvPicPr>
        <p:blipFill>
          <a:blip r:embed="rId4">
            <a:alphaModFix/>
          </a:blip>
          <a:stretch>
            <a:fillRect/>
          </a:stretch>
        </p:blipFill>
        <p:spPr>
          <a:xfrm>
            <a:off x="5955825" y="3124925"/>
            <a:ext cx="1181374" cy="1181374"/>
          </a:xfrm>
          <a:prstGeom prst="rect">
            <a:avLst/>
          </a:prstGeom>
          <a:noFill/>
          <a:ln>
            <a:noFill/>
          </a:ln>
        </p:spPr>
      </p:pic>
      <p:pic>
        <p:nvPicPr>
          <p:cNvPr id="157" name="Google Shape;157;p21"/>
          <p:cNvPicPr preferRelativeResize="0"/>
          <p:nvPr/>
        </p:nvPicPr>
        <p:blipFill rotWithShape="1">
          <a:blip r:embed="rId5">
            <a:alphaModFix/>
          </a:blip>
          <a:srcRect t="-7146" r="3334"/>
          <a:stretch/>
        </p:blipFill>
        <p:spPr>
          <a:xfrm>
            <a:off x="164975" y="3396650"/>
            <a:ext cx="1688625" cy="17468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006B40"/>
      </a:accent1>
      <a:accent2>
        <a:srgbClr val="212121"/>
      </a:accent2>
      <a:accent3>
        <a:srgbClr val="FABF42"/>
      </a:accent3>
      <a:accent4>
        <a:srgbClr val="FABF42"/>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465</Words>
  <Application>Microsoft Office PowerPoint</Application>
  <PresentationFormat>On-screen Show (16:9)</PresentationFormat>
  <Paragraphs>52</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 Black</vt:lpstr>
      <vt:lpstr>Roboto</vt:lpstr>
      <vt:lpstr>Roboto Medium</vt:lpstr>
      <vt:lpstr>Arial</vt:lpstr>
      <vt:lpstr>Simple Light</vt:lpstr>
      <vt:lpstr>PowerPoint Presentation</vt:lpstr>
      <vt:lpstr>PowerPoint Presentation</vt:lpstr>
      <vt:lpstr>Founded in 2021, Black Californians United for Early Care and Education (BlackECE) works exclusively for Black children, families, and child care workers. </vt:lpstr>
      <vt:lpstr>Guided by a 10-point policy framework developed in response to deficit-based narratives of Black children and their families, we work to ensure California’s ECE system is culturally affirming for Black children, families, and early educators, and that ECE policies and resource allocation are aligned to match our vision:</vt:lpstr>
      <vt:lpstr>PowerPoint Presentation</vt:lpstr>
      <vt:lpstr>PowerPoint Presentation</vt:lpstr>
      <vt:lpstr>PowerPoint Presentation</vt:lpstr>
      <vt:lpstr>PowerPoint Presentation</vt:lpstr>
      <vt:lpstr>Wages</vt:lpstr>
      <vt:lpstr>Cultural Affirmation</vt:lpstr>
      <vt:lpstr>Reparations</vt:lpstr>
      <vt:lpstr>Our Funding Journey</vt:lpstr>
      <vt:lpstr>Our Funding Barriers</vt:lpstr>
      <vt:lpstr>A Paradigm Shift </vt:lpstr>
      <vt:lpstr>Keisha Nzewi, Woman in Charge keisha@blackece.org  Maeva Marc, Co-Founder mmarc@kidango.org  Blackece.org  @blackececa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Biderman</dc:creator>
  <cp:lastModifiedBy>Fran Biderman</cp:lastModifiedBy>
  <cp:revision>2</cp:revision>
  <cp:lastPrinted>2023-10-18T15:48:21Z</cp:lastPrinted>
  <dcterms:modified xsi:type="dcterms:W3CDTF">2023-10-18T15:49:16Z</dcterms:modified>
</cp:coreProperties>
</file>