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273" r:id="rId6"/>
    <p:sldId id="285" r:id="rId7"/>
    <p:sldId id="274" r:id="rId8"/>
    <p:sldId id="257" r:id="rId9"/>
    <p:sldId id="271" r:id="rId10"/>
    <p:sldId id="262" r:id="rId11"/>
    <p:sldId id="270" r:id="rId12"/>
    <p:sldId id="286" r:id="rId13"/>
    <p:sldId id="288" r:id="rId14"/>
    <p:sldId id="278" r:id="rId15"/>
    <p:sldId id="261" r:id="rId16"/>
    <p:sldId id="287" r:id="rId17"/>
    <p:sldId id="279" r:id="rId18"/>
    <p:sldId id="277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E5195B-C575-4EFF-BD0B-E35CA1067601}" v="110" dt="2021-02-09T23:23:08.244"/>
    <p1510:client id="{80941FDA-3B85-49CD-BDA8-D8ED03B7144D}" v="9" dt="2021-02-09T23:31:48.486"/>
    <p1510:client id="{9713FA49-31EA-483E-A08F-723A4FA64DD2}" v="77" dt="2021-02-11T02:57:11.975"/>
    <p1510:client id="{AD3C6634-4AD7-42CF-ADD4-786226243CE8}" v="24" dt="2021-02-10T20:29:13.737"/>
    <p1510:client id="{AED826A2-E3C9-4701-9D03-054D9799CD6E}" v="234" dt="2021-02-16T02:19:00.620"/>
    <p1510:client id="{D99CF190-13A3-4377-93C8-C4415AB12C3A}" v="127" dt="2021-02-16T16:41:34.8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6776" autoAdjust="0"/>
  </p:normalViewPr>
  <p:slideViewPr>
    <p:cSldViewPr snapToGrid="0">
      <p:cViewPr varScale="1">
        <p:scale>
          <a:sx n="57" d="100"/>
          <a:sy n="57" d="100"/>
        </p:scale>
        <p:origin x="168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D0059-1A2F-41C2-A55B-FECDE1FC35E4}" type="datetimeFigureOut">
              <a:rPr lang="en-US"/>
              <a:t>4/29/2021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66E31-C7A9-476C-B5AA-1D746DDABB4D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863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66E31-C7A9-476C-B5AA-1D746DDABB4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030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66E31-C7A9-476C-B5AA-1D746DDABB4D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534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September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66E31-C7A9-476C-B5AA-1D746DDABB4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35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September?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66E31-C7A9-476C-B5AA-1D746DDABB4D}" type="slidenum">
              <a:rPr lang="en-US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742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Malia?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66E31-C7A9-476C-B5AA-1D746DDABB4D}" type="slidenum">
              <a:rPr lang="en-US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471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66E31-C7A9-476C-B5AA-1D746DDABB4D}" type="slidenum">
              <a:rPr lang="en-US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871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66E31-C7A9-476C-B5AA-1D746DDABB4D}" type="slidenum">
              <a:rPr lang="en-US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977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September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66E31-C7A9-476C-B5AA-1D746DDABB4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505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September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66E31-C7A9-476C-B5AA-1D746DDABB4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764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September?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66E31-C7A9-476C-B5AA-1D746DDABB4D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692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cs typeface="Calibri"/>
              </a:rPr>
              <a:t>Malia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cs typeface="Calibri"/>
              </a:rPr>
              <a:t>How has the Foundation responded to the multiple pandemics of 2020, and how did that lead the Foundation to  FLC? 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cs typeface="Calibri"/>
              </a:rPr>
              <a:t>- Inequities laid bare as a result of the pandemic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cs typeface="Calibri"/>
              </a:rPr>
              <a:t>- A reckoning with racial justice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cs typeface="Calibri"/>
              </a:rPr>
              <a:t>- Families facing acute and long term challenges as a result 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cs typeface="Calibri"/>
              </a:rPr>
              <a:t>- “Normal' approaches and systems are what got us to this point of inequity – as we begin the long process of recovery – setting our sights on transformation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cs typeface="Calibri"/>
              </a:rPr>
              <a:t>- The same kinds of solutions will lead to the same inequities – to get different outcomes we need to do something different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66E31-C7A9-476C-B5AA-1D746DDABB4D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55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Malia </a:t>
            </a:r>
          </a:p>
          <a:p>
            <a:r>
              <a:rPr lang="en-US" dirty="0">
                <a:cs typeface="Calibri"/>
              </a:rPr>
              <a:t>Families Lead California is one way to do something different  - It is an initiative that recognizes:</a:t>
            </a:r>
          </a:p>
          <a:p>
            <a:r>
              <a:rPr lang="en-US" dirty="0">
                <a:cs typeface="Calibri"/>
              </a:rPr>
              <a:t>1.  that families know what they need and know what their children need to thrive</a:t>
            </a:r>
          </a:p>
          <a:p>
            <a:r>
              <a:rPr lang="en-US" dirty="0">
                <a:cs typeface="Calibri"/>
              </a:rPr>
              <a:t>2. that the solutions that will help families of young children recover from the pandemics will emerge from families lived experience and parent-led organizations that are closest to that experience </a:t>
            </a:r>
          </a:p>
          <a:p>
            <a:r>
              <a:rPr lang="en-US" dirty="0">
                <a:cs typeface="Calibri"/>
              </a:rPr>
              <a:t>3. that in the service of equity -  funders must do things differently to share and build power of parent leaders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66E31-C7A9-476C-B5AA-1D746DDABB4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692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Malia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66E31-C7A9-476C-B5AA-1D746DDABB4D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314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September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Grant sizes set based on organizational budgets and plans described in the applications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Intent is for funding to be unrestricted – we are not using the term "general support" because some applicants may be fiscally sponsored,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66E31-C7A9-476C-B5AA-1D746DDABB4D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952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September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66E31-C7A9-476C-B5AA-1D746DDABB4D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442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8E80E-DA80-4B12-AF83-59F13FC5D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4CEE0-0B3A-4665-BE8B-1D3616FFE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6AFEB-5752-479D-8A89-2B8E81BF6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1488-6C53-49F1-8A79-E1E14207DD8B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B6A8C-B005-42BF-AD04-BB5AFAFF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6A8A3-B7D2-42B1-BB31-C12F8643C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C1CD-FC14-4646-BCE1-0EE66B7ED6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752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9C83E-3746-45BF-A0C9-A651720C8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E0F8D-E180-4943-85F8-7851CD63B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D9A41-2EE5-4679-8E8F-8B11F4E1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1488-6C53-49F1-8A79-E1E14207DD8B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19BA9-CF28-4342-98EE-1ED29856E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952FB-50B9-4F54-A288-C8D8EC783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C1CD-FC14-4646-BCE1-0EE66B7ED6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562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DA7B54-F383-48C2-A67C-838A69A94A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AFCBA-F6E5-422D-ACCB-D3B8A57A1D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9BAFB-206A-47FE-B5C3-ADBC6D38D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1488-6C53-49F1-8A79-E1E14207DD8B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B0AC1-5847-47C4-B434-0AF280A80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9E376-DE91-4644-BDB6-6FCF6A24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C1CD-FC14-4646-BCE1-0EE66B7ED6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908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4D933-5257-4E3A-BFC2-CEA3ED3C7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D8D62-0161-449C-9EA1-B1287DE85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A316A-3619-4643-A995-FC35585D2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1488-6C53-49F1-8A79-E1E14207DD8B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B5127-A879-4A70-A2D6-DDCB08E73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85B38-F5A5-4C13-9B08-2242F6C2F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C1CD-FC14-4646-BCE1-0EE66B7ED6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3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97CFC-59B3-41FC-B06D-C65D2E72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24BD2-9C4F-49D7-A00A-FAEEA9D8F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9D95D-D0D6-4B9D-818F-30A6EAE5A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1488-6C53-49F1-8A79-E1E14207DD8B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17C7D-5543-4568-8787-BC4CB5B2F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6475D-5249-480E-AC9B-19D34A815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C1CD-FC14-4646-BCE1-0EE66B7ED6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39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D7B1B-721B-4C70-AC5A-942FEC8F9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689F2-3DB1-4D0F-BE14-B11DC9739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A70AC-F471-43A8-AACC-C401B6265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EE82A0-1E7B-4FE7-9D15-17C7B891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1488-6C53-49F1-8A79-E1E14207DD8B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3F43D-6998-458E-9670-D4697C183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3ADBF1-0F4C-49F7-9F1B-53407B028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C1CD-FC14-4646-BCE1-0EE66B7ED6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04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54C25-AB3A-43CA-AC41-A8F4758CA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BDB74-02BA-4AD0-A7AF-C87A315EA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41C64-C93C-4297-AC2A-4E718D75A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DEB9C2-4FA0-4BFE-82C7-F6993C2F5F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0C9BD1-8CF3-4D59-867F-D2C21D7C7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E7F911-9D57-4B0B-89F3-6BFF6BC63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1488-6C53-49F1-8A79-E1E14207DD8B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E3F3E4-CB26-499D-B587-D275948C0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807A11-365E-4AFF-B856-AD7C573C4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C1CD-FC14-4646-BCE1-0EE66B7ED6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26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5F5B1-A5D2-4830-81D5-EE2AB6F75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705105-6651-4712-9A49-DDF24264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1488-6C53-49F1-8A79-E1E14207DD8B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B5AB75-D807-46EA-86B7-8A13BA28D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11BFD3-E43A-4BD5-97DD-5307E771E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C1CD-FC14-4646-BCE1-0EE66B7ED6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116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0C76C3-A50B-4A2E-8379-6CB526FA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1488-6C53-49F1-8A79-E1E14207DD8B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80BDD3-B1EE-4CF5-BCF5-5F722DF2A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ABD51-1FBC-4DFA-B45B-400F97674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C1CD-FC14-4646-BCE1-0EE66B7ED6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516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7B53C-3E57-4BC7-B4D4-6F9FE498D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26134-6E2C-4C27-93CE-781542113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CEF3CE-4BA4-4AB2-AF09-D8FE9DC31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A3F2D-8966-4C0F-84EF-6809EC74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1488-6C53-49F1-8A79-E1E14207DD8B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2C437-19B7-404C-ABB6-87CB17AC9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2776F-3D66-4984-8924-BAAC5197D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C1CD-FC14-4646-BCE1-0EE66B7ED6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016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4C4A9-DEE3-4FA6-9B5B-E1040B9D9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5CE6AC-9557-47C4-8A86-B78BC691E1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2F5237-EEF8-4C1C-A23A-F63485B85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AA9B0-19D6-40FC-8455-984C9FFC3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1488-6C53-49F1-8A79-E1E14207DD8B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D6F1F-CBEF-4464-84BA-A85897C59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218C7-6ACF-4F5D-A8D4-2E12BB528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C1CD-FC14-4646-BCE1-0EE66B7ED6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811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503DCE-678C-4C66-9152-969BBB60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4EAA9-95CD-4196-A279-E127C0E1B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FA3B2-FD19-45FF-8AF5-8674FADC80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31488-6C53-49F1-8A79-E1E14207DD8B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F0CFE-012C-4F06-B452-AA82920E3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46F9E-B875-4230-BAF4-371A17AA7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DC1CD-FC14-4646-BCE1-0EE66B7ED6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57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hsfoundation.org/programs/education/families-lead-california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70AD73-ECB7-4C32-8EB8-580425039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33432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9926E2F-9D38-4E11-B3BA-FC98BE63DED2}"/>
              </a:ext>
            </a:extLst>
          </p:cNvPr>
          <p:cNvSpPr txBox="1">
            <a:spLocks/>
          </p:cNvSpPr>
          <p:nvPr/>
        </p:nvSpPr>
        <p:spPr>
          <a:xfrm>
            <a:off x="1565561" y="706143"/>
            <a:ext cx="9060873" cy="1930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FAMILIES LEAD CALIFORNIA</a:t>
            </a:r>
          </a:p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Bay Area Early Childhood Funders</a:t>
            </a:r>
          </a:p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LEARNING SESSION</a:t>
            </a:r>
          </a:p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4/30/21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2AC619-61E5-453E-8F4C-966EA9CF5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3343272"/>
            <a:ext cx="12192000" cy="351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BD353B-56BE-4AC5-BE3D-EA02B2D5D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222" y="0"/>
            <a:ext cx="4331778" cy="15302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84043E-4965-4D19-A42B-AD1E97115729}"/>
              </a:ext>
            </a:extLst>
          </p:cNvPr>
          <p:cNvSpPr txBox="1"/>
          <p:nvPr/>
        </p:nvSpPr>
        <p:spPr>
          <a:xfrm>
            <a:off x="7859713" y="123882"/>
            <a:ext cx="43317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MAGIC: </a:t>
            </a:r>
          </a:p>
          <a:p>
            <a:pPr algn="ctr"/>
            <a:r>
              <a:rPr lang="en-US" sz="2800" dirty="0"/>
              <a:t>Community Advisors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6EC25D6-FD9F-4FAD-9B7E-A4A85BB676B9}"/>
              </a:ext>
            </a:extLst>
          </p:cNvPr>
          <p:cNvSpPr txBox="1">
            <a:spLocks/>
          </p:cNvSpPr>
          <p:nvPr/>
        </p:nvSpPr>
        <p:spPr>
          <a:xfrm>
            <a:off x="8077200" y="1967869"/>
            <a:ext cx="3896805" cy="47662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Experienced consultant recruited and supported a diverse cohort of  13 advisors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Job Description provided clear guidance on role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Paid for time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Active support through process from consultant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Insights on applications and interviews invaluable</a:t>
            </a: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  <a:p>
            <a:pPr lvl="1"/>
            <a:endParaRPr lang="en-US" dirty="0"/>
          </a:p>
        </p:txBody>
      </p:sp>
      <p:pic>
        <p:nvPicPr>
          <p:cNvPr id="2058" name="Picture 10" descr="10 Types of Magic | Historical Novels and Epic Fantasy">
            <a:extLst>
              <a:ext uri="{FF2B5EF4-FFF2-40B4-BE49-F238E27FC236}">
                <a16:creationId xmlns:a16="http://schemas.microsoft.com/office/drawing/2014/main" id="{912628F0-A1E5-4CED-849F-9B7A35F82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379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876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E8C8B7-3A81-4A5F-B5A5-644BA797A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5045"/>
            <a:ext cx="8487508" cy="54629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5C63E-74E4-4FD8-A867-8D64480C8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9907" y="1559169"/>
            <a:ext cx="3399693" cy="3446585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Grantee convenings</a:t>
            </a:r>
          </a:p>
          <a:p>
            <a:pPr>
              <a:spcBef>
                <a:spcPts val="1800"/>
              </a:spcBef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Customized organizational support</a:t>
            </a:r>
          </a:p>
          <a:p>
            <a:pPr>
              <a:spcBef>
                <a:spcPts val="1800"/>
              </a:spcBef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Evaluation &amp; reflection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07A684-9FAD-4749-AB14-1A577253E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720"/>
            <a:ext cx="12192000" cy="14067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E4F379-B0B4-4B98-88FD-C563E1414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22"/>
            <a:ext cx="11887200" cy="154744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ADDITIONAL SUPPORTS</a:t>
            </a:r>
            <a:br>
              <a:rPr lang="en-US" sz="4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TO BE CO-CREATED WITH GRANTEES</a:t>
            </a:r>
          </a:p>
        </p:txBody>
      </p:sp>
    </p:spTree>
    <p:extLst>
      <p:ext uri="{BB962C8B-B14F-4D97-AF65-F5344CB8AC3E}">
        <p14:creationId xmlns:p14="http://schemas.microsoft.com/office/powerpoint/2010/main" val="1797102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ids puzzle Stock Photos, Royalty Free Kids puzzle Images | Depositphotos®">
            <a:extLst>
              <a:ext uri="{FF2B5EF4-FFF2-40B4-BE49-F238E27FC236}">
                <a16:creationId xmlns:a16="http://schemas.microsoft.com/office/drawing/2014/main" id="{5633A628-CB62-4450-BE6E-89F4E994E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292" y="0"/>
            <a:ext cx="48071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C153DF-663A-4EBD-997F-55AFC7D044F3}"/>
              </a:ext>
            </a:extLst>
          </p:cNvPr>
          <p:cNvSpPr txBox="1"/>
          <p:nvPr/>
        </p:nvSpPr>
        <p:spPr>
          <a:xfrm>
            <a:off x="319048" y="1565568"/>
            <a:ext cx="6928034" cy="4339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DO AGAIN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Cross team collaboration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Open call Request for Applications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Engage Community Advisors and share power in decision making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Invest in a support infrastructure for Community Advisors to build community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Streamlined application and due diligence process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FE35B-8A40-4466-8336-9C7A314D3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437582" cy="1414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3A1166-B6B4-4E1B-89E5-520522A1BCD6}"/>
              </a:ext>
            </a:extLst>
          </p:cNvPr>
          <p:cNvSpPr txBox="1"/>
          <p:nvPr/>
        </p:nvSpPr>
        <p:spPr>
          <a:xfrm>
            <a:off x="0" y="295185"/>
            <a:ext cx="7797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REFLECTIONS (to date…)</a:t>
            </a:r>
          </a:p>
        </p:txBody>
      </p:sp>
    </p:spTree>
    <p:extLst>
      <p:ext uri="{BB962C8B-B14F-4D97-AF65-F5344CB8AC3E}">
        <p14:creationId xmlns:p14="http://schemas.microsoft.com/office/powerpoint/2010/main" val="683373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ids puzzle Stock Photos, Royalty Free Kids puzzle Images | Depositphotos®">
            <a:extLst>
              <a:ext uri="{FF2B5EF4-FFF2-40B4-BE49-F238E27FC236}">
                <a16:creationId xmlns:a16="http://schemas.microsoft.com/office/drawing/2014/main" id="{5633A628-CB62-4450-BE6E-89F4E994E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292" y="0"/>
            <a:ext cx="48071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C153DF-663A-4EBD-997F-55AFC7D044F3}"/>
              </a:ext>
            </a:extLst>
          </p:cNvPr>
          <p:cNvSpPr txBox="1"/>
          <p:nvPr/>
        </p:nvSpPr>
        <p:spPr>
          <a:xfrm>
            <a:off x="319048" y="1565568"/>
            <a:ext cx="6928034" cy="41857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DO DIFFERENTLY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Slow down to foster deeper collaboration and innovation across teams in Foundation (IT, Grants Management, Legal)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Engage Community Advisors earlier in process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In design of Initiative or Request for Applications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Identify an on-going role with Community Advisors </a:t>
            </a:r>
          </a:p>
          <a:p>
            <a:pPr>
              <a:spcBef>
                <a:spcPts val="1200"/>
              </a:spcBef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FE35B-8A40-4466-8336-9C7A314D3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437582" cy="1414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3A1166-B6B4-4E1B-89E5-520522A1BCD6}"/>
              </a:ext>
            </a:extLst>
          </p:cNvPr>
          <p:cNvSpPr txBox="1"/>
          <p:nvPr/>
        </p:nvSpPr>
        <p:spPr>
          <a:xfrm>
            <a:off x="0" y="295185"/>
            <a:ext cx="7797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REFLECTIONS (to date…)</a:t>
            </a:r>
          </a:p>
        </p:txBody>
      </p:sp>
    </p:spTree>
    <p:extLst>
      <p:ext uri="{BB962C8B-B14F-4D97-AF65-F5344CB8AC3E}">
        <p14:creationId xmlns:p14="http://schemas.microsoft.com/office/powerpoint/2010/main" val="4000151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35610E-FDBA-4CBE-A0E6-5B5A50729571}"/>
              </a:ext>
            </a:extLst>
          </p:cNvPr>
          <p:cNvSpPr/>
          <p:nvPr/>
        </p:nvSpPr>
        <p:spPr>
          <a:xfrm>
            <a:off x="1" y="2412087"/>
            <a:ext cx="12192000" cy="2328878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373DD75-9F8A-4199-B906-E8E849C87950}"/>
              </a:ext>
            </a:extLst>
          </p:cNvPr>
          <p:cNvSpPr/>
          <p:nvPr/>
        </p:nvSpPr>
        <p:spPr>
          <a:xfrm>
            <a:off x="7931425" y="1708267"/>
            <a:ext cx="3712866" cy="3712866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bg1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6D8EEA-2D3B-4353-8E91-9A583D564DEC}"/>
              </a:ext>
            </a:extLst>
          </p:cNvPr>
          <p:cNvSpPr txBox="1">
            <a:spLocks/>
          </p:cNvSpPr>
          <p:nvPr/>
        </p:nvSpPr>
        <p:spPr>
          <a:xfrm>
            <a:off x="0" y="3152077"/>
            <a:ext cx="8057537" cy="8252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DISCUSSION</a:t>
            </a:r>
            <a:endParaRPr lang="en-US" sz="5400" dirty="0">
              <a:solidFill>
                <a:schemeClr val="accent1">
                  <a:lumMod val="50000"/>
                </a:schemeClr>
              </a:solidFill>
              <a:effectLst/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9600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8D2E9B-9D62-43E3-80AC-3D0BC826A6F6}"/>
              </a:ext>
            </a:extLst>
          </p:cNvPr>
          <p:cNvSpPr txBox="1"/>
          <p:nvPr/>
        </p:nvSpPr>
        <p:spPr>
          <a:xfrm>
            <a:off x="9083178" y="1945310"/>
            <a:ext cx="1409360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6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1837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301CC0-B94C-418F-AE5D-F6B5B016D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0A5095-6C4A-4500-A724-6315B6E2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69068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 Discussion Prompts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EBB31-1594-40A7-85DA-C836AA8A3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208" y="1535723"/>
            <a:ext cx="10837008" cy="41311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What grant practices have you used to shift and share power with community?</a:t>
            </a:r>
          </a:p>
          <a:p>
            <a:endParaRPr lang="en-US" dirty="0"/>
          </a:p>
          <a:p>
            <a:r>
              <a:rPr lang="en-US" dirty="0"/>
              <a:t>What has worked well?</a:t>
            </a:r>
          </a:p>
          <a:p>
            <a:endParaRPr lang="en-US" dirty="0"/>
          </a:p>
          <a:p>
            <a:r>
              <a:rPr lang="en-US" dirty="0"/>
              <a:t>What has not worked well?</a:t>
            </a:r>
          </a:p>
          <a:p>
            <a:endParaRPr lang="en-US" dirty="0"/>
          </a:p>
          <a:p>
            <a:r>
              <a:rPr lang="en-US" dirty="0"/>
              <a:t>What more learning might we want to do together? </a:t>
            </a:r>
          </a:p>
        </p:txBody>
      </p:sp>
    </p:spTree>
    <p:extLst>
      <p:ext uri="{BB962C8B-B14F-4D97-AF65-F5344CB8AC3E}">
        <p14:creationId xmlns:p14="http://schemas.microsoft.com/office/powerpoint/2010/main" val="3040139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55B49-6F96-45E9-B072-C04F80D06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986" y="3071446"/>
            <a:ext cx="11183814" cy="25556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GRATITUDE FOR THE OPPORTUNITY TO SHARE AND LEARN TOGETHER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Families Lead California webpage: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https://www.hsfoundation.org/programs/education/families-lead-california/</a:t>
            </a:r>
            <a:endParaRPr 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CF5FBA-BB29-4B2A-B06E-BBF9BC01A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399" y="1090247"/>
            <a:ext cx="702320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60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3417A-B4AD-425A-AA53-349618E65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900" y="1419332"/>
            <a:ext cx="6165170" cy="46080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spcBef>
                <a:spcPts val="600"/>
              </a:spcBef>
              <a:buNone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Engage in a rich funder practice discussion centered on sharing power with community using our Families Lead California Initiative as a use case</a:t>
            </a:r>
          </a:p>
          <a:p>
            <a:pPr marL="457200" lvl="1" indent="0">
              <a:spcBef>
                <a:spcPts val="600"/>
              </a:spcBef>
              <a:buNone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5E99E-5B94-4CD1-93E2-F68DD6481250}"/>
              </a:ext>
            </a:extLst>
          </p:cNvPr>
          <p:cNvSpPr/>
          <p:nvPr/>
        </p:nvSpPr>
        <p:spPr>
          <a:xfrm>
            <a:off x="3377463" y="0"/>
            <a:ext cx="40386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913919-2E02-4637-870D-C95AC8792604}"/>
              </a:ext>
            </a:extLst>
          </p:cNvPr>
          <p:cNvSpPr/>
          <p:nvPr/>
        </p:nvSpPr>
        <p:spPr>
          <a:xfrm>
            <a:off x="3914642" y="0"/>
            <a:ext cx="20574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35670FA-CE13-4EBB-8341-25B8E385B8D0}"/>
              </a:ext>
            </a:extLst>
          </p:cNvPr>
          <p:cNvSpPr/>
          <p:nvPr/>
        </p:nvSpPr>
        <p:spPr>
          <a:xfrm>
            <a:off x="565829" y="844925"/>
            <a:ext cx="4608088" cy="4608088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bg1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3739285-8F77-4DCC-89AF-29519EF6F549}"/>
              </a:ext>
            </a:extLst>
          </p:cNvPr>
          <p:cNvSpPr txBox="1">
            <a:spLocks/>
          </p:cNvSpPr>
          <p:nvPr/>
        </p:nvSpPr>
        <p:spPr>
          <a:xfrm>
            <a:off x="882502" y="2486187"/>
            <a:ext cx="3859619" cy="1256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OBJECTIVE</a:t>
            </a:r>
          </a:p>
        </p:txBody>
      </p:sp>
    </p:spTree>
    <p:extLst>
      <p:ext uri="{BB962C8B-B14F-4D97-AF65-F5344CB8AC3E}">
        <p14:creationId xmlns:p14="http://schemas.microsoft.com/office/powerpoint/2010/main" val="2181834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3417A-B4AD-425A-AA53-349618E65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900" y="1419332"/>
            <a:ext cx="6165170" cy="46080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QUICK CONTEXT </a:t>
            </a:r>
          </a:p>
          <a:p>
            <a:pPr lvl="1">
              <a:spcBef>
                <a:spcPts val="600"/>
              </a:spcBef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 HEISING-SIMONS FOUNDATION </a:t>
            </a:r>
            <a:endParaRPr lang="en-US" sz="2800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lvl="1">
              <a:spcBef>
                <a:spcPts val="600"/>
              </a:spcBef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EDUCATION PROGRAM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FAMILIES LEAD CALIFORNIA</a:t>
            </a:r>
          </a:p>
          <a:p>
            <a:pPr lvl="1">
              <a:spcBef>
                <a:spcPts val="600"/>
              </a:spcBef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	GOALS - What</a:t>
            </a:r>
          </a:p>
          <a:p>
            <a:pPr lvl="1">
              <a:spcBef>
                <a:spcPts val="600"/>
              </a:spcBef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	PROCESS – How</a:t>
            </a:r>
          </a:p>
          <a:p>
            <a:pPr lvl="1">
              <a:spcBef>
                <a:spcPts val="600"/>
              </a:spcBef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  REFLECTIONS</a:t>
            </a:r>
          </a:p>
          <a:p>
            <a:pPr marL="457200" lvl="1" indent="0">
              <a:spcBef>
                <a:spcPts val="600"/>
              </a:spcBef>
              <a:buNone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PEER SHARING AND DISCUSSION 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5E99E-5B94-4CD1-93E2-F68DD6481250}"/>
              </a:ext>
            </a:extLst>
          </p:cNvPr>
          <p:cNvSpPr/>
          <p:nvPr/>
        </p:nvSpPr>
        <p:spPr>
          <a:xfrm>
            <a:off x="3377463" y="0"/>
            <a:ext cx="40386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913919-2E02-4637-870D-C95AC8792604}"/>
              </a:ext>
            </a:extLst>
          </p:cNvPr>
          <p:cNvSpPr/>
          <p:nvPr/>
        </p:nvSpPr>
        <p:spPr>
          <a:xfrm>
            <a:off x="3914642" y="0"/>
            <a:ext cx="20574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35670FA-CE13-4EBB-8341-25B8E385B8D0}"/>
              </a:ext>
            </a:extLst>
          </p:cNvPr>
          <p:cNvSpPr/>
          <p:nvPr/>
        </p:nvSpPr>
        <p:spPr>
          <a:xfrm>
            <a:off x="565829" y="844925"/>
            <a:ext cx="4608088" cy="4608088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bg1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3739285-8F77-4DCC-89AF-29519EF6F549}"/>
              </a:ext>
            </a:extLst>
          </p:cNvPr>
          <p:cNvSpPr txBox="1">
            <a:spLocks/>
          </p:cNvSpPr>
          <p:nvPr/>
        </p:nvSpPr>
        <p:spPr>
          <a:xfrm>
            <a:off x="1280305" y="2486187"/>
            <a:ext cx="31791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592131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E5D258-1F7A-4CE4-ADF0-7899425BE3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9" r="497" b="4411"/>
          <a:stretch/>
        </p:blipFill>
        <p:spPr>
          <a:xfrm>
            <a:off x="4032740" y="0"/>
            <a:ext cx="815925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9CEDCE-63FB-4640-A587-F68B13A7A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881" y="0"/>
            <a:ext cx="40233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CDB0AE-D13A-4650-8E59-020C2E9B2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5476" y="0"/>
            <a:ext cx="207264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CFD1774-31AA-4595-94FB-61FB8E53ACD7}"/>
              </a:ext>
            </a:extLst>
          </p:cNvPr>
          <p:cNvSpPr/>
          <p:nvPr/>
        </p:nvSpPr>
        <p:spPr>
          <a:xfrm>
            <a:off x="532942" y="853496"/>
            <a:ext cx="4608088" cy="4608088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bg1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64C50B-BBA3-45FD-B314-4371922323A2}"/>
              </a:ext>
            </a:extLst>
          </p:cNvPr>
          <p:cNvSpPr txBox="1"/>
          <p:nvPr/>
        </p:nvSpPr>
        <p:spPr>
          <a:xfrm>
            <a:off x="990601" y="2049544"/>
            <a:ext cx="36927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ABOUT THE HEISING-SIMONS FOUNDATION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PROGRAM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EDUCATION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NORTH STAR</a:t>
            </a:r>
          </a:p>
        </p:txBody>
      </p:sp>
    </p:spTree>
    <p:extLst>
      <p:ext uri="{BB962C8B-B14F-4D97-AF65-F5344CB8AC3E}">
        <p14:creationId xmlns:p14="http://schemas.microsoft.com/office/powerpoint/2010/main" val="2556956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Protestors wearing COVID-19 face coverings march across the Brooklyn Bridge and hold signs that read &quot;Justice for George Floyd&quot; and &quot;Love and Peace&quot;">
            <a:extLst>
              <a:ext uri="{FF2B5EF4-FFF2-40B4-BE49-F238E27FC236}">
                <a16:creationId xmlns:a16="http://schemas.microsoft.com/office/drawing/2014/main" id="{4982FC6A-F3D1-4797-B3C9-AD738CF70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4337"/>
            <a:ext cx="12192000" cy="526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7D411E-5E62-48B7-B07C-AA89D1472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09699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WHY NOW?</a:t>
            </a:r>
            <a:br>
              <a:rPr lang="en-US" sz="4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BACK TO NORMAL IS FAILURE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2189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posing, colorful, painted&#10;&#10;Description automatically generated">
            <a:extLst>
              <a:ext uri="{FF2B5EF4-FFF2-40B4-BE49-F238E27FC236}">
                <a16:creationId xmlns:a16="http://schemas.microsoft.com/office/drawing/2014/main" id="{54063811-F6FA-47EC-8861-48DF59E3C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154"/>
            <a:ext cx="12192000" cy="6779562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A296FC4-3CAE-4B6B-B62B-F9F4A010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1" cy="134815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FAMILIES LEAD CALIFORNIA</a:t>
            </a:r>
          </a:p>
        </p:txBody>
      </p:sp>
    </p:spTree>
    <p:extLst>
      <p:ext uri="{BB962C8B-B14F-4D97-AF65-F5344CB8AC3E}">
        <p14:creationId xmlns:p14="http://schemas.microsoft.com/office/powerpoint/2010/main" val="76652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Can America Learn? | Asia Society">
            <a:extLst>
              <a:ext uri="{FF2B5EF4-FFF2-40B4-BE49-F238E27FC236}">
                <a16:creationId xmlns:a16="http://schemas.microsoft.com/office/drawing/2014/main" id="{10BE1788-D195-4B09-91EC-DB9B7F82D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02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FE7C5FA-3731-4E8D-9EB0-AD7384559367}"/>
              </a:ext>
            </a:extLst>
          </p:cNvPr>
          <p:cNvSpPr txBox="1">
            <a:spLocks/>
          </p:cNvSpPr>
          <p:nvPr/>
        </p:nvSpPr>
        <p:spPr>
          <a:xfrm>
            <a:off x="8051131" y="1707765"/>
            <a:ext cx="3949957" cy="49097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Strengthen the pipeline of diverse parent leaders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Build the power of parents with young children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Nurture a network of leaders amplifying voices of parents of color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Programs and policies reflect parent priorities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Calibri" panose="020F0502020204030204"/>
            </a:endParaRPr>
          </a:p>
          <a:p>
            <a:pPr lvl="1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943E80-94B7-4806-9A99-B04509E112E6}"/>
              </a:ext>
            </a:extLst>
          </p:cNvPr>
          <p:cNvSpPr/>
          <p:nvPr/>
        </p:nvSpPr>
        <p:spPr>
          <a:xfrm>
            <a:off x="7860222" y="0"/>
            <a:ext cx="4331777" cy="1467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E09B16-2263-4451-8C7F-DF8F6A1AA3FD}"/>
              </a:ext>
            </a:extLst>
          </p:cNvPr>
          <p:cNvSpPr txBox="1"/>
          <p:nvPr/>
        </p:nvSpPr>
        <p:spPr>
          <a:xfrm>
            <a:off x="7860222" y="348916"/>
            <a:ext cx="43317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5B9BD5">
                    <a:lumMod val="50000"/>
                  </a:srgbClr>
                </a:solidFill>
                <a:ea typeface="+mj-ea"/>
                <a:cs typeface="+mj-cs"/>
              </a:rPr>
              <a:t>GOALS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95391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321F5B-57BD-40D5-94CD-324A86619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7860224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BD353B-56BE-4AC5-BE3D-EA02B2D5D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222" y="0"/>
            <a:ext cx="4331778" cy="15302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84043E-4965-4D19-A42B-AD1E97115729}"/>
              </a:ext>
            </a:extLst>
          </p:cNvPr>
          <p:cNvSpPr txBox="1"/>
          <p:nvPr/>
        </p:nvSpPr>
        <p:spPr>
          <a:xfrm>
            <a:off x="7859713" y="123882"/>
            <a:ext cx="43317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WHAT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6EC25D6-FD9F-4FAD-9B7E-A4A85BB676B9}"/>
              </a:ext>
            </a:extLst>
          </p:cNvPr>
          <p:cNvSpPr txBox="1">
            <a:spLocks/>
          </p:cNvSpPr>
          <p:nvPr/>
        </p:nvSpPr>
        <p:spPr>
          <a:xfrm>
            <a:off x="8077200" y="1967869"/>
            <a:ext cx="3896805" cy="47662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$2.7 million dollars for 9 - 12 grants</a:t>
            </a: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$225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Calibri"/>
              </a:rPr>
              <a:t>K-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$300K grant range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3-year grant term beginning in July of 2021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Unrestricted funding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Open call application with 6 week response window (80+ strong responses)</a:t>
            </a:r>
          </a:p>
          <a:p>
            <a:pPr marL="0" indent="0"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cs typeface="Calibri" panose="020F0502020204030204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142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BD353B-56BE-4AC5-BE3D-EA02B2D5D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222" y="0"/>
            <a:ext cx="4331778" cy="15302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84043E-4965-4D19-A42B-AD1E97115729}"/>
              </a:ext>
            </a:extLst>
          </p:cNvPr>
          <p:cNvSpPr txBox="1"/>
          <p:nvPr/>
        </p:nvSpPr>
        <p:spPr>
          <a:xfrm>
            <a:off x="7859713" y="123882"/>
            <a:ext cx="43317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HOW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6EC25D6-FD9F-4FAD-9B7E-A4A85BB676B9}"/>
              </a:ext>
            </a:extLst>
          </p:cNvPr>
          <p:cNvSpPr txBox="1">
            <a:spLocks/>
          </p:cNvSpPr>
          <p:nvPr/>
        </p:nvSpPr>
        <p:spPr>
          <a:xfrm>
            <a:off x="8077200" y="1967869"/>
            <a:ext cx="3896805" cy="47662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Consultant conducted scan to inform strategy, and Request for Applications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Rubric developed</a:t>
            </a:r>
          </a:p>
          <a:p>
            <a:pPr lvl="1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Staff reviews to narrow to top 25</a:t>
            </a:r>
          </a:p>
          <a:p>
            <a:pPr lvl="1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Diverse pool of parent leaders from outside CA (Community Advisors)  identified top 12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Finalist panel interviews with staff and Community Advisors 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Streamlined due diligence requirements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Standard board recommendation, in process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cs typeface="Calibri" panose="020F0502020204030204"/>
            </a:endParaRPr>
          </a:p>
          <a:p>
            <a:pPr lvl="1"/>
            <a:endParaRPr lang="en-US" dirty="0"/>
          </a:p>
        </p:txBody>
      </p:sp>
      <p:pic>
        <p:nvPicPr>
          <p:cNvPr id="1028" name="Picture 4" descr="May be an image of outdoors">
            <a:extLst>
              <a:ext uri="{FF2B5EF4-FFF2-40B4-BE49-F238E27FC236}">
                <a16:creationId xmlns:a16="http://schemas.microsoft.com/office/drawing/2014/main" id="{173DC353-4B97-4DC3-A422-9C24022CF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592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732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E66556348E934095A2551C284865C3" ma:contentTypeVersion="6" ma:contentTypeDescription="Create a new document." ma:contentTypeScope="" ma:versionID="1b041331c9b476f05c24a66e7b8a2122">
  <xsd:schema xmlns:xsd="http://www.w3.org/2001/XMLSchema" xmlns:xs="http://www.w3.org/2001/XMLSchema" xmlns:p="http://schemas.microsoft.com/office/2006/metadata/properties" xmlns:ns3="b815eb9f-4509-49f6-9573-77362f820849" targetNamespace="http://schemas.microsoft.com/office/2006/metadata/properties" ma:root="true" ma:fieldsID="872068840037c022e21687bad2312323" ns3:_="">
    <xsd:import namespace="b815eb9f-4509-49f6-9573-77362f8208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15eb9f-4509-49f6-9573-77362f8208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04B94A-D203-466E-80B2-5C7B2314A03C}">
  <ds:schemaRefs>
    <ds:schemaRef ds:uri="b815eb9f-4509-49f6-9573-77362f820849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FA4D04E-61F0-416D-A352-AE263141C3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15eb9f-4509-49f6-9573-77362f8208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6A679A-364C-473B-BA5B-C53D2D815F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1807</TotalTime>
  <Words>685</Words>
  <Application>Microsoft Office PowerPoint</Application>
  <PresentationFormat>Widescreen</PresentationFormat>
  <Paragraphs>122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WHY NOW?  BACK TO NORMAL IS FAILURE</vt:lpstr>
      <vt:lpstr>FAMILIES LEAD CALIFORNIA</vt:lpstr>
      <vt:lpstr>PowerPoint Presentation</vt:lpstr>
      <vt:lpstr>PowerPoint Presentation</vt:lpstr>
      <vt:lpstr>PowerPoint Presentation</vt:lpstr>
      <vt:lpstr>PowerPoint Presentation</vt:lpstr>
      <vt:lpstr>ADDITIONAL SUPPORTS TO BE CO-CREATED WITH GRANTEES</vt:lpstr>
      <vt:lpstr>PowerPoint Presentation</vt:lpstr>
      <vt:lpstr>PowerPoint Presentation</vt:lpstr>
      <vt:lpstr>PowerPoint Presentation</vt:lpstr>
      <vt:lpstr> Discussion Prompts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January 19 Ed Team Board Update</dc:title>
  <dc:creator>Malia Ramler</dc:creator>
  <cp:lastModifiedBy>Fran Biderman</cp:lastModifiedBy>
  <cp:revision>1566</cp:revision>
  <dcterms:created xsi:type="dcterms:W3CDTF">2020-12-22T05:45:31Z</dcterms:created>
  <dcterms:modified xsi:type="dcterms:W3CDTF">2021-04-30T05:38:21Z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0x01010048E66556348E934095A2551C284865C3</vt:lpwstr>
  </property>
</Properties>
</file>