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11" r:id="rId3"/>
  </p:sldMasterIdLst>
  <p:notesMasterIdLst>
    <p:notesMasterId r:id="rId44"/>
  </p:notesMasterIdLst>
  <p:handoutMasterIdLst>
    <p:handoutMasterId r:id="rId45"/>
  </p:handoutMasterIdLst>
  <p:sldIdLst>
    <p:sldId id="451" r:id="rId4"/>
    <p:sldId id="452" r:id="rId5"/>
    <p:sldId id="453" r:id="rId6"/>
    <p:sldId id="471" r:id="rId7"/>
    <p:sldId id="454" r:id="rId8"/>
    <p:sldId id="456" r:id="rId9"/>
    <p:sldId id="472" r:id="rId10"/>
    <p:sldId id="457" r:id="rId11"/>
    <p:sldId id="458" r:id="rId12"/>
    <p:sldId id="459" r:id="rId13"/>
    <p:sldId id="473" r:id="rId14"/>
    <p:sldId id="461" r:id="rId15"/>
    <p:sldId id="477" r:id="rId16"/>
    <p:sldId id="474" r:id="rId17"/>
    <p:sldId id="479" r:id="rId18"/>
    <p:sldId id="515" r:id="rId19"/>
    <p:sldId id="516" r:id="rId20"/>
    <p:sldId id="482" r:id="rId21"/>
    <p:sldId id="475" r:id="rId22"/>
    <p:sldId id="478" r:id="rId23"/>
    <p:sldId id="284" r:id="rId24"/>
    <p:sldId id="449" r:id="rId25"/>
    <p:sldId id="480" r:id="rId26"/>
    <p:sldId id="320" r:id="rId27"/>
    <p:sldId id="321" r:id="rId28"/>
    <p:sldId id="469" r:id="rId29"/>
    <p:sldId id="394" r:id="rId30"/>
    <p:sldId id="521" r:id="rId31"/>
    <p:sldId id="518" r:id="rId32"/>
    <p:sldId id="476" r:id="rId33"/>
    <p:sldId id="519" r:id="rId34"/>
    <p:sldId id="523" r:id="rId35"/>
    <p:sldId id="520" r:id="rId36"/>
    <p:sldId id="524" r:id="rId37"/>
    <p:sldId id="303" r:id="rId38"/>
    <p:sldId id="307" r:id="rId39"/>
    <p:sldId id="336" r:id="rId40"/>
    <p:sldId id="308" r:id="rId41"/>
    <p:sldId id="309" r:id="rId42"/>
    <p:sldId id="344" r:id="rId43"/>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95332BF2-B784-421F-9A7E-09EE35D815A6}">
          <p14:sldIdLst>
            <p14:sldId id="451"/>
            <p14:sldId id="452"/>
            <p14:sldId id="453"/>
            <p14:sldId id="471"/>
            <p14:sldId id="454"/>
            <p14:sldId id="456"/>
            <p14:sldId id="472"/>
            <p14:sldId id="457"/>
            <p14:sldId id="458"/>
            <p14:sldId id="459"/>
            <p14:sldId id="473"/>
            <p14:sldId id="461"/>
            <p14:sldId id="477"/>
            <p14:sldId id="474"/>
            <p14:sldId id="479"/>
            <p14:sldId id="515"/>
            <p14:sldId id="516"/>
            <p14:sldId id="482"/>
            <p14:sldId id="475"/>
            <p14:sldId id="478"/>
            <p14:sldId id="284"/>
            <p14:sldId id="449"/>
            <p14:sldId id="480"/>
            <p14:sldId id="320"/>
            <p14:sldId id="321"/>
            <p14:sldId id="469"/>
            <p14:sldId id="394"/>
            <p14:sldId id="521"/>
            <p14:sldId id="518"/>
            <p14:sldId id="476"/>
            <p14:sldId id="519"/>
            <p14:sldId id="523"/>
            <p14:sldId id="520"/>
            <p14:sldId id="524"/>
            <p14:sldId id="303"/>
            <p14:sldId id="307"/>
            <p14:sldId id="336"/>
            <p14:sldId id="308"/>
            <p14:sldId id="309"/>
            <p14:sldId id="344"/>
          </p14:sldIdLst>
        </p14:section>
      </p14:sectionLst>
    </p:ex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D4C006"/>
    <a:srgbClr val="ED2813"/>
    <a:srgbClr val="82D905"/>
    <a:srgbClr val="000000"/>
    <a:srgbClr val="1004A8"/>
    <a:srgbClr val="E6D306"/>
    <a:srgbClr val="397E01"/>
    <a:srgbClr val="1C1E1B"/>
    <a:srgbClr val="CDC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80" autoAdjust="0"/>
    <p:restoredTop sz="94255" autoAdjust="0"/>
  </p:normalViewPr>
  <p:slideViewPr>
    <p:cSldViewPr>
      <p:cViewPr varScale="1">
        <p:scale>
          <a:sx n="71" d="100"/>
          <a:sy n="71" d="100"/>
        </p:scale>
        <p:origin x="594" y="66"/>
      </p:cViewPr>
      <p:guideLst>
        <p:guide orient="horz" pos="2160"/>
        <p:guide pos="3839"/>
      </p:guideLst>
    </p:cSldViewPr>
  </p:slideViewPr>
  <p:outlineViewPr>
    <p:cViewPr>
      <p:scale>
        <a:sx n="33" d="100"/>
        <a:sy n="33" d="100"/>
      </p:scale>
      <p:origin x="0" y="-31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283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rniec1\Desktop\Forward%20Change%20PowerPoint%20Template\Latest%20Presentation%20Version\Historical%20Violent%20Crime%20and%20Incarceration%20Rates%201960-2012.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rnold\Desktop\MBK%20Framing%20Paper%20Draft\Framing%20Paper%20Charts%20Better%20Graphs%205.28.1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rnold\Desktop\Rise%20in%20Single%20Parent%20Household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solidFill>
                  <a:schemeClr val="accent1"/>
                </a:solidFill>
              </a:rPr>
              <a:t>Historical Incarceration Rates (1925-2012)</a:t>
            </a:r>
            <a:endParaRPr lang="en-US" sz="1800" b="1" baseline="0" dirty="0">
              <a:solidFill>
                <a:schemeClr val="tx2"/>
              </a:solidFill>
            </a:endParaRPr>
          </a:p>
          <a:p>
            <a:pPr>
              <a:defRPr sz="1800"/>
            </a:pPr>
            <a:r>
              <a:rPr lang="en-US" sz="1800" baseline="0" dirty="0"/>
              <a:t>(State and Federal Prisoners per 100K Population)</a:t>
            </a:r>
            <a:endParaRPr lang="en-US" sz="1800" dirty="0"/>
          </a:p>
        </c:rich>
      </c:tx>
      <c:layout>
        <c:manualLayout>
          <c:xMode val="edge"/>
          <c:yMode val="edge"/>
          <c:x val="0.23598622366338801"/>
          <c:y val="2.68902391255097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35590040043098E-2"/>
          <c:y val="0.16429936105686399"/>
          <c:w val="0.97522522302841197"/>
          <c:h val="0.63291241757365402"/>
        </c:manualLayout>
      </c:layout>
      <c:lineChart>
        <c:grouping val="standard"/>
        <c:varyColors val="0"/>
        <c:ser>
          <c:idx val="0"/>
          <c:order val="0"/>
          <c:tx>
            <c:strRef>
              <c:f>'[Historical Violent Crime and Incarceration Rates 1960-2012.xlsx]Historical Incarceration Rates'!$C$2</c:f>
              <c:strCache>
                <c:ptCount val="1"/>
                <c:pt idx="0">
                  <c:v>Incarceration Rate</c:v>
                </c:pt>
              </c:strCache>
            </c:strRef>
          </c:tx>
          <c:spPr>
            <a:ln w="28575" cap="rnd">
              <a:solidFill>
                <a:schemeClr val="tx2"/>
              </a:solidFill>
              <a:round/>
            </a:ln>
            <a:effectLst/>
          </c:spPr>
          <c:marker>
            <c:symbol val="none"/>
          </c:marker>
          <c:dLbls>
            <c:dLbl>
              <c:idx val="47"/>
              <c:layout>
                <c:manualLayout>
                  <c:x val="-3.4482758620689703E-2"/>
                  <c:y val="-5.8262184771937599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2A9C1543-56D8-46F9-884C-9CD61C8C804B}" type="VALUE">
                      <a:rPr lang="en-US" sz="1400" b="1" smtClean="0"/>
                      <a:pPr>
                        <a:defRPr sz="1400" b="1"/>
                      </a:pPr>
                      <a:t>[VALUE]</a:t>
                    </a:fld>
                    <a:r>
                      <a:rPr lang="en-US" sz="1400" b="1" dirty="0"/>
                      <a:t> </a:t>
                    </a:r>
                  </a:p>
                  <a:p>
                    <a:pPr>
                      <a:defRPr sz="1400" b="1"/>
                    </a:pPr>
                    <a:r>
                      <a:rPr lang="en-US" sz="1400" b="1" dirty="0"/>
                      <a:t>(1972)</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324-46A6-871C-4DF0359E111F}"/>
                </c:ext>
                <c:ext xmlns:c15="http://schemas.microsoft.com/office/drawing/2012/chart" uri="{CE6537A1-D6FC-4f65-9D91-7224C49458BB}">
                  <c15:dlblFieldTable/>
                  <c15:showDataLabelsRange val="0"/>
                </c:ext>
              </c:extLst>
            </c:dLbl>
            <c:dLbl>
              <c:idx val="85"/>
              <c:layout>
                <c:manualLayout>
                  <c:x val="-1.4942528735632199E-2"/>
                  <c:y val="-7.6189010855610695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B8ADD518-01D8-4CA7-8BB9-9DA04B2FE3E2}" type="VALUE">
                      <a:rPr lang="en-US" sz="1400" b="1" smtClean="0"/>
                      <a:pPr>
                        <a:defRPr sz="1400" b="1"/>
                      </a:pPr>
                      <a:t>[VALUE]</a:t>
                    </a:fld>
                    <a:r>
                      <a:rPr lang="en-US" sz="1400" b="1" dirty="0"/>
                      <a:t> </a:t>
                    </a:r>
                  </a:p>
                  <a:p>
                    <a:pPr>
                      <a:defRPr sz="1400" b="1"/>
                    </a:pPr>
                    <a:r>
                      <a:rPr lang="en-US" sz="1400" b="1" dirty="0"/>
                      <a:t>(2010)</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324-46A6-871C-4DF0359E111F}"/>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noFill/>
                      <a:round/>
                    </a:ln>
                    <a:effectLst/>
                  </c:spPr>
                </c15:leaderLines>
              </c:ext>
            </c:extLst>
          </c:dLbls>
          <c:cat>
            <c:numRef>
              <c:f>'[Historical Violent Crime and Incarceration Rates 1960-2012.xlsx]Historical Incarceration Rates'!$B$3:$B$90</c:f>
              <c:numCache>
                <c:formatCode>General</c:formatCode>
                <c:ptCount val="88"/>
                <c:pt idx="0">
                  <c:v>1925</c:v>
                </c:pt>
                <c:pt idx="1">
                  <c:v>1926</c:v>
                </c:pt>
                <c:pt idx="2">
                  <c:v>1927</c:v>
                </c:pt>
                <c:pt idx="3">
                  <c:v>1928</c:v>
                </c:pt>
                <c:pt idx="4">
                  <c:v>1929</c:v>
                </c:pt>
                <c:pt idx="5">
                  <c:v>1930</c:v>
                </c:pt>
                <c:pt idx="6">
                  <c:v>1931</c:v>
                </c:pt>
                <c:pt idx="7">
                  <c:v>1932</c:v>
                </c:pt>
                <c:pt idx="8">
                  <c:v>1933</c:v>
                </c:pt>
                <c:pt idx="9">
                  <c:v>1934</c:v>
                </c:pt>
                <c:pt idx="10">
                  <c:v>1935</c:v>
                </c:pt>
                <c:pt idx="11">
                  <c:v>1936</c:v>
                </c:pt>
                <c:pt idx="12">
                  <c:v>1937</c:v>
                </c:pt>
                <c:pt idx="13">
                  <c:v>1938</c:v>
                </c:pt>
                <c:pt idx="14">
                  <c:v>1939</c:v>
                </c:pt>
                <c:pt idx="15">
                  <c:v>1940</c:v>
                </c:pt>
                <c:pt idx="16">
                  <c:v>1941</c:v>
                </c:pt>
                <c:pt idx="17">
                  <c:v>1942</c:v>
                </c:pt>
                <c:pt idx="18">
                  <c:v>1943</c:v>
                </c:pt>
                <c:pt idx="19">
                  <c:v>1944</c:v>
                </c:pt>
                <c:pt idx="20">
                  <c:v>1945</c:v>
                </c:pt>
                <c:pt idx="21">
                  <c:v>1946</c:v>
                </c:pt>
                <c:pt idx="22">
                  <c:v>1947</c:v>
                </c:pt>
                <c:pt idx="23">
                  <c:v>1948</c:v>
                </c:pt>
                <c:pt idx="24">
                  <c:v>1949</c:v>
                </c:pt>
                <c:pt idx="25">
                  <c:v>1950</c:v>
                </c:pt>
                <c:pt idx="26">
                  <c:v>1951</c:v>
                </c:pt>
                <c:pt idx="27">
                  <c:v>1952</c:v>
                </c:pt>
                <c:pt idx="28">
                  <c:v>1953</c:v>
                </c:pt>
                <c:pt idx="29">
                  <c:v>1954</c:v>
                </c:pt>
                <c:pt idx="30">
                  <c:v>1955</c:v>
                </c:pt>
                <c:pt idx="31">
                  <c:v>1956</c:v>
                </c:pt>
                <c:pt idx="32">
                  <c:v>1957</c:v>
                </c:pt>
                <c:pt idx="33">
                  <c:v>1958</c:v>
                </c:pt>
                <c:pt idx="34">
                  <c:v>1959</c:v>
                </c:pt>
                <c:pt idx="35">
                  <c:v>1960</c:v>
                </c:pt>
                <c:pt idx="36">
                  <c:v>1961</c:v>
                </c:pt>
                <c:pt idx="37">
                  <c:v>1962</c:v>
                </c:pt>
                <c:pt idx="38">
                  <c:v>1963</c:v>
                </c:pt>
                <c:pt idx="39">
                  <c:v>1964</c:v>
                </c:pt>
                <c:pt idx="40">
                  <c:v>1965</c:v>
                </c:pt>
                <c:pt idx="41">
                  <c:v>1966</c:v>
                </c:pt>
                <c:pt idx="42">
                  <c:v>1967</c:v>
                </c:pt>
                <c:pt idx="43">
                  <c:v>1968</c:v>
                </c:pt>
                <c:pt idx="44">
                  <c:v>1969</c:v>
                </c:pt>
                <c:pt idx="45">
                  <c:v>1970</c:v>
                </c:pt>
                <c:pt idx="46">
                  <c:v>1971</c:v>
                </c:pt>
                <c:pt idx="47">
                  <c:v>1972</c:v>
                </c:pt>
                <c:pt idx="48">
                  <c:v>1973</c:v>
                </c:pt>
                <c:pt idx="49">
                  <c:v>1974</c:v>
                </c:pt>
                <c:pt idx="50">
                  <c:v>1975</c:v>
                </c:pt>
                <c:pt idx="51">
                  <c:v>1976</c:v>
                </c:pt>
                <c:pt idx="52">
                  <c:v>1977</c:v>
                </c:pt>
                <c:pt idx="53">
                  <c:v>1978</c:v>
                </c:pt>
                <c:pt idx="54">
                  <c:v>1979</c:v>
                </c:pt>
                <c:pt idx="55">
                  <c:v>1980</c:v>
                </c:pt>
                <c:pt idx="56">
                  <c:v>1981</c:v>
                </c:pt>
                <c:pt idx="57">
                  <c:v>1982</c:v>
                </c:pt>
                <c:pt idx="58">
                  <c:v>1983</c:v>
                </c:pt>
                <c:pt idx="59">
                  <c:v>1984</c:v>
                </c:pt>
                <c:pt idx="60">
                  <c:v>1985</c:v>
                </c:pt>
                <c:pt idx="61">
                  <c:v>1986</c:v>
                </c:pt>
                <c:pt idx="62">
                  <c:v>1987</c:v>
                </c:pt>
                <c:pt idx="63">
                  <c:v>1988</c:v>
                </c:pt>
                <c:pt idx="64">
                  <c:v>1989</c:v>
                </c:pt>
                <c:pt idx="65">
                  <c:v>1990</c:v>
                </c:pt>
                <c:pt idx="66">
                  <c:v>1991</c:v>
                </c:pt>
                <c:pt idx="67">
                  <c:v>1992</c:v>
                </c:pt>
                <c:pt idx="68">
                  <c:v>1993</c:v>
                </c:pt>
                <c:pt idx="69">
                  <c:v>1994</c:v>
                </c:pt>
                <c:pt idx="70">
                  <c:v>1995</c:v>
                </c:pt>
                <c:pt idx="71">
                  <c:v>1996</c:v>
                </c:pt>
                <c:pt idx="72">
                  <c:v>1997</c:v>
                </c:pt>
                <c:pt idx="73">
                  <c:v>1998</c:v>
                </c:pt>
                <c:pt idx="74">
                  <c:v>1999</c:v>
                </c:pt>
                <c:pt idx="75">
                  <c:v>2000</c:v>
                </c:pt>
                <c:pt idx="76">
                  <c:v>2001</c:v>
                </c:pt>
                <c:pt idx="77">
                  <c:v>2002</c:v>
                </c:pt>
                <c:pt idx="78">
                  <c:v>2003</c:v>
                </c:pt>
                <c:pt idx="79">
                  <c:v>2004</c:v>
                </c:pt>
                <c:pt idx="80">
                  <c:v>2005</c:v>
                </c:pt>
                <c:pt idx="81">
                  <c:v>2006</c:v>
                </c:pt>
                <c:pt idx="82">
                  <c:v>2007</c:v>
                </c:pt>
                <c:pt idx="83">
                  <c:v>2008</c:v>
                </c:pt>
                <c:pt idx="84">
                  <c:v>2009</c:v>
                </c:pt>
                <c:pt idx="85">
                  <c:v>2010</c:v>
                </c:pt>
                <c:pt idx="86">
                  <c:v>2011</c:v>
                </c:pt>
                <c:pt idx="87">
                  <c:v>2012</c:v>
                </c:pt>
              </c:numCache>
            </c:numRef>
          </c:cat>
          <c:val>
            <c:numRef>
              <c:f>'[Historical Violent Crime and Incarceration Rates 1960-2012.xlsx]Historical Incarceration Rates'!$C$3:$C$90</c:f>
              <c:numCache>
                <c:formatCode>General</c:formatCode>
                <c:ptCount val="88"/>
                <c:pt idx="0">
                  <c:v>79</c:v>
                </c:pt>
                <c:pt idx="1">
                  <c:v>83</c:v>
                </c:pt>
                <c:pt idx="2">
                  <c:v>91</c:v>
                </c:pt>
                <c:pt idx="3">
                  <c:v>96</c:v>
                </c:pt>
                <c:pt idx="4">
                  <c:v>98</c:v>
                </c:pt>
                <c:pt idx="5">
                  <c:v>104</c:v>
                </c:pt>
                <c:pt idx="6">
                  <c:v>110</c:v>
                </c:pt>
                <c:pt idx="7">
                  <c:v>110</c:v>
                </c:pt>
                <c:pt idx="8">
                  <c:v>109</c:v>
                </c:pt>
                <c:pt idx="9">
                  <c:v>109</c:v>
                </c:pt>
                <c:pt idx="10">
                  <c:v>113</c:v>
                </c:pt>
                <c:pt idx="11">
                  <c:v>113</c:v>
                </c:pt>
                <c:pt idx="12">
                  <c:v>118</c:v>
                </c:pt>
                <c:pt idx="13">
                  <c:v>123</c:v>
                </c:pt>
                <c:pt idx="14">
                  <c:v>137</c:v>
                </c:pt>
                <c:pt idx="15">
                  <c:v>131</c:v>
                </c:pt>
                <c:pt idx="16">
                  <c:v>124</c:v>
                </c:pt>
                <c:pt idx="17">
                  <c:v>112</c:v>
                </c:pt>
                <c:pt idx="18">
                  <c:v>103</c:v>
                </c:pt>
                <c:pt idx="19">
                  <c:v>100</c:v>
                </c:pt>
                <c:pt idx="20">
                  <c:v>98</c:v>
                </c:pt>
                <c:pt idx="21">
                  <c:v>99</c:v>
                </c:pt>
                <c:pt idx="22">
                  <c:v>105</c:v>
                </c:pt>
                <c:pt idx="23">
                  <c:v>106</c:v>
                </c:pt>
                <c:pt idx="24">
                  <c:v>109</c:v>
                </c:pt>
                <c:pt idx="25">
                  <c:v>109</c:v>
                </c:pt>
                <c:pt idx="26">
                  <c:v>107</c:v>
                </c:pt>
                <c:pt idx="27">
                  <c:v>107</c:v>
                </c:pt>
                <c:pt idx="28">
                  <c:v>108</c:v>
                </c:pt>
                <c:pt idx="29">
                  <c:v>112</c:v>
                </c:pt>
                <c:pt idx="30">
                  <c:v>112</c:v>
                </c:pt>
                <c:pt idx="31">
                  <c:v>112</c:v>
                </c:pt>
                <c:pt idx="32">
                  <c:v>113</c:v>
                </c:pt>
                <c:pt idx="33">
                  <c:v>117</c:v>
                </c:pt>
                <c:pt idx="34">
                  <c:v>117</c:v>
                </c:pt>
                <c:pt idx="35">
                  <c:v>117</c:v>
                </c:pt>
                <c:pt idx="36">
                  <c:v>119</c:v>
                </c:pt>
                <c:pt idx="37">
                  <c:v>117</c:v>
                </c:pt>
                <c:pt idx="38">
                  <c:v>114</c:v>
                </c:pt>
                <c:pt idx="39">
                  <c:v>111</c:v>
                </c:pt>
                <c:pt idx="40">
                  <c:v>108</c:v>
                </c:pt>
                <c:pt idx="41">
                  <c:v>102</c:v>
                </c:pt>
                <c:pt idx="42">
                  <c:v>98</c:v>
                </c:pt>
                <c:pt idx="43">
                  <c:v>94</c:v>
                </c:pt>
                <c:pt idx="44">
                  <c:v>97</c:v>
                </c:pt>
                <c:pt idx="45">
                  <c:v>96</c:v>
                </c:pt>
                <c:pt idx="46">
                  <c:v>95</c:v>
                </c:pt>
                <c:pt idx="47">
                  <c:v>93</c:v>
                </c:pt>
                <c:pt idx="48">
                  <c:v>96</c:v>
                </c:pt>
                <c:pt idx="49">
                  <c:v>102</c:v>
                </c:pt>
                <c:pt idx="50">
                  <c:v>111</c:v>
                </c:pt>
                <c:pt idx="51">
                  <c:v>120</c:v>
                </c:pt>
                <c:pt idx="52">
                  <c:v>126</c:v>
                </c:pt>
                <c:pt idx="53">
                  <c:v>129</c:v>
                </c:pt>
                <c:pt idx="54">
                  <c:v>132</c:v>
                </c:pt>
                <c:pt idx="55">
                  <c:v>139</c:v>
                </c:pt>
                <c:pt idx="56">
                  <c:v>154</c:v>
                </c:pt>
                <c:pt idx="57">
                  <c:v>171</c:v>
                </c:pt>
                <c:pt idx="58">
                  <c:v>179</c:v>
                </c:pt>
                <c:pt idx="59">
                  <c:v>188</c:v>
                </c:pt>
                <c:pt idx="60">
                  <c:v>202</c:v>
                </c:pt>
                <c:pt idx="61">
                  <c:v>217</c:v>
                </c:pt>
                <c:pt idx="62">
                  <c:v>231</c:v>
                </c:pt>
                <c:pt idx="63">
                  <c:v>247</c:v>
                </c:pt>
                <c:pt idx="64">
                  <c:v>276</c:v>
                </c:pt>
                <c:pt idx="65">
                  <c:v>297</c:v>
                </c:pt>
                <c:pt idx="66">
                  <c:v>313</c:v>
                </c:pt>
                <c:pt idx="67">
                  <c:v>332</c:v>
                </c:pt>
                <c:pt idx="68">
                  <c:v>359</c:v>
                </c:pt>
                <c:pt idx="69">
                  <c:v>389</c:v>
                </c:pt>
                <c:pt idx="70">
                  <c:v>411</c:v>
                </c:pt>
                <c:pt idx="71">
                  <c:v>427</c:v>
                </c:pt>
                <c:pt idx="72">
                  <c:v>444</c:v>
                </c:pt>
                <c:pt idx="73">
                  <c:v>461</c:v>
                </c:pt>
                <c:pt idx="74">
                  <c:v>463</c:v>
                </c:pt>
                <c:pt idx="75">
                  <c:v>478</c:v>
                </c:pt>
                <c:pt idx="76">
                  <c:v>470</c:v>
                </c:pt>
                <c:pt idx="77">
                  <c:v>476</c:v>
                </c:pt>
                <c:pt idx="78">
                  <c:v>482</c:v>
                </c:pt>
                <c:pt idx="79">
                  <c:v>486</c:v>
                </c:pt>
                <c:pt idx="80">
                  <c:v>491</c:v>
                </c:pt>
                <c:pt idx="81">
                  <c:v>501</c:v>
                </c:pt>
                <c:pt idx="82">
                  <c:v>506</c:v>
                </c:pt>
                <c:pt idx="83">
                  <c:v>504</c:v>
                </c:pt>
                <c:pt idx="84">
                  <c:v>504</c:v>
                </c:pt>
                <c:pt idx="85">
                  <c:v>500</c:v>
                </c:pt>
                <c:pt idx="86">
                  <c:v>492</c:v>
                </c:pt>
                <c:pt idx="87">
                  <c:v>480</c:v>
                </c:pt>
              </c:numCache>
            </c:numRef>
          </c:val>
          <c:smooth val="0"/>
          <c:extLst xmlns:c16r2="http://schemas.microsoft.com/office/drawing/2015/06/chart">
            <c:ext xmlns:c16="http://schemas.microsoft.com/office/drawing/2014/chart" uri="{C3380CC4-5D6E-409C-BE32-E72D297353CC}">
              <c16:uniqueId val="{00000002-E324-46A6-871C-4DF0359E111F}"/>
            </c:ext>
          </c:extLst>
        </c:ser>
        <c:dLbls>
          <c:showLegendKey val="0"/>
          <c:showVal val="0"/>
          <c:showCatName val="0"/>
          <c:showSerName val="0"/>
          <c:showPercent val="0"/>
          <c:showBubbleSize val="0"/>
        </c:dLbls>
        <c:smooth val="0"/>
        <c:axId val="275114720"/>
        <c:axId val="290583544"/>
      </c:lineChart>
      <c:catAx>
        <c:axId val="275114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90583544"/>
        <c:crosses val="autoZero"/>
        <c:auto val="1"/>
        <c:lblAlgn val="ctr"/>
        <c:lblOffset val="100"/>
        <c:noMultiLvlLbl val="0"/>
      </c:catAx>
      <c:valAx>
        <c:axId val="290583544"/>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275114720"/>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1" dirty="0">
                <a:solidFill>
                  <a:srgbClr val="82D905"/>
                </a:solidFill>
              </a:rPr>
              <a:t>Lifetime Risk of Imprisonment by Age 35 for Males in 2010</a:t>
            </a:r>
            <a:r>
              <a:rPr lang="en-US" sz="1800" dirty="0"/>
              <a:t> </a:t>
            </a:r>
          </a:p>
          <a:p>
            <a:pPr>
              <a:defRPr/>
            </a:pPr>
            <a:r>
              <a:rPr lang="en-US" sz="1800" dirty="0"/>
              <a:t>(by Education Level)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'[Framing Paper Charts Better Graphs 5.28.14.xlsx]Lifetime Risk of Incarceration'!$A$11</c:f>
              <c:strCache>
                <c:ptCount val="1"/>
                <c:pt idx="0">
                  <c:v>Black</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1C1E1B"/>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'[Framing Paper Charts Better Graphs 5.28.14.xlsx]Lifetime Risk of Incarceration'!$B$9:$E$9</c:f>
              <c:strCache>
                <c:ptCount val="4"/>
                <c:pt idx="0">
                  <c:v>All</c:v>
                </c:pt>
                <c:pt idx="1">
                  <c:v>H.S. Dropouts</c:v>
                </c:pt>
                <c:pt idx="2">
                  <c:v>H.S./GED</c:v>
                </c:pt>
                <c:pt idx="3">
                  <c:v>College</c:v>
                </c:pt>
              </c:strCache>
            </c:strRef>
          </c:cat>
          <c:val>
            <c:numRef>
              <c:f>'[Framing Paper Charts Better Graphs 5.28.14.xlsx]Lifetime Risk of Incarceration'!$B$11:$E$11</c:f>
              <c:numCache>
                <c:formatCode>0%</c:formatCode>
                <c:ptCount val="4"/>
                <c:pt idx="0">
                  <c:v>0.26800000000000002</c:v>
                </c:pt>
                <c:pt idx="1">
                  <c:v>0.68000000000000105</c:v>
                </c:pt>
                <c:pt idx="2">
                  <c:v>0.214</c:v>
                </c:pt>
                <c:pt idx="3">
                  <c:v>6.6000000000000003E-2</c:v>
                </c:pt>
              </c:numCache>
            </c:numRef>
          </c:val>
          <c:extLst xmlns:c16r2="http://schemas.microsoft.com/office/drawing/2015/06/chart">
            <c:ext xmlns:c16="http://schemas.microsoft.com/office/drawing/2014/chart" uri="{C3380CC4-5D6E-409C-BE32-E72D297353CC}">
              <c16:uniqueId val="{00000000-B698-46E5-A507-74F2621EE204}"/>
            </c:ext>
          </c:extLst>
        </c:ser>
        <c:ser>
          <c:idx val="2"/>
          <c:order val="1"/>
          <c:tx>
            <c:strRef>
              <c:f>'[Framing Paper Charts Better Graphs 5.28.14.xlsx]Lifetime Risk of Incarceration'!$A$12</c:f>
              <c:strCache>
                <c:ptCount val="1"/>
                <c:pt idx="0">
                  <c:v>Latino</c:v>
                </c:pt>
              </c:strCache>
            </c:strRef>
          </c:tx>
          <c:spPr>
            <a:solidFill>
              <a:schemeClr val="accent3"/>
            </a:solidFill>
            <a:ln>
              <a:noFill/>
            </a:ln>
            <a:effectLst/>
          </c:spPr>
          <c:invertIfNegative val="0"/>
          <c:dLbls>
            <c:dLbl>
              <c:idx val="3"/>
              <c:layout>
                <c:manualLayout>
                  <c:x val="1.3378545090594401E-3"/>
                  <c:y val="8.15675862860764E-3"/>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B698-46E5-A507-74F2621EE204}"/>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1C1E1B"/>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'[Framing Paper Charts Better Graphs 5.28.14.xlsx]Lifetime Risk of Incarceration'!$B$9:$E$9</c:f>
              <c:strCache>
                <c:ptCount val="4"/>
                <c:pt idx="0">
                  <c:v>All</c:v>
                </c:pt>
                <c:pt idx="1">
                  <c:v>H.S. Dropouts</c:v>
                </c:pt>
                <c:pt idx="2">
                  <c:v>H.S./GED</c:v>
                </c:pt>
                <c:pt idx="3">
                  <c:v>College</c:v>
                </c:pt>
              </c:strCache>
            </c:strRef>
          </c:cat>
          <c:val>
            <c:numRef>
              <c:f>'[Framing Paper Charts Better Graphs 5.28.14.xlsx]Lifetime Risk of Incarceration'!$B$12:$E$12</c:f>
              <c:numCache>
                <c:formatCode>0%</c:formatCode>
                <c:ptCount val="4"/>
                <c:pt idx="0">
                  <c:v>0.122</c:v>
                </c:pt>
                <c:pt idx="1">
                  <c:v>0.19600000000000001</c:v>
                </c:pt>
                <c:pt idx="2">
                  <c:v>9.1999999999999998E-2</c:v>
                </c:pt>
                <c:pt idx="3">
                  <c:v>3.4000000000000002E-2</c:v>
                </c:pt>
              </c:numCache>
            </c:numRef>
          </c:val>
          <c:extLst xmlns:c16r2="http://schemas.microsoft.com/office/drawing/2015/06/chart">
            <c:ext xmlns:c16="http://schemas.microsoft.com/office/drawing/2014/chart" uri="{C3380CC4-5D6E-409C-BE32-E72D297353CC}">
              <c16:uniqueId val="{00000002-B698-46E5-A507-74F2621EE204}"/>
            </c:ext>
          </c:extLst>
        </c:ser>
        <c:ser>
          <c:idx val="0"/>
          <c:order val="2"/>
          <c:tx>
            <c:strRef>
              <c:f>'[Framing Paper Charts Better Graphs 5.28.14.xlsx]Lifetime Risk of Incarceration'!$A$10</c:f>
              <c:strCache>
                <c:ptCount val="1"/>
                <c:pt idx="0">
                  <c:v>White</c:v>
                </c:pt>
              </c:strCache>
            </c:strRef>
          </c:tx>
          <c:spPr>
            <a:solidFill>
              <a:schemeClr val="accent1"/>
            </a:solidFill>
            <a:ln>
              <a:no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1C1E1B"/>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'[Framing Paper Charts Better Graphs 5.28.14.xlsx]Lifetime Risk of Incarceration'!$B$9:$E$9</c:f>
              <c:strCache>
                <c:ptCount val="4"/>
                <c:pt idx="0">
                  <c:v>All</c:v>
                </c:pt>
                <c:pt idx="1">
                  <c:v>H.S. Dropouts</c:v>
                </c:pt>
                <c:pt idx="2">
                  <c:v>H.S./GED</c:v>
                </c:pt>
                <c:pt idx="3">
                  <c:v>College</c:v>
                </c:pt>
              </c:strCache>
            </c:strRef>
          </c:cat>
          <c:val>
            <c:numRef>
              <c:f>'[Framing Paper Charts Better Graphs 5.28.14.xlsx]Lifetime Risk of Incarceration'!$B$10:$E$10</c:f>
              <c:numCache>
                <c:formatCode>0%</c:formatCode>
                <c:ptCount val="4"/>
                <c:pt idx="0">
                  <c:v>5.4000000000000097E-2</c:v>
                </c:pt>
                <c:pt idx="1">
                  <c:v>0.28000000000000003</c:v>
                </c:pt>
                <c:pt idx="2">
                  <c:v>6.2000000000000097E-2</c:v>
                </c:pt>
                <c:pt idx="3">
                  <c:v>1.2E-2</c:v>
                </c:pt>
              </c:numCache>
            </c:numRef>
          </c:val>
          <c:extLst xmlns:c16r2="http://schemas.microsoft.com/office/drawing/2015/06/chart">
            <c:ext xmlns:c16="http://schemas.microsoft.com/office/drawing/2014/chart" uri="{C3380CC4-5D6E-409C-BE32-E72D297353CC}">
              <c16:uniqueId val="{00000004-B698-46E5-A507-74F2621EE204}"/>
            </c:ext>
          </c:extLst>
        </c:ser>
        <c:dLbls>
          <c:showLegendKey val="0"/>
          <c:showVal val="1"/>
          <c:showCatName val="0"/>
          <c:showSerName val="0"/>
          <c:showPercent val="0"/>
          <c:showBubbleSize val="0"/>
        </c:dLbls>
        <c:gapWidth val="219"/>
        <c:overlap val="-27"/>
        <c:axId val="292294848"/>
        <c:axId val="291739272"/>
      </c:barChart>
      <c:catAx>
        <c:axId val="292294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1739272"/>
        <c:crosses val="autoZero"/>
        <c:auto val="1"/>
        <c:lblAlgn val="ctr"/>
        <c:lblOffset val="100"/>
        <c:noMultiLvlLbl val="0"/>
      </c:catAx>
      <c:valAx>
        <c:axId val="291739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2294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Percentage</a:t>
            </a:r>
            <a:r>
              <a:rPr lang="en-US" sz="2000" baseline="0" dirty="0"/>
              <a:t> of Children Living in Single Parent Families</a:t>
            </a:r>
          </a:p>
          <a:p>
            <a:pPr>
              <a:defRPr sz="2000"/>
            </a:pPr>
            <a:r>
              <a:rPr lang="en-US" sz="2000" baseline="0" dirty="0"/>
              <a:t>(1960-2014)</a:t>
            </a:r>
            <a:endParaRPr lang="en-US" sz="200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'Rise in Single Parent Families'!$I$3</c:f>
              <c:strCache>
                <c:ptCount val="1"/>
                <c:pt idx="0">
                  <c:v>Black Children</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dPt>
            <c:idx val="30"/>
            <c:marker>
              <c:symbol val="circle"/>
              <c:size val="5"/>
              <c:spPr>
                <a:solidFill>
                  <a:schemeClr val="accent3"/>
                </a:solidFill>
                <a:ln w="9525">
                  <a:solidFill>
                    <a:schemeClr val="accent3"/>
                  </a:solidFill>
                </a:ln>
                <a:effectLst/>
              </c:spPr>
            </c:marker>
            <c:bubble3D val="0"/>
            <c:spPr>
              <a:ln w="19050" cap="rnd">
                <a:solidFill>
                  <a:schemeClr val="accent6"/>
                </a:solidFill>
                <a:round/>
              </a:ln>
              <a:effectLst/>
            </c:spPr>
            <c:extLst xmlns:c16r2="http://schemas.microsoft.com/office/drawing/2015/06/chart">
              <c:ext xmlns:c16="http://schemas.microsoft.com/office/drawing/2014/chart" uri="{C3380CC4-5D6E-409C-BE32-E72D297353CC}">
                <c16:uniqueId val="{00000000-9E93-4DD2-BB79-4BD6841150D7}"/>
              </c:ext>
            </c:extLst>
          </c:dPt>
          <c:dLbls>
            <c:dLbl>
              <c:idx val="0"/>
              <c:layout>
                <c:manualLayout>
                  <c:x val="-1.5151515151514041E-3"/>
                  <c:y val="-3.252032520325207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E93-4DD2-BB79-4BD6841150D7}"/>
                </c:ext>
                <c:ext xmlns:c15="http://schemas.microsoft.com/office/drawing/2012/chart" uri="{CE6537A1-D6FC-4f65-9D91-7224C49458BB}"/>
              </c:extLst>
            </c:dLbl>
            <c:dLbl>
              <c:idx val="47"/>
              <c:layout>
                <c:manualLayout>
                  <c:x val="-6.7901234567901259E-2"/>
                  <c:y val="-6.0975609756098309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9E93-4DD2-BB79-4BD6841150D7}"/>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xVal>
            <c:numRef>
              <c:f>'Rise in Single Parent Families'!$H$4:$H$51</c:f>
              <c:numCache>
                <c:formatCode>General</c:formatCode>
                <c:ptCount val="48"/>
                <c:pt idx="0">
                  <c:v>2014</c:v>
                </c:pt>
                <c:pt idx="1">
                  <c:v>2013</c:v>
                </c:pt>
                <c:pt idx="2">
                  <c:v>2012</c:v>
                </c:pt>
                <c:pt idx="3">
                  <c:v>2011</c:v>
                </c:pt>
                <c:pt idx="4">
                  <c:v>2010</c:v>
                </c:pt>
                <c:pt idx="5">
                  <c:v>2009</c:v>
                </c:pt>
                <c:pt idx="6">
                  <c:v>2008</c:v>
                </c:pt>
                <c:pt idx="7">
                  <c:v>2007</c:v>
                </c:pt>
                <c:pt idx="8">
                  <c:v>2006</c:v>
                </c:pt>
                <c:pt idx="9">
                  <c:v>2005</c:v>
                </c:pt>
                <c:pt idx="10">
                  <c:v>2004</c:v>
                </c:pt>
                <c:pt idx="11">
                  <c:v>2003</c:v>
                </c:pt>
                <c:pt idx="12">
                  <c:v>2002</c:v>
                </c:pt>
                <c:pt idx="13">
                  <c:v>2001</c:v>
                </c:pt>
                <c:pt idx="14">
                  <c:v>2000</c:v>
                </c:pt>
                <c:pt idx="15">
                  <c:v>1999</c:v>
                </c:pt>
                <c:pt idx="16">
                  <c:v>1998</c:v>
                </c:pt>
                <c:pt idx="17">
                  <c:v>1997</c:v>
                </c:pt>
                <c:pt idx="18">
                  <c:v>1996</c:v>
                </c:pt>
                <c:pt idx="19">
                  <c:v>1995</c:v>
                </c:pt>
                <c:pt idx="20">
                  <c:v>1994</c:v>
                </c:pt>
                <c:pt idx="21">
                  <c:v>1993</c:v>
                </c:pt>
                <c:pt idx="22">
                  <c:v>1992</c:v>
                </c:pt>
                <c:pt idx="23">
                  <c:v>1991</c:v>
                </c:pt>
                <c:pt idx="24">
                  <c:v>1990</c:v>
                </c:pt>
                <c:pt idx="25">
                  <c:v>1989</c:v>
                </c:pt>
                <c:pt idx="26">
                  <c:v>1988</c:v>
                </c:pt>
                <c:pt idx="27">
                  <c:v>1987</c:v>
                </c:pt>
                <c:pt idx="28">
                  <c:v>1986</c:v>
                </c:pt>
                <c:pt idx="29">
                  <c:v>1985</c:v>
                </c:pt>
                <c:pt idx="30">
                  <c:v>1984</c:v>
                </c:pt>
                <c:pt idx="31">
                  <c:v>1983</c:v>
                </c:pt>
                <c:pt idx="32">
                  <c:v>1982</c:v>
                </c:pt>
                <c:pt idx="33">
                  <c:v>1981</c:v>
                </c:pt>
                <c:pt idx="34">
                  <c:v>1980</c:v>
                </c:pt>
                <c:pt idx="35">
                  <c:v>1979</c:v>
                </c:pt>
                <c:pt idx="36">
                  <c:v>1978</c:v>
                </c:pt>
                <c:pt idx="37">
                  <c:v>1977</c:v>
                </c:pt>
                <c:pt idx="38">
                  <c:v>1976</c:v>
                </c:pt>
                <c:pt idx="39">
                  <c:v>1975</c:v>
                </c:pt>
                <c:pt idx="40">
                  <c:v>1974</c:v>
                </c:pt>
                <c:pt idx="41">
                  <c:v>1973</c:v>
                </c:pt>
                <c:pt idx="42">
                  <c:v>1972</c:v>
                </c:pt>
                <c:pt idx="43">
                  <c:v>1971</c:v>
                </c:pt>
                <c:pt idx="44">
                  <c:v>1970</c:v>
                </c:pt>
                <c:pt idx="45">
                  <c:v>1969</c:v>
                </c:pt>
                <c:pt idx="46">
                  <c:v>1968</c:v>
                </c:pt>
                <c:pt idx="47">
                  <c:v>1960</c:v>
                </c:pt>
              </c:numCache>
            </c:numRef>
          </c:xVal>
          <c:yVal>
            <c:numRef>
              <c:f>'Rise in Single Parent Families'!$I$4:$I$51</c:f>
              <c:numCache>
                <c:formatCode>0%</c:formatCode>
                <c:ptCount val="48"/>
                <c:pt idx="0">
                  <c:v>0.48641843430489851</c:v>
                </c:pt>
                <c:pt idx="1">
                  <c:v>0.48530307645446236</c:v>
                </c:pt>
                <c:pt idx="2">
                  <c:v>0.49292960344297571</c:v>
                </c:pt>
                <c:pt idx="3">
                  <c:v>0.49221446651837081</c:v>
                </c:pt>
                <c:pt idx="4">
                  <c:v>0.48470718406701968</c:v>
                </c:pt>
                <c:pt idx="5">
                  <c:v>0.48992696043021111</c:v>
                </c:pt>
                <c:pt idx="6">
                  <c:v>0.50281712813908563</c:v>
                </c:pt>
                <c:pt idx="7">
                  <c:v>0.49664646464646467</c:v>
                </c:pt>
                <c:pt idx="8">
                  <c:v>0.50558681999836885</c:v>
                </c:pt>
                <c:pt idx="9">
                  <c:v>0.49559399477806787</c:v>
                </c:pt>
                <c:pt idx="10">
                  <c:v>0.50118107029404579</c:v>
                </c:pt>
                <c:pt idx="11">
                  <c:v>0.50299499466644781</c:v>
                </c:pt>
                <c:pt idx="12">
                  <c:v>0.48128112656706168</c:v>
                </c:pt>
                <c:pt idx="13">
                  <c:v>0.48134392813957505</c:v>
                </c:pt>
                <c:pt idx="14">
                  <c:v>0.49036102348405186</c:v>
                </c:pt>
                <c:pt idx="15">
                  <c:v>0.51562363238512032</c:v>
                </c:pt>
                <c:pt idx="16">
                  <c:v>0.51077623970562469</c:v>
                </c:pt>
                <c:pt idx="17">
                  <c:v>0.51789955141173372</c:v>
                </c:pt>
                <c:pt idx="18">
                  <c:v>0.52964841700192411</c:v>
                </c:pt>
                <c:pt idx="19">
                  <c:v>0.52039642509512429</c:v>
                </c:pt>
                <c:pt idx="20">
                  <c:v>0.53386418538069247</c:v>
                </c:pt>
                <c:pt idx="21">
                  <c:v>0.54005628517823645</c:v>
                </c:pt>
                <c:pt idx="22">
                  <c:v>0.53773856334516157</c:v>
                </c:pt>
                <c:pt idx="23">
                  <c:v>0.54030757175041633</c:v>
                </c:pt>
                <c:pt idx="24">
                  <c:v>0.51227789978039528</c:v>
                </c:pt>
                <c:pt idx="25">
                  <c:v>0.51072699542450428</c:v>
                </c:pt>
                <c:pt idx="26">
                  <c:v>0.51128982369316422</c:v>
                </c:pt>
                <c:pt idx="27">
                  <c:v>0.503953391593841</c:v>
                </c:pt>
                <c:pt idx="28">
                  <c:v>0.50639949643306759</c:v>
                </c:pt>
                <c:pt idx="29">
                  <c:v>0.51028589513661782</c:v>
                </c:pt>
                <c:pt idx="30">
                  <c:v>0.50186666666666668</c:v>
                </c:pt>
                <c:pt idx="31">
                  <c:v>0.51071771355444173</c:v>
                </c:pt>
                <c:pt idx="32">
                  <c:v>0.47157939639543561</c:v>
                </c:pt>
                <c:pt idx="33">
                  <c:v>0.43340425531914895</c:v>
                </c:pt>
                <c:pt idx="34">
                  <c:v>0.43914666666666669</c:v>
                </c:pt>
                <c:pt idx="35">
                  <c:v>0.41906300484652664</c:v>
                </c:pt>
                <c:pt idx="36">
                  <c:v>0.42346178411752183</c:v>
                </c:pt>
                <c:pt idx="37">
                  <c:v>0.41721783656923406</c:v>
                </c:pt>
                <c:pt idx="38">
                  <c:v>0.40069760067646126</c:v>
                </c:pt>
                <c:pt idx="39">
                  <c:v>0.40857263513513514</c:v>
                </c:pt>
                <c:pt idx="40">
                  <c:v>0.37812303170270839</c:v>
                </c:pt>
                <c:pt idx="41">
                  <c:v>0.37624698099338444</c:v>
                </c:pt>
                <c:pt idx="42">
                  <c:v>0.33465511843890222</c:v>
                </c:pt>
                <c:pt idx="43">
                  <c:v>0.32626949220311874</c:v>
                </c:pt>
                <c:pt idx="44">
                  <c:v>0.29537253237104649</c:v>
                </c:pt>
                <c:pt idx="45">
                  <c:v>0.29566720911310007</c:v>
                </c:pt>
                <c:pt idx="46">
                  <c:v>0.29256742845377803</c:v>
                </c:pt>
                <c:pt idx="47">
                  <c:v>0.19919075144508672</c:v>
                </c:pt>
              </c:numCache>
            </c:numRef>
          </c:yVal>
          <c:smooth val="0"/>
          <c:extLst xmlns:c16r2="http://schemas.microsoft.com/office/drawing/2015/06/chart">
            <c:ext xmlns:c16="http://schemas.microsoft.com/office/drawing/2014/chart" uri="{C3380CC4-5D6E-409C-BE32-E72D297353CC}">
              <c16:uniqueId val="{00000000-F916-43D1-BD96-D24F9CC6F272}"/>
            </c:ext>
          </c:extLst>
        </c:ser>
        <c:ser>
          <c:idx val="1"/>
          <c:order val="1"/>
          <c:tx>
            <c:strRef>
              <c:f>'Rise in Single Parent Families'!$J$3</c:f>
              <c:strCache>
                <c:ptCount val="1"/>
                <c:pt idx="0">
                  <c:v>White Children</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1.5151515151514041E-3"/>
                  <c:y val="-2.642276422764235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E93-4DD2-BB79-4BD6841150D7}"/>
                </c:ext>
                <c:ext xmlns:c15="http://schemas.microsoft.com/office/drawing/2012/chart" uri="{CE6537A1-D6FC-4f65-9D91-7224C49458BB}"/>
              </c:extLst>
            </c:dLbl>
            <c:dLbl>
              <c:idx val="47"/>
              <c:layout>
                <c:manualLayout>
                  <c:x val="-5.8641975308641972E-2"/>
                  <c:y val="-1.219512195121951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E93-4DD2-BB79-4BD6841150D7}"/>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xVal>
            <c:numRef>
              <c:f>'Rise in Single Parent Families'!$H$4:$H$51</c:f>
              <c:numCache>
                <c:formatCode>General</c:formatCode>
                <c:ptCount val="48"/>
                <c:pt idx="0">
                  <c:v>2014</c:v>
                </c:pt>
                <c:pt idx="1">
                  <c:v>2013</c:v>
                </c:pt>
                <c:pt idx="2">
                  <c:v>2012</c:v>
                </c:pt>
                <c:pt idx="3">
                  <c:v>2011</c:v>
                </c:pt>
                <c:pt idx="4">
                  <c:v>2010</c:v>
                </c:pt>
                <c:pt idx="5">
                  <c:v>2009</c:v>
                </c:pt>
                <c:pt idx="6">
                  <c:v>2008</c:v>
                </c:pt>
                <c:pt idx="7">
                  <c:v>2007</c:v>
                </c:pt>
                <c:pt idx="8">
                  <c:v>2006</c:v>
                </c:pt>
                <c:pt idx="9">
                  <c:v>2005</c:v>
                </c:pt>
                <c:pt idx="10">
                  <c:v>2004</c:v>
                </c:pt>
                <c:pt idx="11">
                  <c:v>2003</c:v>
                </c:pt>
                <c:pt idx="12">
                  <c:v>2002</c:v>
                </c:pt>
                <c:pt idx="13">
                  <c:v>2001</c:v>
                </c:pt>
                <c:pt idx="14">
                  <c:v>2000</c:v>
                </c:pt>
                <c:pt idx="15">
                  <c:v>1999</c:v>
                </c:pt>
                <c:pt idx="16">
                  <c:v>1998</c:v>
                </c:pt>
                <c:pt idx="17">
                  <c:v>1997</c:v>
                </c:pt>
                <c:pt idx="18">
                  <c:v>1996</c:v>
                </c:pt>
                <c:pt idx="19">
                  <c:v>1995</c:v>
                </c:pt>
                <c:pt idx="20">
                  <c:v>1994</c:v>
                </c:pt>
                <c:pt idx="21">
                  <c:v>1993</c:v>
                </c:pt>
                <c:pt idx="22">
                  <c:v>1992</c:v>
                </c:pt>
                <c:pt idx="23">
                  <c:v>1991</c:v>
                </c:pt>
                <c:pt idx="24">
                  <c:v>1990</c:v>
                </c:pt>
                <c:pt idx="25">
                  <c:v>1989</c:v>
                </c:pt>
                <c:pt idx="26">
                  <c:v>1988</c:v>
                </c:pt>
                <c:pt idx="27">
                  <c:v>1987</c:v>
                </c:pt>
                <c:pt idx="28">
                  <c:v>1986</c:v>
                </c:pt>
                <c:pt idx="29">
                  <c:v>1985</c:v>
                </c:pt>
                <c:pt idx="30">
                  <c:v>1984</c:v>
                </c:pt>
                <c:pt idx="31">
                  <c:v>1983</c:v>
                </c:pt>
                <c:pt idx="32">
                  <c:v>1982</c:v>
                </c:pt>
                <c:pt idx="33">
                  <c:v>1981</c:v>
                </c:pt>
                <c:pt idx="34">
                  <c:v>1980</c:v>
                </c:pt>
                <c:pt idx="35">
                  <c:v>1979</c:v>
                </c:pt>
                <c:pt idx="36">
                  <c:v>1978</c:v>
                </c:pt>
                <c:pt idx="37">
                  <c:v>1977</c:v>
                </c:pt>
                <c:pt idx="38">
                  <c:v>1976</c:v>
                </c:pt>
                <c:pt idx="39">
                  <c:v>1975</c:v>
                </c:pt>
                <c:pt idx="40">
                  <c:v>1974</c:v>
                </c:pt>
                <c:pt idx="41">
                  <c:v>1973</c:v>
                </c:pt>
                <c:pt idx="42">
                  <c:v>1972</c:v>
                </c:pt>
                <c:pt idx="43">
                  <c:v>1971</c:v>
                </c:pt>
                <c:pt idx="44">
                  <c:v>1970</c:v>
                </c:pt>
                <c:pt idx="45">
                  <c:v>1969</c:v>
                </c:pt>
                <c:pt idx="46">
                  <c:v>1968</c:v>
                </c:pt>
                <c:pt idx="47">
                  <c:v>1960</c:v>
                </c:pt>
              </c:numCache>
            </c:numRef>
          </c:xVal>
          <c:yVal>
            <c:numRef>
              <c:f>'Rise in Single Parent Families'!$J$4:$J$51</c:f>
              <c:numCache>
                <c:formatCode>0%</c:formatCode>
                <c:ptCount val="48"/>
                <c:pt idx="0">
                  <c:v>0.19197089187165961</c:v>
                </c:pt>
                <c:pt idx="1">
                  <c:v>0.18998194945848376</c:v>
                </c:pt>
                <c:pt idx="2">
                  <c:v>0.1989779067948339</c:v>
                </c:pt>
                <c:pt idx="3">
                  <c:v>0.19282185913157621</c:v>
                </c:pt>
                <c:pt idx="4">
                  <c:v>0.1872667435706046</c:v>
                </c:pt>
                <c:pt idx="5">
                  <c:v>0.18018509365466229</c:v>
                </c:pt>
                <c:pt idx="6">
                  <c:v>0.17860247864850581</c:v>
                </c:pt>
                <c:pt idx="7">
                  <c:v>0.17751712328767122</c:v>
                </c:pt>
                <c:pt idx="8">
                  <c:v>0.18392610172964297</c:v>
                </c:pt>
                <c:pt idx="9">
                  <c:v>0.1882058576545389</c:v>
                </c:pt>
                <c:pt idx="10">
                  <c:v>0.18394989302229278</c:v>
                </c:pt>
                <c:pt idx="11">
                  <c:v>0.17925849105522426</c:v>
                </c:pt>
                <c:pt idx="12">
                  <c:v>0.17861966024593076</c:v>
                </c:pt>
                <c:pt idx="13">
                  <c:v>0.17504230872004989</c:v>
                </c:pt>
                <c:pt idx="14">
                  <c:v>0.17296962182269063</c:v>
                </c:pt>
                <c:pt idx="15">
                  <c:v>0.18128499066915491</c:v>
                </c:pt>
                <c:pt idx="16">
                  <c:v>0.18191860879481148</c:v>
                </c:pt>
                <c:pt idx="17">
                  <c:v>0.18264153645134154</c:v>
                </c:pt>
                <c:pt idx="18">
                  <c:v>0.18377786552751552</c:v>
                </c:pt>
                <c:pt idx="19">
                  <c:v>0.17761671516619373</c:v>
                </c:pt>
                <c:pt idx="20">
                  <c:v>0.17746144721233689</c:v>
                </c:pt>
                <c:pt idx="21">
                  <c:v>0.17439472444653792</c:v>
                </c:pt>
                <c:pt idx="22">
                  <c:v>0.17621397138666109</c:v>
                </c:pt>
                <c:pt idx="23">
                  <c:v>0.16535690897184022</c:v>
                </c:pt>
                <c:pt idx="24">
                  <c:v>0.16191866121813583</c:v>
                </c:pt>
                <c:pt idx="25">
                  <c:v>0.16075409707826496</c:v>
                </c:pt>
                <c:pt idx="26">
                  <c:v>0.15990593768371547</c:v>
                </c:pt>
                <c:pt idx="27">
                  <c:v>0.16103850367819689</c:v>
                </c:pt>
                <c:pt idx="28">
                  <c:v>0.15748758123736034</c:v>
                </c:pt>
                <c:pt idx="29">
                  <c:v>0.15597214572350304</c:v>
                </c:pt>
                <c:pt idx="30">
                  <c:v>0.15094824180165942</c:v>
                </c:pt>
                <c:pt idx="31">
                  <c:v>0.14970613095355101</c:v>
                </c:pt>
                <c:pt idx="32">
                  <c:v>0.15329052969502407</c:v>
                </c:pt>
                <c:pt idx="33">
                  <c:v>0.13748547074777218</c:v>
                </c:pt>
                <c:pt idx="34">
                  <c:v>0.13512116687722522</c:v>
                </c:pt>
                <c:pt idx="35">
                  <c:v>0.12469045039467574</c:v>
                </c:pt>
                <c:pt idx="36">
                  <c:v>0.12550692077756412</c:v>
                </c:pt>
                <c:pt idx="37">
                  <c:v>0.11909577855189722</c:v>
                </c:pt>
                <c:pt idx="38">
                  <c:v>0.11800922607560971</c:v>
                </c:pt>
                <c:pt idx="39">
                  <c:v>0.11290090090090089</c:v>
                </c:pt>
                <c:pt idx="40">
                  <c:v>0.10434643939259705</c:v>
                </c:pt>
                <c:pt idx="41">
                  <c:v>9.6066065019687091E-2</c:v>
                </c:pt>
                <c:pt idx="42">
                  <c:v>9.4639391284931554E-2</c:v>
                </c:pt>
                <c:pt idx="43">
                  <c:v>9.0037796976241896E-2</c:v>
                </c:pt>
                <c:pt idx="44">
                  <c:v>7.792008980966475E-2</c:v>
                </c:pt>
                <c:pt idx="45">
                  <c:v>7.9226031650136766E-2</c:v>
                </c:pt>
                <c:pt idx="46">
                  <c:v>7.7238631036099389E-2</c:v>
                </c:pt>
                <c:pt idx="47">
                  <c:v>6.1386785772645572E-2</c:v>
                </c:pt>
              </c:numCache>
            </c:numRef>
          </c:yVal>
          <c:smooth val="0"/>
          <c:extLst xmlns:c16r2="http://schemas.microsoft.com/office/drawing/2015/06/chart">
            <c:ext xmlns:c16="http://schemas.microsoft.com/office/drawing/2014/chart" uri="{C3380CC4-5D6E-409C-BE32-E72D297353CC}">
              <c16:uniqueId val="{00000001-F916-43D1-BD96-D24F9CC6F272}"/>
            </c:ext>
          </c:extLst>
        </c:ser>
        <c:ser>
          <c:idx val="2"/>
          <c:order val="2"/>
          <c:tx>
            <c:strRef>
              <c:f>'Rise in Single Parent Families'!$K$3</c:f>
              <c:strCache>
                <c:ptCount val="1"/>
                <c:pt idx="0">
                  <c:v>Latino Children</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5151515151514041E-3"/>
                  <c:y val="-3.861788617886179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9E93-4DD2-BB79-4BD6841150D7}"/>
                </c:ext>
                <c:ext xmlns:c15="http://schemas.microsoft.com/office/drawing/2012/chart" uri="{CE6537A1-D6FC-4f65-9D91-7224C49458BB}"/>
              </c:extLst>
            </c:dLbl>
            <c:dLbl>
              <c:idx val="34"/>
              <c:layout>
                <c:manualLayout>
                  <c:x val="-6.3271604938271608E-2"/>
                  <c:y val="1.219512195121943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9E93-4DD2-BB79-4BD6841150D7}"/>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xVal>
            <c:numRef>
              <c:f>'Rise in Single Parent Families'!$H$4:$H$51</c:f>
              <c:numCache>
                <c:formatCode>General</c:formatCode>
                <c:ptCount val="48"/>
                <c:pt idx="0">
                  <c:v>2014</c:v>
                </c:pt>
                <c:pt idx="1">
                  <c:v>2013</c:v>
                </c:pt>
                <c:pt idx="2">
                  <c:v>2012</c:v>
                </c:pt>
                <c:pt idx="3">
                  <c:v>2011</c:v>
                </c:pt>
                <c:pt idx="4">
                  <c:v>2010</c:v>
                </c:pt>
                <c:pt idx="5">
                  <c:v>2009</c:v>
                </c:pt>
                <c:pt idx="6">
                  <c:v>2008</c:v>
                </c:pt>
                <c:pt idx="7">
                  <c:v>2007</c:v>
                </c:pt>
                <c:pt idx="8">
                  <c:v>2006</c:v>
                </c:pt>
                <c:pt idx="9">
                  <c:v>2005</c:v>
                </c:pt>
                <c:pt idx="10">
                  <c:v>2004</c:v>
                </c:pt>
                <c:pt idx="11">
                  <c:v>2003</c:v>
                </c:pt>
                <c:pt idx="12">
                  <c:v>2002</c:v>
                </c:pt>
                <c:pt idx="13">
                  <c:v>2001</c:v>
                </c:pt>
                <c:pt idx="14">
                  <c:v>2000</c:v>
                </c:pt>
                <c:pt idx="15">
                  <c:v>1999</c:v>
                </c:pt>
                <c:pt idx="16">
                  <c:v>1998</c:v>
                </c:pt>
                <c:pt idx="17">
                  <c:v>1997</c:v>
                </c:pt>
                <c:pt idx="18">
                  <c:v>1996</c:v>
                </c:pt>
                <c:pt idx="19">
                  <c:v>1995</c:v>
                </c:pt>
                <c:pt idx="20">
                  <c:v>1994</c:v>
                </c:pt>
                <c:pt idx="21">
                  <c:v>1993</c:v>
                </c:pt>
                <c:pt idx="22">
                  <c:v>1992</c:v>
                </c:pt>
                <c:pt idx="23">
                  <c:v>1991</c:v>
                </c:pt>
                <c:pt idx="24">
                  <c:v>1990</c:v>
                </c:pt>
                <c:pt idx="25">
                  <c:v>1989</c:v>
                </c:pt>
                <c:pt idx="26">
                  <c:v>1988</c:v>
                </c:pt>
                <c:pt idx="27">
                  <c:v>1987</c:v>
                </c:pt>
                <c:pt idx="28">
                  <c:v>1986</c:v>
                </c:pt>
                <c:pt idx="29">
                  <c:v>1985</c:v>
                </c:pt>
                <c:pt idx="30">
                  <c:v>1984</c:v>
                </c:pt>
                <c:pt idx="31">
                  <c:v>1983</c:v>
                </c:pt>
                <c:pt idx="32">
                  <c:v>1982</c:v>
                </c:pt>
                <c:pt idx="33">
                  <c:v>1981</c:v>
                </c:pt>
                <c:pt idx="34">
                  <c:v>1980</c:v>
                </c:pt>
                <c:pt idx="35">
                  <c:v>1979</c:v>
                </c:pt>
                <c:pt idx="36">
                  <c:v>1978</c:v>
                </c:pt>
                <c:pt idx="37">
                  <c:v>1977</c:v>
                </c:pt>
                <c:pt idx="38">
                  <c:v>1976</c:v>
                </c:pt>
                <c:pt idx="39">
                  <c:v>1975</c:v>
                </c:pt>
                <c:pt idx="40">
                  <c:v>1974</c:v>
                </c:pt>
                <c:pt idx="41">
                  <c:v>1973</c:v>
                </c:pt>
                <c:pt idx="42">
                  <c:v>1972</c:v>
                </c:pt>
                <c:pt idx="43">
                  <c:v>1971</c:v>
                </c:pt>
                <c:pt idx="44">
                  <c:v>1970</c:v>
                </c:pt>
                <c:pt idx="45">
                  <c:v>1969</c:v>
                </c:pt>
                <c:pt idx="46">
                  <c:v>1968</c:v>
                </c:pt>
                <c:pt idx="47">
                  <c:v>1960</c:v>
                </c:pt>
              </c:numCache>
            </c:numRef>
          </c:xVal>
          <c:yVal>
            <c:numRef>
              <c:f>'Rise in Single Parent Families'!$K$4:$K$51</c:f>
              <c:numCache>
                <c:formatCode>0%</c:formatCode>
                <c:ptCount val="48"/>
                <c:pt idx="0">
                  <c:v>0.27536231884057971</c:v>
                </c:pt>
                <c:pt idx="1">
                  <c:v>0.27867186176520414</c:v>
                </c:pt>
                <c:pt idx="2">
                  <c:v>0.28036425725668751</c:v>
                </c:pt>
                <c:pt idx="3">
                  <c:v>0.26781185151026055</c:v>
                </c:pt>
                <c:pt idx="4">
                  <c:v>0.26303051767900359</c:v>
                </c:pt>
                <c:pt idx="5">
                  <c:v>0.24877750611246943</c:v>
                </c:pt>
                <c:pt idx="6">
                  <c:v>0.24060342623369982</c:v>
                </c:pt>
                <c:pt idx="7">
                  <c:v>0.24488850658373584</c:v>
                </c:pt>
                <c:pt idx="8">
                  <c:v>0.24998298972579439</c:v>
                </c:pt>
                <c:pt idx="9">
                  <c:v>0.25412541254125415</c:v>
                </c:pt>
                <c:pt idx="10">
                  <c:v>0.25370855148342059</c:v>
                </c:pt>
                <c:pt idx="11">
                  <c:v>0.24548328816621501</c:v>
                </c:pt>
                <c:pt idx="12">
                  <c:v>0.2506046656783959</c:v>
                </c:pt>
                <c:pt idx="13">
                  <c:v>0.24546038887996144</c:v>
                </c:pt>
                <c:pt idx="14">
                  <c:v>0.25135623869801083</c:v>
                </c:pt>
                <c:pt idx="15">
                  <c:v>0.26904592381630471</c:v>
                </c:pt>
                <c:pt idx="16">
                  <c:v>0.26834207861548376</c:v>
                </c:pt>
                <c:pt idx="17">
                  <c:v>0.26781303439103171</c:v>
                </c:pt>
                <c:pt idx="18">
                  <c:v>0.28650863330406789</c:v>
                </c:pt>
                <c:pt idx="19">
                  <c:v>0.28426292796911512</c:v>
                </c:pt>
                <c:pt idx="20">
                  <c:v>0.27864363942712722</c:v>
                </c:pt>
                <c:pt idx="21">
                  <c:v>0.27983539094650206</c:v>
                </c:pt>
                <c:pt idx="22">
                  <c:v>0.28455177844861529</c:v>
                </c:pt>
                <c:pt idx="23">
                  <c:v>0.26574644867327796</c:v>
                </c:pt>
                <c:pt idx="24">
                  <c:v>0.27083914134374126</c:v>
                </c:pt>
                <c:pt idx="25">
                  <c:v>0.27821597590707015</c:v>
                </c:pt>
                <c:pt idx="26">
                  <c:v>0.27188328912466841</c:v>
                </c:pt>
                <c:pt idx="27">
                  <c:v>0.27726794042425157</c:v>
                </c:pt>
                <c:pt idx="28">
                  <c:v>0.27744945567651635</c:v>
                </c:pt>
                <c:pt idx="29">
                  <c:v>0.26613835231963018</c:v>
                </c:pt>
                <c:pt idx="30">
                  <c:v>0.24871111111111111</c:v>
                </c:pt>
                <c:pt idx="31">
                  <c:v>0.26754942862325415</c:v>
                </c:pt>
                <c:pt idx="32">
                  <c:v>0.25251959686450171</c:v>
                </c:pt>
                <c:pt idx="33">
                  <c:v>0.23011201822669453</c:v>
                </c:pt>
                <c:pt idx="34">
                  <c:v>0.19582341088111377</c:v>
                </c:pt>
              </c:numCache>
            </c:numRef>
          </c:yVal>
          <c:smooth val="0"/>
          <c:extLst xmlns:c16r2="http://schemas.microsoft.com/office/drawing/2015/06/chart">
            <c:ext xmlns:c16="http://schemas.microsoft.com/office/drawing/2014/chart" uri="{C3380CC4-5D6E-409C-BE32-E72D297353CC}">
              <c16:uniqueId val="{00000002-F916-43D1-BD96-D24F9CC6F272}"/>
            </c:ext>
          </c:extLst>
        </c:ser>
        <c:dLbls>
          <c:showLegendKey val="0"/>
          <c:showVal val="0"/>
          <c:showCatName val="0"/>
          <c:showSerName val="0"/>
          <c:showPercent val="0"/>
          <c:showBubbleSize val="0"/>
        </c:dLbls>
        <c:axId val="291742408"/>
        <c:axId val="292805416"/>
      </c:scatterChart>
      <c:valAx>
        <c:axId val="291742408"/>
        <c:scaling>
          <c:orientation val="minMax"/>
          <c:max val="2014"/>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92805416"/>
        <c:crosses val="autoZero"/>
        <c:crossBetween val="midCat"/>
      </c:valAx>
      <c:valAx>
        <c:axId val="292805416"/>
        <c:scaling>
          <c:orientation val="minMax"/>
        </c:scaling>
        <c:delete val="0"/>
        <c:axPos val="l"/>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91742408"/>
        <c:crosses val="autoZero"/>
        <c:crossBetween val="midCat"/>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solidFill>
                <a:schemeClr val="bg1"/>
              </a:solidFill>
            </a:ln>
          </c:spPr>
          <c:dPt>
            <c:idx val="0"/>
            <c:bubble3D val="0"/>
            <c:spPr>
              <a:solidFill>
                <a:schemeClr val="accent1"/>
              </a:solidFill>
              <a:ln w="19050">
                <a:solidFill>
                  <a:schemeClr val="bg1"/>
                </a:solidFill>
              </a:ln>
              <a:effectLst/>
            </c:spPr>
            <c:extLst xmlns:c16r2="http://schemas.microsoft.com/office/drawing/2015/06/chart">
              <c:ext xmlns:c16="http://schemas.microsoft.com/office/drawing/2014/chart" uri="{C3380CC4-5D6E-409C-BE32-E72D297353CC}">
                <c16:uniqueId val="{00000001-AED5-4E63-A3AF-DC8B28063A74}"/>
              </c:ext>
            </c:extLst>
          </c:dPt>
          <c:dPt>
            <c:idx val="1"/>
            <c:bubble3D val="0"/>
            <c:spPr>
              <a:solidFill>
                <a:schemeClr val="accent2"/>
              </a:solidFill>
              <a:ln w="19050">
                <a:solidFill>
                  <a:schemeClr val="bg1"/>
                </a:solidFill>
              </a:ln>
              <a:effectLst/>
            </c:spPr>
            <c:extLst xmlns:c16r2="http://schemas.microsoft.com/office/drawing/2015/06/chart">
              <c:ext xmlns:c16="http://schemas.microsoft.com/office/drawing/2014/chart" uri="{C3380CC4-5D6E-409C-BE32-E72D297353CC}">
                <c16:uniqueId val="{00000003-AED5-4E63-A3AF-DC8B28063A74}"/>
              </c:ext>
            </c:extLst>
          </c:dPt>
          <c:cat>
            <c:strRef>
              <c:f>Sheet1!$A$2:$A$3</c:f>
              <c:strCache>
                <c:ptCount val="2"/>
                <c:pt idx="0">
                  <c:v>1st Qtr</c:v>
                </c:pt>
                <c:pt idx="1">
                  <c:v>2nd Qtr</c:v>
                </c:pt>
              </c:strCache>
            </c:strRef>
          </c:cat>
          <c:val>
            <c:numRef>
              <c:f>Sheet1!$B$2:$B$3</c:f>
              <c:numCache>
                <c:formatCode>General</c:formatCode>
                <c:ptCount val="2"/>
                <c:pt idx="0">
                  <c:v>20.7</c:v>
                </c:pt>
                <c:pt idx="1">
                  <c:v>79.3</c:v>
                </c:pt>
              </c:numCache>
            </c:numRef>
          </c:val>
          <c:extLst xmlns:c16r2="http://schemas.microsoft.com/office/drawing/2015/06/chart">
            <c:ext xmlns:c16="http://schemas.microsoft.com/office/drawing/2014/chart" uri="{C3380CC4-5D6E-409C-BE32-E72D297353CC}">
              <c16:uniqueId val="{00000004-AED5-4E63-A3AF-DC8B28063A7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FFC000"/>
            </a:solidFill>
            <a:ln>
              <a:solidFill>
                <a:schemeClr val="bg1"/>
              </a:solidFill>
            </a:ln>
          </c:spPr>
          <c:dPt>
            <c:idx val="0"/>
            <c:bubble3D val="0"/>
            <c:spPr>
              <a:solidFill>
                <a:schemeClr val="accent1"/>
              </a:solidFill>
              <a:ln w="19050">
                <a:solidFill>
                  <a:schemeClr val="bg1"/>
                </a:solidFill>
              </a:ln>
              <a:effectLst/>
            </c:spPr>
            <c:extLst xmlns:c16r2="http://schemas.microsoft.com/office/drawing/2015/06/chart">
              <c:ext xmlns:c16="http://schemas.microsoft.com/office/drawing/2014/chart" uri="{C3380CC4-5D6E-409C-BE32-E72D297353CC}">
                <c16:uniqueId val="{00000001-B22F-456D-8CDA-33938DF7DAE8}"/>
              </c:ext>
            </c:extLst>
          </c:dPt>
          <c:dPt>
            <c:idx val="1"/>
            <c:bubble3D val="0"/>
            <c:spPr>
              <a:solidFill>
                <a:schemeClr val="accent2"/>
              </a:solidFill>
              <a:ln w="19050">
                <a:solidFill>
                  <a:schemeClr val="bg1"/>
                </a:solidFill>
              </a:ln>
              <a:effectLst/>
            </c:spPr>
            <c:extLst xmlns:c16r2="http://schemas.microsoft.com/office/drawing/2015/06/chart">
              <c:ext xmlns:c16="http://schemas.microsoft.com/office/drawing/2014/chart" uri="{C3380CC4-5D6E-409C-BE32-E72D297353CC}">
                <c16:uniqueId val="{00000003-B22F-456D-8CDA-33938DF7DAE8}"/>
              </c:ext>
            </c:extLst>
          </c:dPt>
          <c:cat>
            <c:strRef>
              <c:f>Sheet1!$A$2:$A$3</c:f>
              <c:strCache>
                <c:ptCount val="2"/>
                <c:pt idx="0">
                  <c:v>1st Qtr</c:v>
                </c:pt>
                <c:pt idx="1">
                  <c:v>2nd Qtr</c:v>
                </c:pt>
              </c:strCache>
            </c:strRef>
          </c:cat>
          <c:val>
            <c:numRef>
              <c:f>Sheet1!$B$2:$B$3</c:f>
              <c:numCache>
                <c:formatCode>General</c:formatCode>
                <c:ptCount val="2"/>
                <c:pt idx="0">
                  <c:v>31.3</c:v>
                </c:pt>
                <c:pt idx="1">
                  <c:v>68.7</c:v>
                </c:pt>
              </c:numCache>
            </c:numRef>
          </c:val>
          <c:extLst xmlns:c16r2="http://schemas.microsoft.com/office/drawing/2015/06/chart">
            <c:ext xmlns:c16="http://schemas.microsoft.com/office/drawing/2014/chart" uri="{C3380CC4-5D6E-409C-BE32-E72D297353CC}">
              <c16:uniqueId val="{00000004-B22F-456D-8CDA-33938DF7DAE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accent1"/>
            </a:solidFill>
            <a:ln>
              <a:solidFill>
                <a:schemeClr val="bg1"/>
              </a:solidFill>
            </a:ln>
          </c:spPr>
          <c:dPt>
            <c:idx val="0"/>
            <c:bubble3D val="0"/>
            <c:spPr>
              <a:solidFill>
                <a:schemeClr val="accent1"/>
              </a:solidFill>
              <a:ln w="19050">
                <a:solidFill>
                  <a:schemeClr val="bg1"/>
                </a:solidFill>
              </a:ln>
              <a:effectLst/>
            </c:spPr>
            <c:extLst xmlns:c16r2="http://schemas.microsoft.com/office/drawing/2015/06/chart">
              <c:ext xmlns:c16="http://schemas.microsoft.com/office/drawing/2014/chart" uri="{C3380CC4-5D6E-409C-BE32-E72D297353CC}">
                <c16:uniqueId val="{00000001-F9C4-49E8-8E21-2FD20531BF09}"/>
              </c:ext>
            </c:extLst>
          </c:dPt>
          <c:dPt>
            <c:idx val="1"/>
            <c:bubble3D val="0"/>
            <c:spPr>
              <a:solidFill>
                <a:schemeClr val="accent2"/>
              </a:solidFill>
              <a:ln w="19050">
                <a:solidFill>
                  <a:schemeClr val="bg1"/>
                </a:solidFill>
              </a:ln>
              <a:effectLst/>
            </c:spPr>
            <c:extLst xmlns:c16r2="http://schemas.microsoft.com/office/drawing/2015/06/chart">
              <c:ext xmlns:c16="http://schemas.microsoft.com/office/drawing/2014/chart" uri="{C3380CC4-5D6E-409C-BE32-E72D297353CC}">
                <c16:uniqueId val="{00000003-F9C4-49E8-8E21-2FD20531BF09}"/>
              </c:ext>
            </c:extLst>
          </c:dPt>
          <c:cat>
            <c:strRef>
              <c:f>Sheet1!$A$2:$A$3</c:f>
              <c:strCache>
                <c:ptCount val="2"/>
                <c:pt idx="0">
                  <c:v>1st Qtr</c:v>
                </c:pt>
                <c:pt idx="1">
                  <c:v>2nd Qtr</c:v>
                </c:pt>
              </c:strCache>
            </c:strRef>
          </c:cat>
          <c:val>
            <c:numRef>
              <c:f>Sheet1!$B$2:$B$3</c:f>
              <c:numCache>
                <c:formatCode>General</c:formatCode>
                <c:ptCount val="2"/>
                <c:pt idx="0">
                  <c:v>55.2</c:v>
                </c:pt>
                <c:pt idx="1">
                  <c:v>44.8</c:v>
                </c:pt>
              </c:numCache>
            </c:numRef>
          </c:val>
          <c:extLst xmlns:c16r2="http://schemas.microsoft.com/office/drawing/2015/06/chart">
            <c:ext xmlns:c16="http://schemas.microsoft.com/office/drawing/2014/chart" uri="{C3380CC4-5D6E-409C-BE32-E72D297353CC}">
              <c16:uniqueId val="{00000004-F9C4-49E8-8E21-2FD20531BF0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solidFill>
                <a:schemeClr val="bg1"/>
              </a:solidFill>
            </a:ln>
          </c:spPr>
          <c:dPt>
            <c:idx val="0"/>
            <c:bubble3D val="0"/>
            <c:spPr>
              <a:solidFill>
                <a:schemeClr val="accent1"/>
              </a:solidFill>
              <a:ln w="19050">
                <a:solidFill>
                  <a:schemeClr val="bg1"/>
                </a:solidFill>
              </a:ln>
              <a:effectLst/>
            </c:spPr>
            <c:extLst xmlns:c16r2="http://schemas.microsoft.com/office/drawing/2015/06/chart">
              <c:ext xmlns:c16="http://schemas.microsoft.com/office/drawing/2014/chart" uri="{C3380CC4-5D6E-409C-BE32-E72D297353CC}">
                <c16:uniqueId val="{00000001-2922-4EC7-A923-2164B5FCF2D1}"/>
              </c:ext>
            </c:extLst>
          </c:dPt>
          <c:dPt>
            <c:idx val="1"/>
            <c:bubble3D val="0"/>
            <c:spPr>
              <a:solidFill>
                <a:schemeClr val="accent2"/>
              </a:solidFill>
              <a:ln w="19050">
                <a:solidFill>
                  <a:schemeClr val="bg1"/>
                </a:solidFill>
              </a:ln>
              <a:effectLst/>
            </c:spPr>
            <c:extLst xmlns:c16r2="http://schemas.microsoft.com/office/drawing/2015/06/chart">
              <c:ext xmlns:c16="http://schemas.microsoft.com/office/drawing/2014/chart" uri="{C3380CC4-5D6E-409C-BE32-E72D297353CC}">
                <c16:uniqueId val="{00000003-2922-4EC7-A923-2164B5FCF2D1}"/>
              </c:ext>
            </c:extLst>
          </c:dPt>
          <c:cat>
            <c:strRef>
              <c:f>Sheet1!$A$2:$A$3</c:f>
              <c:strCache>
                <c:ptCount val="2"/>
                <c:pt idx="0">
                  <c:v>1st Qtr</c:v>
                </c:pt>
                <c:pt idx="1">
                  <c:v>2nd Qtr</c:v>
                </c:pt>
              </c:strCache>
            </c:strRef>
          </c:cat>
          <c:val>
            <c:numRef>
              <c:f>Sheet1!$B$2:$B$3</c:f>
              <c:numCache>
                <c:formatCode>General</c:formatCode>
                <c:ptCount val="2"/>
                <c:pt idx="0">
                  <c:v>20.7</c:v>
                </c:pt>
                <c:pt idx="1">
                  <c:v>79.3</c:v>
                </c:pt>
              </c:numCache>
            </c:numRef>
          </c:val>
          <c:extLst xmlns:c16r2="http://schemas.microsoft.com/office/drawing/2015/06/chart">
            <c:ext xmlns:c16="http://schemas.microsoft.com/office/drawing/2014/chart" uri="{C3380CC4-5D6E-409C-BE32-E72D297353CC}">
              <c16:uniqueId val="{00000004-2922-4EC7-A923-2164B5FCF2D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FFC000"/>
            </a:solidFill>
            <a:ln>
              <a:solidFill>
                <a:schemeClr val="bg1"/>
              </a:solidFill>
            </a:ln>
          </c:spPr>
          <c:dPt>
            <c:idx val="0"/>
            <c:bubble3D val="0"/>
            <c:spPr>
              <a:solidFill>
                <a:schemeClr val="accent1"/>
              </a:solidFill>
              <a:ln w="19050">
                <a:solidFill>
                  <a:schemeClr val="bg1"/>
                </a:solidFill>
              </a:ln>
              <a:effectLst/>
            </c:spPr>
            <c:extLst xmlns:c16r2="http://schemas.microsoft.com/office/drawing/2015/06/chart">
              <c:ext xmlns:c16="http://schemas.microsoft.com/office/drawing/2014/chart" uri="{C3380CC4-5D6E-409C-BE32-E72D297353CC}">
                <c16:uniqueId val="{00000001-E565-4AB1-9465-DC7E445B6714}"/>
              </c:ext>
            </c:extLst>
          </c:dPt>
          <c:dPt>
            <c:idx val="1"/>
            <c:bubble3D val="0"/>
            <c:spPr>
              <a:solidFill>
                <a:schemeClr val="accent2"/>
              </a:solidFill>
              <a:ln w="19050">
                <a:solidFill>
                  <a:schemeClr val="bg1"/>
                </a:solidFill>
              </a:ln>
              <a:effectLst/>
            </c:spPr>
            <c:extLst xmlns:c16r2="http://schemas.microsoft.com/office/drawing/2015/06/chart">
              <c:ext xmlns:c16="http://schemas.microsoft.com/office/drawing/2014/chart" uri="{C3380CC4-5D6E-409C-BE32-E72D297353CC}">
                <c16:uniqueId val="{00000003-E565-4AB1-9465-DC7E445B6714}"/>
              </c:ext>
            </c:extLst>
          </c:dPt>
          <c:cat>
            <c:strRef>
              <c:f>Sheet1!$A$2:$A$3</c:f>
              <c:strCache>
                <c:ptCount val="2"/>
                <c:pt idx="0">
                  <c:v>1st Qtr</c:v>
                </c:pt>
                <c:pt idx="1">
                  <c:v>2nd Qtr</c:v>
                </c:pt>
              </c:strCache>
            </c:strRef>
          </c:cat>
          <c:val>
            <c:numRef>
              <c:f>Sheet1!$B$2:$B$3</c:f>
              <c:numCache>
                <c:formatCode>General</c:formatCode>
                <c:ptCount val="2"/>
                <c:pt idx="0">
                  <c:v>31.3</c:v>
                </c:pt>
                <c:pt idx="1">
                  <c:v>68.7</c:v>
                </c:pt>
              </c:numCache>
            </c:numRef>
          </c:val>
          <c:extLst xmlns:c16r2="http://schemas.microsoft.com/office/drawing/2015/06/chart">
            <c:ext xmlns:c16="http://schemas.microsoft.com/office/drawing/2014/chart" uri="{C3380CC4-5D6E-409C-BE32-E72D297353CC}">
              <c16:uniqueId val="{00000004-E565-4AB1-9465-DC7E445B671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0.53793</cdr:x>
      <cdr:y>0.38991</cdr:y>
    </cdr:from>
    <cdr:to>
      <cdr:x>0.53793</cdr:x>
      <cdr:y>0.60503</cdr:y>
    </cdr:to>
    <cdr:cxnSp macro="">
      <cdr:nvCxnSpPr>
        <cdr:cNvPr id="7" name="Straight Arrow Connector 6">
          <a:extLst xmlns:a="http://schemas.openxmlformats.org/drawingml/2006/main">
            <a:ext uri="{FF2B5EF4-FFF2-40B4-BE49-F238E27FC236}">
              <a16:creationId xmlns:a16="http://schemas.microsoft.com/office/drawing/2014/main" xmlns="" id="{872463BA-BA85-4BC3-9CCF-21143AFE8F3B}"/>
            </a:ext>
          </a:extLst>
        </cdr:cNvPr>
        <cdr:cNvCxnSpPr/>
      </cdr:nvCxnSpPr>
      <cdr:spPr>
        <a:xfrm xmlns:a="http://schemas.openxmlformats.org/drawingml/2006/main">
          <a:off x="5943599" y="2209800"/>
          <a:ext cx="0" cy="1219200"/>
        </a:xfrm>
        <a:prstGeom xmlns:a="http://schemas.openxmlformats.org/drawingml/2006/main" prst="straightConnector1">
          <a:avLst/>
        </a:prstGeom>
        <a:ln xmlns:a="http://schemas.openxmlformats.org/drawingml/2006/main" w="38100">
          <a:solidFill>
            <a:srgbClr val="E6D306"/>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5"/>
          </a:xfrm>
          <a:prstGeom prst="rect">
            <a:avLst/>
          </a:prstGeom>
        </p:spPr>
        <p:txBody>
          <a:bodyPr vert="horz" lIns="91440" tIns="45720" rIns="91440" bIns="45720" rtlCol="0"/>
          <a:lstStyle>
            <a:lvl1pPr algn="r">
              <a:defRPr sz="1200"/>
            </a:lvl1pPr>
          </a:lstStyle>
          <a:p>
            <a:fld id="{5E5D147F-4FE0-44C4-89B7-8465B148223B}" type="datetimeFigureOut">
              <a:rPr lang="en-US" smtClean="0"/>
              <a:pPr/>
              <a:t>5/21/2018</a:t>
            </a:fld>
            <a:endParaRPr lang="en-US"/>
          </a:p>
        </p:txBody>
      </p:sp>
      <p:sp>
        <p:nvSpPr>
          <p:cNvPr id="4" name="Footer Placeholder 3"/>
          <p:cNvSpPr>
            <a:spLocks noGrp="1"/>
          </p:cNvSpPr>
          <p:nvPr>
            <p:ph type="ftr" sz="quarter" idx="2"/>
          </p:nvPr>
        </p:nvSpPr>
        <p:spPr>
          <a:xfrm>
            <a:off x="0" y="8829967"/>
            <a:ext cx="3037840" cy="46643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4"/>
          </a:xfrm>
          <a:prstGeom prst="rect">
            <a:avLst/>
          </a:prstGeom>
        </p:spPr>
        <p:txBody>
          <a:bodyPr vert="horz" lIns="91440" tIns="45720" rIns="91440" bIns="45720" rtlCol="0" anchor="b"/>
          <a:lstStyle>
            <a:lvl1pPr algn="r">
              <a:defRPr sz="1200"/>
            </a:lvl1pPr>
          </a:lstStyle>
          <a:p>
            <a:fld id="{7C088265-F712-4F00-96A9-0D4C82CE3CBF}" type="slidenum">
              <a:rPr lang="en-US" smtClean="0"/>
              <a:pPr/>
              <a:t>‹#›</a:t>
            </a:fld>
            <a:endParaRPr lang="en-US"/>
          </a:p>
        </p:txBody>
      </p:sp>
    </p:spTree>
    <p:extLst>
      <p:ext uri="{BB962C8B-B14F-4D97-AF65-F5344CB8AC3E}">
        <p14:creationId xmlns:p14="http://schemas.microsoft.com/office/powerpoint/2010/main" val="3058721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91440" tIns="45720" rIns="91440" bIns="45720" rtlCol="0"/>
          <a:lstStyle>
            <a:lvl1pPr algn="r">
              <a:defRPr sz="1200"/>
            </a:lvl1pPr>
          </a:lstStyle>
          <a:p>
            <a:fld id="{CC49F76B-6062-4B42-B351-B4D11F0E5136}" type="datetimeFigureOut">
              <a:rPr lang="en-US" smtClean="0"/>
              <a:pPr/>
              <a:t>5/21/2018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4"/>
          </a:xfrm>
          <a:prstGeom prst="rect">
            <a:avLst/>
          </a:prstGeom>
        </p:spPr>
        <p:txBody>
          <a:bodyPr vert="horz" lIns="91440" tIns="45720" rIns="91440" bIns="45720" rtlCol="0" anchor="b"/>
          <a:lstStyle>
            <a:lvl1pPr algn="r">
              <a:defRPr sz="1200"/>
            </a:lvl1pPr>
          </a:lstStyle>
          <a:p>
            <a:fld id="{C295B9C6-5760-43C1-B92A-A250EC73EE45}" type="slidenum">
              <a:rPr lang="en-US" smtClean="0"/>
              <a:pPr/>
              <a:t>‹#›</a:t>
            </a:fld>
            <a:endParaRPr lang="en-US"/>
          </a:p>
        </p:txBody>
      </p:sp>
    </p:spTree>
    <p:extLst>
      <p:ext uri="{BB962C8B-B14F-4D97-AF65-F5344CB8AC3E}">
        <p14:creationId xmlns:p14="http://schemas.microsoft.com/office/powerpoint/2010/main" val="2543684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I’ll be presenting today is a </a:t>
            </a:r>
            <a:r>
              <a:rPr lang="en-US" b="1" dirty="0"/>
              <a:t>“Life course framework for improving the Lives of Disadvantaged Populations.”</a:t>
            </a:r>
            <a:r>
              <a:rPr lang="en-US" b="1" baseline="0" dirty="0"/>
              <a:t>  </a:t>
            </a:r>
          </a:p>
          <a:p>
            <a:endParaRPr lang="en-US" b="1" baseline="0" dirty="0"/>
          </a:p>
          <a:p>
            <a:r>
              <a:rPr lang="en-US" b="0" baseline="0" dirty="0"/>
              <a:t>Although it will focus on the lives of boys and men of color, much of what I talk about in the latter half of this presentation is applicable to girls and women.  </a:t>
            </a:r>
          </a:p>
          <a:p>
            <a:endParaRPr lang="en-US" b="0" baseline="0" dirty="0"/>
          </a:p>
          <a:p>
            <a:endParaRPr lang="en-US" b="0" dirty="0"/>
          </a:p>
        </p:txBody>
      </p:sp>
      <p:sp>
        <p:nvSpPr>
          <p:cNvPr id="4" name="Slide Number Placeholder 3"/>
          <p:cNvSpPr>
            <a:spLocks noGrp="1"/>
          </p:cNvSpPr>
          <p:nvPr>
            <p:ph type="sldNum" sz="quarter" idx="10"/>
          </p:nvPr>
        </p:nvSpPr>
        <p:spPr/>
        <p:txBody>
          <a:bodyPr/>
          <a:lstStyle/>
          <a:p>
            <a:fld id="{C295B9C6-5760-43C1-B92A-A250EC73EE45}" type="slidenum">
              <a:rPr lang="en-US" smtClean="0"/>
              <a:pPr/>
              <a:t>1</a:t>
            </a:fld>
            <a:endParaRPr lang="en-US" dirty="0"/>
          </a:p>
        </p:txBody>
      </p:sp>
    </p:spTree>
    <p:extLst>
      <p:ext uri="{BB962C8B-B14F-4D97-AF65-F5344CB8AC3E}">
        <p14:creationId xmlns:p14="http://schemas.microsoft.com/office/powerpoint/2010/main" val="4154341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addition to Declining Employment and the rise of Mass Incarceration, the Rise in Disadvantaged Families plays a big part in the outcomes of males of color over the past 40 years.</a:t>
            </a:r>
            <a:endParaRPr lang="en-US" dirty="0"/>
          </a:p>
        </p:txBody>
      </p:sp>
      <p:sp>
        <p:nvSpPr>
          <p:cNvPr id="4" name="Slide Number Placeholder 3"/>
          <p:cNvSpPr>
            <a:spLocks noGrp="1"/>
          </p:cNvSpPr>
          <p:nvPr>
            <p:ph type="sldNum" sz="quarter" idx="10"/>
          </p:nvPr>
        </p:nvSpPr>
        <p:spPr/>
        <p:txBody>
          <a:bodyPr/>
          <a:lstStyle/>
          <a:p>
            <a:fld id="{C295B9C6-5760-43C1-B92A-A250EC73EE45}" type="slidenum">
              <a:rPr lang="en-US" smtClean="0"/>
              <a:pPr/>
              <a:t>10</a:t>
            </a:fld>
            <a:endParaRPr lang="en-US"/>
          </a:p>
        </p:txBody>
      </p:sp>
    </p:spTree>
    <p:extLst>
      <p:ext uri="{BB962C8B-B14F-4D97-AF65-F5344CB8AC3E}">
        <p14:creationId xmlns:p14="http://schemas.microsoft.com/office/powerpoint/2010/main" val="1397122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5B9C6-5760-43C1-B92A-A250EC73EE45}" type="slidenum">
              <a:rPr lang="en-US" smtClean="0"/>
              <a:pPr/>
              <a:t>11</a:t>
            </a:fld>
            <a:endParaRPr lang="en-US"/>
          </a:p>
        </p:txBody>
      </p:sp>
    </p:spTree>
    <p:extLst>
      <p:ext uri="{BB962C8B-B14F-4D97-AF65-F5344CB8AC3E}">
        <p14:creationId xmlns:p14="http://schemas.microsoft.com/office/powerpoint/2010/main" val="2858481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Such that in 2012:</a:t>
            </a:r>
          </a:p>
          <a:p>
            <a:endParaRPr lang="en-US" dirty="0"/>
          </a:p>
          <a:p>
            <a:pPr marL="171450" indent="-171450">
              <a:buFont typeface="Arial" panose="020B0604020202020204" pitchFamily="34" charset="0"/>
              <a:buChar char="•"/>
            </a:pPr>
            <a:r>
              <a:rPr lang="en-US" dirty="0"/>
              <a:t>1 in 5 white children lived in single parent families</a:t>
            </a:r>
          </a:p>
          <a:p>
            <a:pPr marL="171450" indent="-171450">
              <a:buFont typeface="Arial" panose="020B0604020202020204" pitchFamily="34" charset="0"/>
              <a:buChar char="•"/>
            </a:pPr>
            <a:r>
              <a:rPr lang="en-US" dirty="0"/>
              <a:t>Around one-third</a:t>
            </a:r>
            <a:r>
              <a:rPr lang="en-US" baseline="0" dirty="0"/>
              <a:t> of Latino children; and</a:t>
            </a:r>
          </a:p>
          <a:p>
            <a:pPr marL="171450" indent="-171450">
              <a:buFont typeface="Arial" panose="020B0604020202020204" pitchFamily="34" charset="0"/>
              <a:buChar char="•"/>
            </a:pPr>
            <a:r>
              <a:rPr lang="en-US" baseline="0" dirty="0"/>
              <a:t>Over half of black children</a:t>
            </a:r>
            <a:endParaRPr lang="en-US" dirty="0"/>
          </a:p>
        </p:txBody>
      </p:sp>
      <p:sp>
        <p:nvSpPr>
          <p:cNvPr id="4" name="Slide Number Placeholder 3"/>
          <p:cNvSpPr>
            <a:spLocks noGrp="1"/>
          </p:cNvSpPr>
          <p:nvPr>
            <p:ph type="sldNum" sz="quarter" idx="10"/>
          </p:nvPr>
        </p:nvSpPr>
        <p:spPr/>
        <p:txBody>
          <a:bodyPr/>
          <a:lstStyle/>
          <a:p>
            <a:fld id="{C295B9C6-5760-43C1-B92A-A250EC73EE45}" type="slidenum">
              <a:rPr lang="en-US" smtClean="0"/>
              <a:pPr/>
              <a:t>13</a:t>
            </a:fld>
            <a:endParaRPr lang="en-US"/>
          </a:p>
        </p:txBody>
      </p:sp>
    </p:spTree>
    <p:extLst>
      <p:ext uri="{BB962C8B-B14F-4D97-AF65-F5344CB8AC3E}">
        <p14:creationId xmlns:p14="http://schemas.microsoft.com/office/powerpoint/2010/main" val="1849083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5B9C6-5760-43C1-B92A-A250EC73EE45}" type="slidenum">
              <a:rPr lang="en-US" smtClean="0"/>
              <a:pPr/>
              <a:t>14</a:t>
            </a:fld>
            <a:endParaRPr lang="en-US"/>
          </a:p>
        </p:txBody>
      </p:sp>
    </p:spTree>
    <p:extLst>
      <p:ext uri="{BB962C8B-B14F-4D97-AF65-F5344CB8AC3E}">
        <p14:creationId xmlns:p14="http://schemas.microsoft.com/office/powerpoint/2010/main" val="2845685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a:t>
            </a:r>
          </a:p>
          <a:p>
            <a:endParaRPr lang="en-US" dirty="0"/>
          </a:p>
          <a:p>
            <a:r>
              <a:rPr lang="en-US" dirty="0"/>
              <a:t>Read slides</a:t>
            </a:r>
          </a:p>
        </p:txBody>
      </p:sp>
      <p:sp>
        <p:nvSpPr>
          <p:cNvPr id="4" name="Slide Number Placeholder 3"/>
          <p:cNvSpPr>
            <a:spLocks noGrp="1"/>
          </p:cNvSpPr>
          <p:nvPr>
            <p:ph type="sldNum" sz="quarter" idx="10"/>
          </p:nvPr>
        </p:nvSpPr>
        <p:spPr/>
        <p:txBody>
          <a:bodyPr/>
          <a:lstStyle/>
          <a:p>
            <a:fld id="{C295B9C6-5760-43C1-B92A-A250EC73EE45}" type="slidenum">
              <a:rPr lang="en-US" smtClean="0"/>
              <a:pPr/>
              <a:t>15</a:t>
            </a:fld>
            <a:endParaRPr lang="en-US"/>
          </a:p>
        </p:txBody>
      </p:sp>
    </p:spTree>
    <p:extLst>
      <p:ext uri="{BB962C8B-B14F-4D97-AF65-F5344CB8AC3E}">
        <p14:creationId xmlns:p14="http://schemas.microsoft.com/office/powerpoint/2010/main" val="3494872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5B9C6-5760-43C1-B92A-A250EC73EE45}" type="slidenum">
              <a:rPr lang="en-US" smtClean="0"/>
              <a:pPr/>
              <a:t>19</a:t>
            </a:fld>
            <a:endParaRPr lang="en-US"/>
          </a:p>
        </p:txBody>
      </p:sp>
    </p:spTree>
    <p:extLst>
      <p:ext uri="{BB962C8B-B14F-4D97-AF65-F5344CB8AC3E}">
        <p14:creationId xmlns:p14="http://schemas.microsoft.com/office/powerpoint/2010/main" val="2774596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295B9C6-5760-43C1-B92A-A250EC73EE45}" type="slidenum">
              <a:rPr lang="en-US" smtClean="0"/>
              <a:pPr/>
              <a:t>20</a:t>
            </a:fld>
            <a:endParaRPr lang="en-US"/>
          </a:p>
        </p:txBody>
      </p:sp>
    </p:spTree>
    <p:extLst>
      <p:ext uri="{BB962C8B-B14F-4D97-AF65-F5344CB8AC3E}">
        <p14:creationId xmlns:p14="http://schemas.microsoft.com/office/powerpoint/2010/main" val="1854249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challenge I have just laid out suggests</a:t>
            </a:r>
            <a:r>
              <a:rPr lang="en-US" baseline="0" dirty="0"/>
              <a:t> that the challenges with males of color operate through </a:t>
            </a:r>
          </a:p>
          <a:p>
            <a:endParaRPr lang="en-US" baseline="0" dirty="0"/>
          </a:p>
          <a:p>
            <a:pPr marL="171450" indent="-171450">
              <a:buFont typeface="Arial" panose="020B0604020202020204" pitchFamily="34" charset="0"/>
              <a:buChar char="•"/>
            </a:pPr>
            <a:r>
              <a:rPr lang="en-US" baseline="0" dirty="0"/>
              <a:t>gender-specific pathways, </a:t>
            </a:r>
          </a:p>
          <a:p>
            <a:pPr marL="171450" indent="-171450">
              <a:buFont typeface="Arial" panose="020B0604020202020204" pitchFamily="34" charset="0"/>
              <a:buChar char="•"/>
            </a:pPr>
            <a:r>
              <a:rPr lang="en-US" baseline="0" dirty="0"/>
              <a:t>is intergenerational and </a:t>
            </a:r>
          </a:p>
          <a:p>
            <a:pPr marL="171450" indent="-171450">
              <a:buFont typeface="Arial" panose="020B0604020202020204" pitchFamily="34" charset="0"/>
              <a:buChar char="•"/>
            </a:pPr>
            <a:r>
              <a:rPr lang="en-US" baseline="0" dirty="0"/>
              <a:t>is concentrated in neighborhoods of disadvantage</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To interrupt this intergenerational cycle, we must examine the outcomes for males of color in more detail keeping in mind that these dynamics of disadvantage unfold over the course of their lives starting when they are young children and extending into young adulthood.</a:t>
            </a:r>
            <a:endParaRPr lang="en-US" dirty="0"/>
          </a:p>
        </p:txBody>
      </p:sp>
      <p:sp>
        <p:nvSpPr>
          <p:cNvPr id="4" name="Slide Number Placeholder 3"/>
          <p:cNvSpPr>
            <a:spLocks noGrp="1"/>
          </p:cNvSpPr>
          <p:nvPr>
            <p:ph type="sldNum" sz="quarter" idx="10"/>
          </p:nvPr>
        </p:nvSpPr>
        <p:spPr/>
        <p:txBody>
          <a:bodyPr/>
          <a:lstStyle/>
          <a:p>
            <a:fld id="{C295B9C6-5760-43C1-B92A-A250EC73EE45}" type="slidenum">
              <a:rPr lang="en-US" smtClean="0"/>
              <a:pPr/>
              <a:t>21</a:t>
            </a:fld>
            <a:endParaRPr lang="en-US"/>
          </a:p>
        </p:txBody>
      </p:sp>
    </p:spTree>
    <p:extLst>
      <p:ext uri="{BB962C8B-B14F-4D97-AF65-F5344CB8AC3E}">
        <p14:creationId xmlns:p14="http://schemas.microsoft.com/office/powerpoint/2010/main" val="3303381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life outcomes are shaped by a multitude of weakly determining forces.  There are no silver bullet causal factors and therefore no silver bullet solutions.</a:t>
            </a:r>
          </a:p>
          <a:p>
            <a:endParaRPr lang="en-US" dirty="0"/>
          </a:p>
          <a:p>
            <a:r>
              <a:rPr lang="en-US" dirty="0"/>
              <a:t>In a moment, I’m going to present you with the Life Course Canvas that visually depicts this in a less abstract way, but first I want to orient you to the</a:t>
            </a:r>
            <a:r>
              <a:rPr lang="en-US" baseline="0" dirty="0"/>
              <a:t> major components of the framework:</a:t>
            </a:r>
          </a:p>
          <a:p>
            <a:endParaRPr lang="en-US" baseline="0" dirty="0"/>
          </a:p>
          <a:p>
            <a:r>
              <a:rPr lang="en-US" baseline="0" dirty="0"/>
              <a:t>The first major component is the “</a:t>
            </a:r>
            <a:r>
              <a:rPr lang="en-US" b="1" baseline="0" dirty="0"/>
              <a:t>Dimensions of Human Development”.  </a:t>
            </a:r>
            <a:r>
              <a:rPr lang="en-US" baseline="0" dirty="0"/>
              <a:t>These are the genetic endowments we are born with from our parents as well as aspects of ourselves that develop over time that shape the “Life Course outcomes” that we have.  These dimensions aren’t regularly measured and tracked and require special survey instruments or systematic observation to detect. They are things like intelligence, social skills, mental health, etc.</a:t>
            </a:r>
          </a:p>
          <a:p>
            <a:endParaRPr lang="en-US" baseline="0" dirty="0"/>
          </a:p>
          <a:p>
            <a:r>
              <a:rPr lang="en-US" baseline="0" dirty="0"/>
              <a:t>The second major component are </a:t>
            </a:r>
            <a:r>
              <a:rPr lang="en-US" b="1" baseline="0" dirty="0"/>
              <a:t>“Life Course Outcomes” </a:t>
            </a:r>
            <a:r>
              <a:rPr lang="en-US" baseline="0" dirty="0"/>
              <a:t>or the things that are more readily measured in society and that shape our likelihood of growing up to raise a family that is not itself poor.  Things like school readiness, high school graduation, incarceration, etc.</a:t>
            </a:r>
          </a:p>
          <a:p>
            <a:endParaRPr lang="en-US" baseline="0" dirty="0"/>
          </a:p>
          <a:p>
            <a:r>
              <a:rPr lang="en-US" baseline="0" dirty="0"/>
              <a:t>The last, but not least major component are </a:t>
            </a:r>
            <a:r>
              <a:rPr lang="en-US" b="1" baseline="0" dirty="0"/>
              <a:t>“Ecological and Contextual Factors” </a:t>
            </a:r>
            <a:r>
              <a:rPr lang="en-US" baseline="0" dirty="0"/>
              <a:t>that shape both Dimensions of Human Development and our Life Course Outcomes.  These factors, like the age of our parents when we were born, whether our families are poor, whether are parent are undocumented, etc. affect the start of our life journey and shape its trajectory over time.</a:t>
            </a:r>
          </a:p>
          <a:p>
            <a:endParaRPr lang="en-US" dirty="0"/>
          </a:p>
        </p:txBody>
      </p:sp>
      <p:sp>
        <p:nvSpPr>
          <p:cNvPr id="4" name="Slide Number Placeholder 3"/>
          <p:cNvSpPr>
            <a:spLocks noGrp="1"/>
          </p:cNvSpPr>
          <p:nvPr>
            <p:ph type="sldNum" sz="quarter" idx="10"/>
          </p:nvPr>
        </p:nvSpPr>
        <p:spPr/>
        <p:txBody>
          <a:bodyPr/>
          <a:lstStyle/>
          <a:p>
            <a:fld id="{C295B9C6-5760-43C1-B92A-A250EC73EE4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709782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SPEND LESS TIME ON THIS SLIDE</a:t>
            </a:r>
          </a:p>
        </p:txBody>
      </p:sp>
      <p:sp>
        <p:nvSpPr>
          <p:cNvPr id="4" name="Slide Number Placeholder 3"/>
          <p:cNvSpPr>
            <a:spLocks noGrp="1"/>
          </p:cNvSpPr>
          <p:nvPr>
            <p:ph type="sldNum" sz="quarter" idx="10"/>
          </p:nvPr>
        </p:nvSpPr>
        <p:spPr/>
        <p:txBody>
          <a:bodyPr/>
          <a:lstStyle/>
          <a:p>
            <a:fld id="{C295B9C6-5760-43C1-B92A-A250EC73EE45}" type="slidenum">
              <a:rPr lang="en-US" smtClean="0"/>
              <a:pPr/>
              <a:t>23</a:t>
            </a:fld>
            <a:endParaRPr lang="en-US"/>
          </a:p>
        </p:txBody>
      </p:sp>
    </p:spTree>
    <p:extLst>
      <p:ext uri="{BB962C8B-B14F-4D97-AF65-F5344CB8AC3E}">
        <p14:creationId xmlns:p14="http://schemas.microsoft.com/office/powerpoint/2010/main" val="2833445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Overall this presentation really defines</a:t>
            </a:r>
            <a:r>
              <a:rPr lang="en-US" baseline="0" dirty="0"/>
              <a:t> the “Problem Space” for males of color.  It lifts up the main factors that the evidence suggest drives their outcomes and focuses on areas where we need to intervene to change those outcomes.</a:t>
            </a:r>
            <a:endParaRPr lang="en-US" dirty="0"/>
          </a:p>
          <a:p>
            <a:endParaRPr lang="en-US" dirty="0"/>
          </a:p>
          <a:p>
            <a:r>
              <a:rPr lang="en-US" dirty="0"/>
              <a:t>The presentation is provided in two main parts.</a:t>
            </a:r>
          </a:p>
          <a:p>
            <a:endParaRPr lang="en-US" b="1" dirty="0"/>
          </a:p>
          <a:p>
            <a:r>
              <a:rPr lang="en-US" b="1" dirty="0"/>
              <a:t>The first</a:t>
            </a:r>
            <a:r>
              <a:rPr lang="en-US" b="1" baseline="0" dirty="0"/>
              <a:t> part, </a:t>
            </a:r>
            <a:r>
              <a:rPr lang="en-US" baseline="0" dirty="0"/>
              <a:t>“</a:t>
            </a:r>
            <a:r>
              <a:rPr lang="en-US" b="1" baseline="0" dirty="0"/>
              <a:t>Why a Focus on Boys and Men of Color”, </a:t>
            </a:r>
            <a:r>
              <a:rPr lang="en-US" baseline="0" dirty="0"/>
              <a:t>presents the challenge before us.  It weaves together research on major changes in our economy, in our criminal justice policies and shifts in our families and neighborhoods over the past 40 years that have affected the outcomes of boys of color in ways that are different in many respects from those of their sisters.  That is not to say that these same changes haven’t affected girls of color in ways different from and worse than boys, only that there are distinct differences that give rise to a need to look at these population separately and intervene in ways that ensure both of their outcomes improve.</a:t>
            </a:r>
          </a:p>
          <a:p>
            <a:endParaRPr lang="en-US" baseline="0" dirty="0"/>
          </a:p>
          <a:p>
            <a:r>
              <a:rPr lang="en-US" b="1" baseline="0" dirty="0"/>
              <a:t>The second part </a:t>
            </a:r>
            <a:r>
              <a:rPr lang="en-US" baseline="0" dirty="0"/>
              <a:t>of the presentation, “</a:t>
            </a:r>
            <a:r>
              <a:rPr lang="en-US" b="1" baseline="0" dirty="0"/>
              <a:t>A Life Course Framework for Improving the Lives of Disadvantaged Populations</a:t>
            </a:r>
            <a:r>
              <a:rPr lang="en-US" baseline="0" dirty="0"/>
              <a:t>”, I present what the research says are the main drivers of outcomes for disadvantaged populations using a “life course approach” where we consider how earlier outcomes shape later ones and how contextual factors impact the trajectory of one’s life outcomes over time.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295B9C6-5760-43C1-B92A-A250EC73EE45}" type="slidenum">
              <a:rPr lang="en-US" smtClean="0"/>
              <a:pPr/>
              <a:t>2</a:t>
            </a:fld>
            <a:endParaRPr lang="en-US" dirty="0"/>
          </a:p>
        </p:txBody>
      </p:sp>
    </p:spTree>
    <p:extLst>
      <p:ext uri="{BB962C8B-B14F-4D97-AF65-F5344CB8AC3E}">
        <p14:creationId xmlns:p14="http://schemas.microsoft.com/office/powerpoint/2010/main" val="342554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5B9C6-5760-43C1-B92A-A250EC73EE45}" type="slidenum">
              <a:rPr lang="en-US" smtClean="0"/>
              <a:pPr/>
              <a:t>24</a:t>
            </a:fld>
            <a:endParaRPr lang="en-US"/>
          </a:p>
        </p:txBody>
      </p:sp>
    </p:spTree>
    <p:extLst>
      <p:ext uri="{BB962C8B-B14F-4D97-AF65-F5344CB8AC3E}">
        <p14:creationId xmlns:p14="http://schemas.microsoft.com/office/powerpoint/2010/main" val="1356245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C645C1-1E0E-4A59-BBC2-35FB0F093221}"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297300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645C1-1E0E-4A59-BBC2-35FB0F09322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3081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5B9C6-5760-43C1-B92A-A250EC73EE45}" type="slidenum">
              <a:rPr lang="en-US" smtClean="0"/>
              <a:pPr/>
              <a:t>27</a:t>
            </a:fld>
            <a:endParaRPr lang="en-US"/>
          </a:p>
        </p:txBody>
      </p:sp>
    </p:spTree>
    <p:extLst>
      <p:ext uri="{BB962C8B-B14F-4D97-AF65-F5344CB8AC3E}">
        <p14:creationId xmlns:p14="http://schemas.microsoft.com/office/powerpoint/2010/main" val="29506270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645C1-1E0E-4A59-BBC2-35FB0F093221}"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371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5B9C6-5760-43C1-B92A-A250EC73EE45}" type="slidenum">
              <a:rPr lang="en-US" smtClean="0"/>
              <a:pPr/>
              <a:t>35</a:t>
            </a:fld>
            <a:endParaRPr lang="en-US"/>
          </a:p>
        </p:txBody>
      </p:sp>
    </p:spTree>
    <p:extLst>
      <p:ext uri="{BB962C8B-B14F-4D97-AF65-F5344CB8AC3E}">
        <p14:creationId xmlns:p14="http://schemas.microsoft.com/office/powerpoint/2010/main" val="40802695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5B9C6-5760-43C1-B92A-A250EC73EE45}" type="slidenum">
              <a:rPr lang="en-US" smtClean="0"/>
              <a:pPr/>
              <a:t>36</a:t>
            </a:fld>
            <a:endParaRPr lang="en-US"/>
          </a:p>
        </p:txBody>
      </p:sp>
    </p:spTree>
    <p:extLst>
      <p:ext uri="{BB962C8B-B14F-4D97-AF65-F5344CB8AC3E}">
        <p14:creationId xmlns:p14="http://schemas.microsoft.com/office/powerpoint/2010/main" val="33517314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5B9C6-5760-43C1-B92A-A250EC73EE45}" type="slidenum">
              <a:rPr lang="en-US" smtClean="0"/>
              <a:pPr/>
              <a:t>37</a:t>
            </a:fld>
            <a:endParaRPr lang="en-US"/>
          </a:p>
        </p:txBody>
      </p:sp>
    </p:spTree>
    <p:extLst>
      <p:ext uri="{BB962C8B-B14F-4D97-AF65-F5344CB8AC3E}">
        <p14:creationId xmlns:p14="http://schemas.microsoft.com/office/powerpoint/2010/main" val="21199840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5B9C6-5760-43C1-B92A-A250EC73EE45}" type="slidenum">
              <a:rPr lang="en-US" smtClean="0"/>
              <a:pPr/>
              <a:t>38</a:t>
            </a:fld>
            <a:endParaRPr lang="en-US"/>
          </a:p>
        </p:txBody>
      </p:sp>
    </p:spTree>
    <p:extLst>
      <p:ext uri="{BB962C8B-B14F-4D97-AF65-F5344CB8AC3E}">
        <p14:creationId xmlns:p14="http://schemas.microsoft.com/office/powerpoint/2010/main" val="10688281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5B9C6-5760-43C1-B92A-A250EC73EE45}" type="slidenum">
              <a:rPr lang="en-US" smtClean="0"/>
              <a:pPr/>
              <a:t>39</a:t>
            </a:fld>
            <a:endParaRPr lang="en-US"/>
          </a:p>
        </p:txBody>
      </p:sp>
    </p:spTree>
    <p:extLst>
      <p:ext uri="{BB962C8B-B14F-4D97-AF65-F5344CB8AC3E}">
        <p14:creationId xmlns:p14="http://schemas.microsoft.com/office/powerpoint/2010/main" val="207333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One of the biggest reasons to look at what’s happening with males of color</a:t>
            </a:r>
            <a:r>
              <a:rPr lang="en-US" baseline="0" dirty="0"/>
              <a:t> is what’s happening around their employment and earnings.</a:t>
            </a:r>
            <a:endParaRPr lang="en-US" dirty="0"/>
          </a:p>
        </p:txBody>
      </p:sp>
      <p:sp>
        <p:nvSpPr>
          <p:cNvPr id="4" name="Slide Number Placeholder 3"/>
          <p:cNvSpPr>
            <a:spLocks noGrp="1"/>
          </p:cNvSpPr>
          <p:nvPr>
            <p:ph type="sldNum" sz="quarter" idx="10"/>
          </p:nvPr>
        </p:nvSpPr>
        <p:spPr/>
        <p:txBody>
          <a:bodyPr/>
          <a:lstStyle/>
          <a:p>
            <a:fld id="{C295B9C6-5760-43C1-B92A-A250EC73EE45}" type="slidenum">
              <a:rPr lang="en-US" smtClean="0"/>
              <a:pPr/>
              <a:t>3</a:t>
            </a:fld>
            <a:endParaRPr lang="en-US" dirty="0"/>
          </a:p>
        </p:txBody>
      </p:sp>
    </p:spTree>
    <p:extLst>
      <p:ext uri="{BB962C8B-B14F-4D97-AF65-F5344CB8AC3E}">
        <p14:creationId xmlns:p14="http://schemas.microsoft.com/office/powerpoint/2010/main" val="1407973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5B9C6-5760-43C1-B92A-A250EC73EE45}" type="slidenum">
              <a:rPr lang="en-US" smtClean="0"/>
              <a:pPr/>
              <a:t>40</a:t>
            </a:fld>
            <a:endParaRPr lang="en-US"/>
          </a:p>
        </p:txBody>
      </p:sp>
    </p:spTree>
    <p:extLst>
      <p:ext uri="{BB962C8B-B14F-4D97-AF65-F5344CB8AC3E}">
        <p14:creationId xmlns:p14="http://schemas.microsoft.com/office/powerpoint/2010/main" val="3470540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5B9C6-5760-43C1-B92A-A250EC73EE45}" type="slidenum">
              <a:rPr lang="en-US" smtClean="0"/>
              <a:pPr/>
              <a:t>4</a:t>
            </a:fld>
            <a:endParaRPr lang="en-US"/>
          </a:p>
        </p:txBody>
      </p:sp>
    </p:spTree>
    <p:extLst>
      <p:ext uri="{BB962C8B-B14F-4D97-AF65-F5344CB8AC3E}">
        <p14:creationId xmlns:p14="http://schemas.microsoft.com/office/powerpoint/2010/main" val="652826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handful of critical factors have been identified</a:t>
            </a:r>
            <a:r>
              <a:rPr lang="en-US" baseline="0" dirty="0"/>
              <a:t> that are driving a pronounced rise in long-term unemployment (what I call “joblessness”) since the 1970s among not just males of color, but all males regardless of race and ethnicity.</a:t>
            </a:r>
          </a:p>
          <a:p>
            <a:endParaRPr lang="en-US" baseline="0" dirty="0"/>
          </a:p>
          <a:p>
            <a:r>
              <a:rPr lang="en-US" baseline="0" dirty="0"/>
              <a:t>These factors include:</a:t>
            </a:r>
          </a:p>
          <a:p>
            <a:endParaRPr lang="en-US" dirty="0"/>
          </a:p>
        </p:txBody>
      </p:sp>
      <p:sp>
        <p:nvSpPr>
          <p:cNvPr id="4" name="Slide Number Placeholder 3"/>
          <p:cNvSpPr>
            <a:spLocks noGrp="1"/>
          </p:cNvSpPr>
          <p:nvPr>
            <p:ph type="sldNum" sz="quarter" idx="10"/>
          </p:nvPr>
        </p:nvSpPr>
        <p:spPr/>
        <p:txBody>
          <a:bodyPr/>
          <a:lstStyle/>
          <a:p>
            <a:fld id="{C295B9C6-5760-43C1-B92A-A250EC73EE45}" type="slidenum">
              <a:rPr lang="en-US" smtClean="0"/>
              <a:pPr/>
              <a:t>5</a:t>
            </a:fld>
            <a:endParaRPr lang="en-US"/>
          </a:p>
        </p:txBody>
      </p:sp>
    </p:spTree>
    <p:extLst>
      <p:ext uri="{BB962C8B-B14F-4D97-AF65-F5344CB8AC3E}">
        <p14:creationId xmlns:p14="http://schemas.microsoft.com/office/powerpoint/2010/main" val="2624388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decline</a:t>
            </a:r>
            <a:r>
              <a:rPr lang="en-US" baseline="0" dirty="0"/>
              <a:t> in employment and earnings over the past few decades is the rise in Mass Incarceration which as I mentioned before has contributed significantly to this decline in employment and earnings, particularly for black males who don’t graduate from college.</a:t>
            </a:r>
            <a:endParaRPr lang="en-US" dirty="0"/>
          </a:p>
        </p:txBody>
      </p:sp>
      <p:sp>
        <p:nvSpPr>
          <p:cNvPr id="4" name="Slide Number Placeholder 3"/>
          <p:cNvSpPr>
            <a:spLocks noGrp="1"/>
          </p:cNvSpPr>
          <p:nvPr>
            <p:ph type="sldNum" sz="quarter" idx="10"/>
          </p:nvPr>
        </p:nvSpPr>
        <p:spPr/>
        <p:txBody>
          <a:bodyPr/>
          <a:lstStyle/>
          <a:p>
            <a:fld id="{C295B9C6-5760-43C1-B92A-A250EC73EE45}" type="slidenum">
              <a:rPr lang="en-US" smtClean="0"/>
              <a:pPr/>
              <a:t>6</a:t>
            </a:fld>
            <a:endParaRPr lang="en-US"/>
          </a:p>
        </p:txBody>
      </p:sp>
    </p:spTree>
    <p:extLst>
      <p:ext uri="{BB962C8B-B14F-4D97-AF65-F5344CB8AC3E}">
        <p14:creationId xmlns:p14="http://schemas.microsoft.com/office/powerpoint/2010/main" val="3295200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5B9C6-5760-43C1-B92A-A250EC73EE45}" type="slidenum">
              <a:rPr lang="en-US" smtClean="0"/>
              <a:pPr/>
              <a:t>7</a:t>
            </a:fld>
            <a:endParaRPr lang="en-US"/>
          </a:p>
        </p:txBody>
      </p:sp>
    </p:spTree>
    <p:extLst>
      <p:ext uri="{BB962C8B-B14F-4D97-AF65-F5344CB8AC3E}">
        <p14:creationId xmlns:p14="http://schemas.microsoft.com/office/powerpoint/2010/main" val="2367358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95B9C6-5760-43C1-B92A-A250EC73EE4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161829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really</a:t>
            </a:r>
            <a:r>
              <a:rPr lang="en-US" baseline="0" dirty="0"/>
              <a:t> is meant to convey a critical point about the effect of educational attainment on the risk of going to prison for black males.</a:t>
            </a:r>
          </a:p>
          <a:p>
            <a:endParaRPr lang="en-US" baseline="0" dirty="0"/>
          </a:p>
          <a:p>
            <a:r>
              <a:rPr lang="en-US" baseline="0" dirty="0"/>
              <a:t>Black males who drop out of high school have a nearly 70% chance of going to prison in their lifetime.  </a:t>
            </a:r>
            <a:r>
              <a:rPr lang="en-US" b="1" baseline="0" dirty="0">
                <a:solidFill>
                  <a:srgbClr val="000000"/>
                </a:solidFill>
              </a:rPr>
              <a:t>[CLICK]</a:t>
            </a:r>
          </a:p>
          <a:p>
            <a:endParaRPr lang="en-US" baseline="0" dirty="0"/>
          </a:p>
          <a:p>
            <a:r>
              <a:rPr lang="en-US" baseline="0" dirty="0"/>
              <a:t>However, black males who graduate from high school or get their G.E.D. have just a 21% chance of going to prison in their lifetime.  That is a 47 percentage point difference!</a:t>
            </a:r>
            <a:endParaRPr lang="en-US" dirty="0"/>
          </a:p>
        </p:txBody>
      </p:sp>
      <p:sp>
        <p:nvSpPr>
          <p:cNvPr id="4" name="Slide Number Placeholder 3"/>
          <p:cNvSpPr>
            <a:spLocks noGrp="1"/>
          </p:cNvSpPr>
          <p:nvPr>
            <p:ph type="sldNum" sz="quarter" idx="10"/>
          </p:nvPr>
        </p:nvSpPr>
        <p:spPr/>
        <p:txBody>
          <a:bodyPr/>
          <a:lstStyle/>
          <a:p>
            <a:fld id="{C295B9C6-5760-43C1-B92A-A250EC73EE4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3457229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19" name="Picture 2" descr="http://th00.deviantart.net/fs71/PRE/f/2013/191/f/e/background_texture_by_ashleyt123-d6cwoi2.jpg"/>
          <p:cNvPicPr>
            <a:picLocks noChangeAspect="1" noChangeArrowheads="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 y="537"/>
            <a:ext cx="12188952" cy="6856926"/>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a:xfrm>
            <a:off x="0" y="0"/>
            <a:ext cx="12188825" cy="6858000"/>
          </a:xfrm>
          <a:prstGeom prst="rect">
            <a:avLst/>
          </a:prstGeom>
          <a:solidFill>
            <a:srgbClr val="1C1E1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userDrawn="1"/>
        </p:nvSpPr>
        <p:spPr>
          <a:xfrm>
            <a:off x="2399506" y="2743200"/>
            <a:ext cx="7389812" cy="1600200"/>
          </a:xfrm>
          <a:prstGeom prst="roundRect">
            <a:avLst/>
          </a:prstGeom>
          <a:solidFill>
            <a:srgbClr val="1C1E1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utoShape 4" descr="data:image/jpeg;base64,/9j/4AAQSkZJRgABAQAAAQABAAD/2wCEAAkGBxQSEhUUEhQVFRQVFBQYGBUYFxcVFxcYGBgaHhgYGhgYHSggGhslHBoYITEhJSkrLi4uGB8zODMtNygtLisBCgoKDg0OGxAQGywkHyQuLCwsLCwsLCwsLCwsLCwsLCwsLCwsLCwsLCwsLCwsLCwsLCwsLCwsLCwsLCwsLCwrLP/AABEIAKUBMQMBIgACEQEDEQH/xAAcAAAABwEBAAAAAAAAAAAAAAAAAQIDBAUGBwj/xABQEAABAwIDBAcEBwMIBA8AAAABAgMRACEEEjEFE0FRBiJhcYGRoQcyQrEUI1KSwdHwM2KyFRZTgqLS4fEXJHKzCBglNENUY2Vzg5OjpOLj/8QAGgEAAwEBAQEAAAAAAAAAAAAAAAECAwQFBv/EACoRAAICAQQCAgAGAwEAAAAAAAABAhESAxMhMQRBIlFhcYGR4fAU0fEy/9oADAMBAAIRAxEAPwC93dK3dSd3RhFelmeDtkYN0e7qUG6Pd0sw2yKG6Vu6lBqlBqnmG2Q93R7upm6pQaozDbIW7obqpwao9zRmPaIO6o91U7c0NzRmG2QtzQ3NT9zRhmjMNsgBmj3NTwzRhmjMNsgBmlBmp+5owzSzHtkAMUrcVPDVKDNGY9srwxSgxVgGaUGaWY9srwxSgxU8M0oM0sx7ZADFGGKsAzRhmjMa0yAGKUGasNzRhmlmVtkAMUoMVPDNLSzSzGtMgpw9LGFrGe2bbL+Gw7LeHWpC31rlSQrOEtAK6pTcSYB7J4TWI6A9IcU+hwO7ZRhAhSYD6W3FOZpzEKcM2juvwqHq06No+PcbO1jDVERjGS+cOFp3wTmKJuB+uFc32Pt7EOvYlDm3mWkMuBLbhaYh4EGVJkiwiOOtZbZT07ZdUdpoaILv+v5W8q+qBZJOXrC3hS3Sl4/2d/8AotAYauT4jbjoxreHG3wWFMqWrEhtnKhYJAbgGJIAOvGs37QOkT6FoaZ2svGIy51LbAaCVX6so1tfWk9YF453w4ei3FZH2H7RexOzlF9ZcLeIW2lSrqyhDaoJ1N1m5rfFqqWpZD0qdEDcUKn7qhTzFtmUDdGG6khulhuozFgRg3Sg3UkN0oN0ZjwIwbpQaqUGqUGqMwwIu7pQaqVu6UG6WYbZEDdGGqmbuj3dGYYEMNUoNVLDdKDVGQ8CGGqUGqlhulbujIeBD3VKDVSw3Sg3RmGBDDVKDVSw3Sg3RmPAibqjDVTA3RhujIeBEDVKDVSw3R7ulkGBE3VKDVSg3St3RkPAiBulBqpW7o93RkPAi7qlBupIRRhFGQ8CMG6Wlun8lKCaWQKJyD22pIxGCIOjOPVBjKkhoRHGSYF5vEdvEdlYJDj6G3XQ0hSwlTpGYNpJgrKZEgd4ruXtpUS+2AJy4Uz3OYllBjtifWnPZN0aw+M2MpvENhaXMQ8Z0UkiAFJVqCIqDdWlRTN+wIKAUnaIKSAQRh5BB0IIeuKV/wAX7/vD/wCN/wDtU5l3G9HF5XM2K2YpXVUPean+A/u+6rhBJFabbHtY2e2znZc37pjIykKCiSPiJHVA48eQNOhZMwG2vYuxhGVvYjaWRCRqWIk8Egbwkk8hXL9gYBLz6G1khKs8kQIhBIN+2K7vsboZitqOjGbYJS2LtYMSkBPDONUjmPePEjSontJwiUbX2chtKUJDCwEpEJACiAIAsOFJ0NNkr/g94aMA8uVdbFODJPVEIbuBz4T2CuoFFc89gCf+SyeeJdP9lFdJii6JlG2M5KFPRQp5E4GYDdLDdSQ3Sw3WdhgRQ3Sw3UkN0oN08gwIwbpQbqUG6UG6LDAi7ulBupIRSg3RY8SKG6VkqSG6MN0WGBGyUoIqTu6MN0WGJG3dGEVJyUYRRY8SPkowipGSlBFFhiRslKyU/ko8tFhiMZKMIp8Jo8tOx4jOSjy07lo4osMRoJoZadihFFjxEZaEUuKEUWPETFHFKoUWGImKAFKoUh0cY9sS5xgTH/R4QTy/56sjxKEeVav2Jt5dj4f95T5/95cekVlPayucaB/2bpPL6tpvL/vl+fbVJ0IxmO2jhUbOw6kYfDsI+veBOcoUpRg3m/W6qYmLmKaVkt0zX+0PpaMYHNl7PR9JeeBQ4tPuNiRmg6EjirQcybVi1+zDaGzS1jEBrEFhxDqmkFZV1SFaEDMLXi/Ya6B0A2rs3DsBOEbd6zpZU4tADjjqUlUKJOmW4FgJjWr7ZfTZl5IORxJU880kQk5i0VyZBtZBN6q66J77Y90N6YMbRbzNHK4n32VEZ0dv7yeSh6G1Yn2kJnbWA4/ULtzBciPWjd2UxtTPj9jrVh8Uy6pKpTu0uKABuNASCL6H4hWWZ6QP47aLS8Q2hC2GVtkItmIWJMEmDM9lJrhtDUn0zoPsRaybOKYiMQ6CDqCMog+Vb+sd7Lm8uFeHLHYwd8OkCe21bKpLQKFChQMrA3Sg3RbUxzeGZW+6SG20lSiAVGBxAGtYbFe2bZqcuTfOzrlRkKeX7QpmezlWXIqRvQ3SgisLgfbJsxc51Os6RnbKpnlus3rGtbjZO0GsSyh5hWdpwSlUESJjQgEXB1p0w4HAilBFPRVTtXpNhcMrI+8ltUTBnQ6aD0oCixCKUEVnk9PdnGP9abuJ+IRpra2vHkam9KdtjCYReIAC8uTKCrKlRWtKRKoMDrTNOmHBKaxAK1J60hUe6qPdB1iONTMtcg/0uFDi1HDJVqOq9KZAAkKyXBy6xxrfdA+k52jh1PKbDRS6psoCs4sEkGSBwVyqsX2SpxbpGhCaOKOjpUWFFCKOhToAoo4oUKKAFChQpgChQoUAChQoUAChQoUAChQoUAChQoUAChQoUAcU9qC5xzwtCcKFduZaVAiZ5NIqv6L7Ox2y8KjHMhD+HxLCC82AQpCSklJNp6uY9YW1kRenunmJ3uIxrgFgnIk8wnDoUPVxQrf9FVkbDSDqjCuI+4FJHypp0ZyjbMN0Q6L4R9tzGrZRiklxe9ZVZ1lKSSlaIVc5blJ1AEG0G5R0R2ZtFCk4DDNJb91eLhYyGLpaQogqciLkZRI97SsFi1nDKcW0FNELKMnWyYhGcyCBHV0Tl0ISq4MincV0vxGJVumW0YVLoKVjDhSQ5AtmTztHVuQYMi1a43yjFalcMuuiG2ncKh3BbNa3uIecQoLsUNgMtpUo8M2YKkmw7dKYwPR93BbTS0+tK1rZ3hUmYlTgkGRcjWe2t77I8Alll8JTBK2CTx62GZWRPLMpVuE1XdJUFW2UHgMPA8HG9PWspy4aRtCD4bNP7P0Qw7eZxeJXItO8XnHE8FCtRWR9na+piARBDrKraHPg8MSR/WzVrqRoChQoUAePv5UxBSWi+/kKSCguuZCmJAKZgpjhEVHSxp3p/hpTTuZUxoiPJuKlhHZxHog0mSQ2mbp726u9qvyUuMPuDOMym8ykbuLBIIVCpF7Aa1DaKQRKJ/Z/FAuLGIoiWyP2Z92bLPFUcvGglnQNj+1rc4FOGdadedDa0FwrSgAGyINyqBqTBtxrKbc6SjF4pbpQpIcUnKkqz5eqlMTytyrP41lKVkJmBzufQCmmVQQeShVUDL3EOBKdByrqHSTpMy9spOGTvCsIYBUpJCZQUk9Y6zBiuVNMl4FIIGmsn5VLxOzn3QEuvhaREJMwMogQOECgn0I3IjhXUvZd0kwmDwrjeIeS0ovqWAoKgpKECZAjVJrkWI2elpQSQmQAZH61o8c31bK+HS/E1b6MoLGXB6h2Nt/DYsKOGeQ6EmFZToYm9Sl49oauIFpupItz10rzD0WxriULaSqElQc6pIUVRl1HCOFafDJC0uOPlaygCFEyvURcm/Gs/Zvmzs7nSrBpJH0lokcAoKPkmZqOvprgk+8+AQSIKVzbsyzXHcJtRtsnKkiYCVQMw56mPKrPC7PTiRmSrOJIJNjPbTx+xbn12dQwfTPBOryJfTm4ZgpAPcpQAqXtHpFhWBLr7aewKzK+6mTXKf5smYEGjb6MrB/Ziddde6adR+wzl9HXNm7XYxCczLqFjsNx3p1HjU2a443sZc9ZsCdCI+YqQcO4lWZK1pULSlxfHv7PlRivsW4/aOtzQmuX/TsWiIfdII4kK0771IY6QYwfGT3oT+VGJW4vo6TQrn7PSbFIN4VP2hp3BIFqbxW33lAlxwNoAkkrS0LdqonupUPcRvnsUhHvrSnvUB86iK25hhq+199P51zZOMw7qx9ahS1RADiFqPrOtU229sBhWROHSVZjKlEkxlBjLoLnXWiiHq0dowe0mnf2TqF/7KkqPkDUqa4j0axqMSpWZoN5cxBbJkQQI6x7da2eE2q6weopx1P2XDYdoJk0NIcNS0byhWQHTBY1ZB7lEfhUhnpk2ffacTb91Q+dFF5I09CqNrpUwr7Y7Cgz6U8dvtESCrQmSkgCBxmkO0cV6RuBTeKWJhS8cYM6IXkAvwhArd4jb7OC2Zu3V/WL3yUNj3lfWKvHBPbWH2gCcIjPBKsNmV3uQT6mrPoRsjDOYZWIdO9xebKM5zZBIvf4iJufCiKVWyG3eK7ZXs7Lcxq0jFAzkO4ZBSkAKUo5nCZKEgqJiCpRtarJzoo0ndpQpLeLU4hTT7RytFKiAAEpAyEEg2APyp1bDbGIUHAFIcDiw6Uk7lTjhOYga5ZIFOrDbpyMkOFSQlb8AZgp1sZsotIMCBArTJ0Y4K6ZN6A9IxhnXMNjfq3XVNFLhgIUA0hCATwJSlJnQzwOsra6Z2o0ebDv+/MegFIxWAYc32GxDRVP0YpWISpB+jtokE/7OmlZ/oY3GKILinA2N2gkk9QKVEchxjtrOVONm8LTxZtegDo3jyJMljCuZTMavNSJ4EMjS1bWsL0KJD7ekOYIjtll2fH9v+prdUkWChQoUwPHbDJBMCAEq5/ZjjU1Q18fRs0y8gIShQuVJVI8oolYkfxfwgVL5JQ+2gynvZ+VBtNhb4U/x040Qcv/AJP8BpbIHV7m/wCI0yWVWPP1iu+ozot51eIwwUToTqeqk/OoG18MEQBeUyfGroSfoXs/aGVgoSmFzO8ETrppMRan2dpOaqWfT8qrsIm0ASey5p51sgXBHeIpUU2XSylaicqSrieJ9RUo4JISqMhMWAmZlJ424GqfZq7qPZU9eIAtfhwpmVckPDKLLyrC5NgfdB0rU4Ha2D+jOF157fKHVZQhQ0mAVkZbzJ5AcTaslmCnxImVAU5iUJSRlGhI1m0iKTjZSlQ7iMQFSYjq6Azz51qPZ/jmmn1reUQ2hlRNiqCVoSOqNdaxTghAI1KlA9wiPmafwGKKZg+8mFRxGseaQfCrb+NEpfJMvdudKMS4pe7ddCCswIQBl4d3Co46V4xsJQcS5lBBhSE6GOIBm1Vpd7OdMbRdlAH7wqE2aOKOnK6cqzS22koEAhUZjGtwQIPdWl2LtNjEISpTjba+tKJSSIJvoJsJrh4cMmdZNHmJgfrShxQlJnaOk+0kNtwwtAdJ948AOIB1qH0Z2pKF/SltZkkQox1kkfZANxppyrnuAPUQLaq77njzqHh0q353esuQB46UY8E5XKztWA2gw+vI2tlRjROvaYVWZ9qCQhttIi5WOE/Dy19azWwdpuYZ1K3SBkKlKBKSQCnlM1I9oHSBOK3ISQQN4TFxJKYjuvUU7Lk04lFsdwJxbRnqpUmeOihPfVh0sxKVPqULiSrSJnLFU2yG/rUxqIPIGCKe2yol5QN4Qm2sHlFX7Odx4LTo5inGkqU2YVB+EGZUm0ca6rhcJmQFEjMUpMaQSATHnXJ+jw+rcmxCNNDZQJ7eyrrBYhxhQUlcKsSmTeY94Tyg1MjXT+KOhjZ41OUCeJn1o04EWOVJBFjfyrm73SzEYsKyAtpRGZKRAVOkjnrU7oztZ1l0FalbtKVSg3GhIIHOeVKmaWro6CMIn7EfPttNU23NotjC4ksqBcSy8AmfiKMvhcj0FPY/bJcw31aQXHClKJVlBlaRebgi48e2sZiMMtDTiVK99eGaCkqm5dCjcaSls2PjQinx0Obbw4hLYEJ3baY7M4EVId6PraG/wRyqBTLOoUFRAHME/CfCKLbF3U97Ajvfj8KttvbZbwLQdXFmUwnQqcElAnview1Km1VFPTUrszJ2u5i3CncqyhsBxCFtBxWWZCd6R8UWF++4M/AvuYVO8GHcbwqlIneOMFYyrSoxkcJKpSBli9/drAu7QQqXEk5lLkkLzSoCVuJi6QpZMDhl4U3s7GAKmM8CUoUrqqI0Bm0G9dGKxtdfRy21Kn39nRlqe2o8sthTOGITmUfeWEiBHOY4W5zEVao2G1hMehDKSlKmEzKlKkgrlVzrppAq32Jjg+hDgCQC22AExAyqWTEC3UKbcJpnay82PZOn1Sfx/OuZ6mXC6OtaWPL7KhtuBglpBSorxLOdJg9ZsKAJmY+pPl3VatKdEw44OcKP68az22VRgpCylTeIbKRIHvrW0T5O+lV/QbaTjyXc+JASgos7CjB1ylVx4CtYr4WZSfzxNnnf/pnPvmhTf8otf0rHmv8Au0KmysTz+1iDpB0ix4zUh1SxqCD1rTzEc76VtXdjtcG0DuFQnNhIOqQe8VTTRitSLMq066qAJvETYWHM0+pD85SB2jMjTMDzrSI6Pt/YT5VKa6PN/YT5U6b9CepFezItpcBJIvlAjMgWmdZ1plSkKUkuhREQUju5zXS9hbLw7TmdbSVjKsQQI6ySD6E1FRsBr7CfIVWMuqJepDswScQExugpCTwSV3PianN7RVwVxiCSbRHGa2iuj7J+BP3R+VNL6NtH4R5CjCQt2DMa7tNxcpJtaRGsf5VGQeFxPZW9f6OocUVLkk8TUvDdGMONWwfAU8JPsN2C6OfYcpT744CLEVMLzSpzCe03P510nE7Dw6zJaSISlIsLBKQALdgqAvomxyijBierGzl20spEJBtwAj8KZYOX3hwrrzHRjDp1SD3innOjeGIgto74FPBhvI5Mxu5TmQrLImM2k39Ka2k0nOdylW76sSDMxefGa6p/NLD8h6U+z0Tww1SD4CjBhuo42M83Bv2VNDoEdUz2Jrq2I6NYROqAO5M/IU2vozhnCSlNz3j50YMNxVZhWNo5QykWAKQoER8apPlFV7+KAcURY5lEECNSdPOuiq6ItczHefzpeG6HYeZUCfE/nRhIW7E5i49mWJMkA3iOHFWp8dKMug2hUiwAKpv4114dFMIBG7B8/wC9ULa3RjCmN22W4+ytVzzuTQ4v0PdXs5itkiFZHAYkEhYtzE66Hyoi+PiN44i/mb1vGui7UgLLmUW94mB2Ce/zqXt/o/gnEoSw2ttSRClzZVtSmTftpYSXoFqwfs5ul0i4zd9/1rT6NpGDnUSqLTPKtls7oixPXzK/rEVbfzNwREZP7Rkf2qpQYt6LOX4PELlWXPYAnJmsJ1OXhTj2PUIzKWNYKlL8Yk11HYnRxrCqUppagVCDKgQRPI2pvG9E2Hv2i1mFFQ65sVakQbVOEit6JzfZ+31MSpCCohbapzqjqKSqI5kJidfKtNsXaC3msMon9pjlqvJMNthMz2KdI8NbVpE9C8HuwglUBWeCtfvRE2PKoS9lNN4hlpsEBhkLB4EvurJvM/Amx5mplGkaQmpMPajiQ6CshKQrDySYA+sJEk6XrM+1PpQ1id2y2oKaaUVrIuFuRlSAfiATOljm7Kvel2DW4lbTZCVLW0MxMBIk5iTyCQT3CuRLwwWZSQUqcKUSoBWUECcviPXlWOnXbOiV9Gr2ZsxlfVdzWYDhSCEhJIBSkgX0ItpRuYcqbwqVqVqpBITYSbaIJPD3jzvUxGLzu4hPWylsIAlsC4AtmiQRxBM3pl/FtowjUFwZHYATBULTpNk8CazepK7/AL0arTjjX97L7ot0wVgVDD4wZsOdHAnMpBItP2kwTbUTx0G2exqHcXh1trSsFtJCkmRB007jWGwS2S+UvLC2XQmUqVKSIHbwEeVWHRbYCcDjHgi7SlIU2uZlBzQk/vJMie6ktSMvzBwlH8i7xralYLEhKQTu3je37P6wXA1lIrk7mFfQ4slp4ok5f2iQbyDKRe3heu1dHnd5h8pkIcUUqHMODJEjv4cqoXtpuvbMSykILxQ2kukKSqW1JCrpFlShQNdGnKXSRza2K+TZyzeH/qj333P7tCtP/I+P/pB/6jn92jrbbkc3+RAuCO+jydhqZujwValIw9verTFnHkRUNdhp5LR5H9eFSEsfvGnG2banyp4iyGENHkr9eFOBs8lfrwqR9HMfF5UPo5j4u21OgsZDPfS913+lPfRz+95UaWD+/wCVMVjCWu/0p5DH6kUv6MrSVelLGHV9o+QoAQGP1I/Ol7k/oj86Xu1c1eQo1qUP8hQFjO7Pb6fnRFK+30/OnhiiOX3f8acGKOkJ8j+dAEWVjgfL/Gi3qvs+hqejFHkjzP50sYj91Ov2jSArS+rkP7VH9IVyH9qrXeDi2PvGlZ27S2fOgf6lP9JUeHoqh9LV+s1W5LJ+A+dHGH4o9ZoCvxKkY1Q/RpteOUeFXww+G+xb9dtNubOYMQg+Z/OiwcX9mdOLPKkl9R4VoTstn7J+8fzpB2Y0NArzMVVkODKRvEqHw06cYuNI9auk7Na5HzVTn0BrtHiaGwUJfZSfTVfZpH05X2fx/Gr5WDbHxHzogw39vzNKx4y+yi+nK+yeXP8AGo6X5xGJVIUneJbQRBjcoQgiU8Asq9a07eFTmT1gbjiLjjwrKdHHQvDl4yC6cQ6oGxlxaT5QRfjXP5D4O/w4U+Sh6e7TDbGJg9ZTm6SRz+KP6pV51y7YaSX24TnhQVltcJudbcK0ntMx2Z9LKTZvMtX/AIjpm/cgI8zVZ0aYCVuLKknIhQ1+ImLc7A3rlXx02z0XzOi+wqlLDyy0pUg3Ck20A1XFgIjsii2ds5S8OpOV1AzSXCtoISIJMmSRpwE8qm7HcP0ddpmBbtNJ2A84rDPghC4ULpUAUxqDbXxrjzlTf00dGK4RDxuPLSGi0rrNwCoJaXnykQAZEAg3JE2GldB2DtA4lCHFIXmSEIUtSUpQoSSAIWomCTJIGo76xOFdUrDrSUHqrN5TYEd86xWz6E4zfMqb0JRHcoaHzy+RpbitKvY8G136LTYmJCcOoDVBmP8AZcMa91Ue0XVMvPtiwTiXoI0KXYeSYPY7HhVpspcYdyQAo5xexzZnLVW9Jmz9IkD9rhmHcpJjM2VNLIJsbbuY0tXq+K/meP58b03X5kP+VFfaPp+VCon9Qef+NCvTxR85us0pbRwme/jTgSjn48qgkEd36050vkTeuc9GyyQ23zpMgcvMj8Kic7RfjTqFJi9AWLzq+yPvH8qH0ki5bPgon8KCSn0p23C3fpSAbRjQbbsjxmlKxyfsHzP504Fp5UpBT2d2vzvTAYGNRPuq9aeRjWhaCfAR8qUFoHAdwF6fSU/ZT2zSGhKMc3Fx+uynEYpBuf13gUAU/ZF72BiO+lJeTwjlb8hQVyLQpBiB5fqKdDSP8J/L5U0l9PEX7SJpxOLTMHyECkPgPcpsCmfKPnSVYRH2QfL/ADo/pKJjjxiKcD6eHDnp60D4G1YRMCw7I/CkKwaDxjhwmfKni8nWZPZANFvBwJPlFAuCOrBA/F2xqfP/AApH0CeN+VvyqTv08794n5/hQCwRck/LzinbFSK/G4dSEKUkFRShSgkKEqIBISLG5PzoHAqHHwCj+FWG8THvR2a01nTrmi+lp8qE2S0iCrCGPeWOyTNIThz/AEqvOpuYH4udxA17TRZhHvJ7rfhVWQ0iJuFf0irc4j5UEta/Wen4zUwETdQt3H9eFGp0DUT3gTRYUiPubxmk8eY/tWo1JM2WfX+9UmQYsnssPSaQvLF0jyHyApWOiBtTEFvDYhQWUqDCwgzEuODIgDMIkqUPWoLA3LC0rUAEJIJsBCB1iB3IPnT3SQp3LbSk9TEYthCoiyWpcM3m5CL8OelZP2jbQDbDiR763C2LaAlRWfKB499cWs7dHr+NHGK/c5pj9ol15x1QBLhWb3y5tI7QLCrfYpDeHceWlKkZwkpy3UQLHNmsJUCRF48s6EGtKsJbwTUn3iVRxueU3txrLUdJL8TqgrtlhshOdgkpw4RxWojeJgE2ARqYgCbmL0rYamihxKE3UBEKyKmeICqXgiw4wlOdpJUoSVZZSOZ5Dn3VH2DiMMpK8xbTZUZ8qFTFiIJg1yt2pOn2bpU0rJOwXmpcAcTJTIBWoiU3unPCtO2rHoQ8405lS8mAZJUkrVB96+cCwJOh0qh2Dh20PDK6UTKZSsC08yDapSMOpD8b9YEkZgUG3HVMG1Z6lcpP91/BcPVo61lyOOI1zpQ5OkqUpzeDKNOsZjtqL0gwoIwSgAUhbzCrwU75GdFyIjO161GwSIwyXVLW6tsyScmYgSkjqgW0VeYFK20ErweJWlagpltrEIIWqJYXnEJJy+7NdnjTtJo4vJ0+WvtMa/kg/ZV97/7UKl/yhhP6Q/fH50K9XfZ4X+DH+/8ACnU5wk/ruoipXcPKfAmqTF9J2g0ShaVmBAzTwOoF4tWBd2q8Vhe8VmSqUySbzwF4rnerXR06fiuSt8HWDjUJzArSMgkpBlYHMpF6z20+myEA7pJVeAsgZNbzCpmOyufv5lLJKiVHVV5PZz/yongAnKVixAgJPbN7Vm9STOqHiwXfJbbT6ZYl5MZ92OTcpJ71TNVru13lJALrhAJIlaiQTHGeylYHDNH31jrQkCYKTfrHXSx460W0MNu4CVhYMmASQmw58TfyFSbJRXCNfsbpuG2VB1a3ViIJGp5Axp2qvrV/hul+HWhCisN5/hVMggxcpkR3xXIw3afy8PkaAXA7fl3GrWpJGU/FhLk7unG2115fkCTSji48ef46XrJ9FdsJOFCnF5QixUpVzexMm3K9TEdKMJmCA8gGQJANyT9rLHrW+SPNelJNqujSJxuml+cj0AvQTjjJBTrb9a1mG+leFz5Q4mTbMoGPvaXq0xOPQ0BmcQmbpAIuOdrnWnkhYSTposlYzsE9kn5j0pw42LafrgEx6zWZwPSXDrMJdAUTASZSoqta+pvVsV2n5Rr6UJ2KUZRfJYDG+HkP0KH0/hIPbciTVWkmJIjWbf4UFLAAmO6fIR+FOyLZa/ygRYgDxPyijRjddO6QL29Kp98OUXFgAPmJpoOjQgkdx+Zj5UWFsvE46NYgeP4/h404rFg8u02PqaoULMkhI56km3ZSVu20JvpcUWFsvhi06etvzpLmJQOd+2R+dUS1+HZJt4Cktu5tATN9ItTTE3RfpfSByniVRNI3iSblUcBmnTvqjU8oiCD/AGvwF6NOKgGJnlFvzp2Sy8WtIkgqPcEmO086NGII+K54628D8qot/FlW9deyjRi+APrb0+VO0K2XzbxEyUgawbH8e3lRrxhjgNdDA4RxnnWfTiSL5tToMx77nnbjTrLylKQDdRUoe9x6kQKmTS5ZppqUnSJHSNlTjrSEwIwj7igRELfVu0EGNYZHdfnXKumOIXvtyoyGo4k3UlJVM8Zro+LxrX03FPZhkQMhgEEpYbSlRKdZKgo1yN1asQ6pRutxalHvUZt2Vw3bPehGojSmlWBHCQOMc/xrSbUYKEtp3jpGVMBRTYAaAZdBpVHhsGpbiB7wUoJsZkDt4DKPQ8qv9uqUVtBJTlaTlQFdciVlRJUq5Mq8gBwrLUaySbrs1gnTaLBjqNJUpSnAlWYtKSgIVEWJCZgxBqLsAOFZgMqJBHWkAWOgg0w9hnwxP0iUAqJRlnKLCSeWg8KPo067vBkWg31MiO+2lcvOEmmmb8ZK0wZnEuXbbMHQKMfw1YbYZIWFlCUkgG0R26AVDx+cLUVZRFyeGusnvqfjFlxlCpSYlNtbazHbbwrKTfD/ANlxrlG76G44KbKFwUqTcX4dVfmkp8qHQ0rRjHGVlRaO8bUlQgFK1ZQb6JykkDSIrH9FMeUHKTYd+mivQnyrXbSxG6W2/MTDS9bLBCUKPgoD+rVeNLGTgT5CuKkZb/Q5ivsK+83+dCup/wA/DyV90f3qFehuHJR5lbIkSCZ7eJMA3B8qLEKgkeuny76FCrEBOIVwMRpTOajoUIAqlYPaC2lZkx2gpSoHwIihQoEMlUExbXuvSW9e6/kKFCgYoumCJtMxoJ8KQlRBkUdCgPQaVCesJ8YrT7a2JusIy/vFLUpSRf4RBKQm9gI0+VHQqkuGZajalGvZWbPxiUrS4WkkpJJEkAm0Hsub844VueieIK8yrwsFSkk5ut1ZKSqSkGYy30FChVw7MPJXxNA0AoZojXkfKRalhkZoOYmBckD+EAnzoUK3Z5iAClMDLreZPOOM/hRKuRwzSbE8OF6OhQFcBFuQJuDaLDhPK9MIcTMBJEcQrXTs+VChT9iZJOEEHX/Lv41CS7nAi0zqSRbsECioUIUgpMWtabW46Wj1pz6L8RM624WoUKpma5GFOgDNF5OkDQd1JafKuQnhHfyihQpR5CXYotgE2HUBOmsTzm/bem1Y0sQ9lSst5nAkiBKMqgDF9QKFCsNX/wAnf4aWaMltR+MIt2PrH7KUDHvuFap5zJHcaxiVRpQoVzQ9nrv0WOwMKHX0pJIELVIseohShfh7tTNoMZXIzrN9SqfnQoVjqN7lfgawSwv8S1f3icMIeXDgUCISLAixIEkEgHwqJsbCqUoAOrTeBEW8CKFCuVzag6NcU5Ie6QbNUlxSFOqUJINkiY5wOym8Hste5UUvqSlJ92JGvfQoULUlgv4LcFkObIbWl0BLqhe9kmZ1sRXQ2Wi7g3kOKKoYccmw6zIVliBb3NZ+I0KFTKT3F+g0vg/1KXddqvvGhQoV6FHIf//Z"/>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userDrawn="1"/>
        </p:nvSpPr>
        <p:spPr>
          <a:xfrm>
            <a:off x="0" y="0"/>
            <a:ext cx="12188825" cy="228600"/>
          </a:xfrm>
          <a:prstGeom prst="rect">
            <a:avLst/>
          </a:prstGeom>
          <a:solidFill>
            <a:srgbClr val="1C1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64" y="228600"/>
            <a:ext cx="12188952" cy="18288"/>
          </a:xfrm>
          <a:prstGeom prst="rect">
            <a:avLst/>
          </a:prstGeom>
          <a:solidFill>
            <a:srgbClr val="82D9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Same Side Corner Rectangle 16"/>
          <p:cNvSpPr/>
          <p:nvPr userDrawn="1"/>
        </p:nvSpPr>
        <p:spPr>
          <a:xfrm rot="10800000">
            <a:off x="3836594" y="160336"/>
            <a:ext cx="4515637" cy="906463"/>
          </a:xfrm>
          <a:prstGeom prst="round2SameRect">
            <a:avLst/>
          </a:prstGeom>
          <a:solidFill>
            <a:srgbClr val="1C1E1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0" hasCustomPrompt="1"/>
          </p:nvPr>
        </p:nvSpPr>
        <p:spPr>
          <a:xfrm>
            <a:off x="2468032" y="2815431"/>
            <a:ext cx="7252760" cy="971991"/>
          </a:xfrm>
          <a:prstGeom prst="rect">
            <a:avLst/>
          </a:prstGeom>
        </p:spPr>
        <p:txBody>
          <a:bodyPr>
            <a:normAutofit/>
          </a:bodyPr>
          <a:lstStyle>
            <a:lvl1pPr marL="0" indent="0">
              <a:buNone/>
              <a:defRPr sz="2800" b="1"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A Life Course Framework for Improving the Lives of Boys and Men of Color</a:t>
            </a:r>
          </a:p>
        </p:txBody>
      </p:sp>
      <p:sp>
        <p:nvSpPr>
          <p:cNvPr id="16" name="Rectangle 15"/>
          <p:cNvSpPr/>
          <p:nvPr userDrawn="1"/>
        </p:nvSpPr>
        <p:spPr>
          <a:xfrm>
            <a:off x="2582333" y="3759990"/>
            <a:ext cx="7024158" cy="27432"/>
          </a:xfrm>
          <a:prstGeom prst="rect">
            <a:avLst/>
          </a:prstGeom>
          <a:solidFill>
            <a:srgbClr val="82D9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4"/>
          <p:cNvSpPr>
            <a:spLocks noGrp="1"/>
          </p:cNvSpPr>
          <p:nvPr>
            <p:ph type="body" sz="quarter" idx="11" hasCustomPrompt="1"/>
          </p:nvPr>
        </p:nvSpPr>
        <p:spPr>
          <a:xfrm>
            <a:off x="3239293" y="3886199"/>
            <a:ext cx="5710238" cy="454629"/>
          </a:xfrm>
          <a:prstGeom prst="rect">
            <a:avLst/>
          </a:prstGeom>
        </p:spPr>
        <p:txBody>
          <a:bodyPr>
            <a:normAutofit/>
          </a:bodyPr>
          <a:lstStyle>
            <a:lvl1pPr marL="0" indent="0">
              <a:buNone/>
              <a:defRPr sz="1800" b="0" baseline="0">
                <a:solidFill>
                  <a:srgbClr val="82D90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Arnold Chandler | Forward Change Consulting</a:t>
            </a:r>
          </a:p>
        </p:txBody>
      </p:sp>
      <p:sp>
        <p:nvSpPr>
          <p:cNvPr id="22" name="Rectangle 21"/>
          <p:cNvSpPr/>
          <p:nvPr userDrawn="1"/>
        </p:nvSpPr>
        <p:spPr>
          <a:xfrm>
            <a:off x="1" y="6629400"/>
            <a:ext cx="12188825" cy="228600"/>
          </a:xfrm>
          <a:prstGeom prst="rect">
            <a:avLst/>
          </a:prstGeom>
          <a:solidFill>
            <a:srgbClr val="1C1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4" name="Picture 10" descr="C:\Users\christinea\Downloads\dark_background.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4089203" y="141140"/>
            <a:ext cx="4010418" cy="80836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userDrawn="1"/>
        </p:nvSpPr>
        <p:spPr>
          <a:xfrm>
            <a:off x="-127" y="6620256"/>
            <a:ext cx="12188952" cy="18288"/>
          </a:xfrm>
          <a:prstGeom prst="rect">
            <a:avLst/>
          </a:prstGeom>
          <a:solidFill>
            <a:srgbClr val="82D9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utoShape 4" descr="data:image/jpeg;base64,/9j/4AAQSkZJRgABAQAAAQABAAD/2wCEAAkGBxQTEhUUEhQWFRUUFxcXGBQXFxYXGBcYFhQWFxUYHRcaHCggGBolHBcUITEhJSkrLi4uFx8zODMsNygtLisBCgoKDg0OGhAQGzQkHCQsLCwsLCwsLywsLCwsLCwsLCwsLCwsNCwsLCwsLCwsLCwsLCwsLCwsLCwsLCwsLCwsLP/AABEIALEBHAMBIgACEQEDEQH/xAAcAAACAgMBAQAAAAAAAAAAAAADBAIFAAEGBwj/xABEEAACAAMEBgcFBQgCAgIDAAABAgADEQQSITEFQVFhcZEGEyIygaGxQlLB0fAHM2JyghQVI5KissLh0vHD4pOzFkNT/8QAGgEAAwEBAQEAAAAAAAAAAAAAAAECAwQFBv/EACcRAAICAQMEAgEFAAAAAAAAAAABAhEDEhMhBDFBURRhgSIyQlKR/9oADAMBAAIRAxEAPwDzBViapBFSCKkdJw0DVIIEiYWCKsKx0DCxMJBAkECQrAGFiYSCKsTCQWMGEiQSChIIJcIAISJhIMJcTEuCwAiXEhLhgS4mJcKyqFxLiQlwyJcTEqFYULCXEhLhoSokJUIoVEuJCXDQlRMSoVjSE+rgdrl/w3/K39pixMumcL6QFJTk0UXGxbD2TSJbLSIslM4iFrkPHVFRpLpHLFVs6mdM/KSooc6DE/WMakaKtdqUGdM6mWf/ANajtEZYjIeJPCFZaiE0jpqRK7zX291MeZyH1hCAmWy0/dp1Es+0ag0494+AEWZs9isOdDMG3tzT4ez5CKXSvS6YxuygJY8GmfJfPjCsdEl0FIs7B7TNv41ukYMcK9nEtiawPSPSugu2dAi5BmAr4IMB48o591ZyWY0OtmJJ2YkxAvLU4C8fLnAM3aJ8ya1WLMdrH0GQ8ICyAd41OyIzJ5O7cIlZJF444KMWOwCGAV0F2o2esDWYBr1xC0TrxwwGobBGrQtGI3wxBZlm1rjC0ElTSuXKGezM3H65wAJRkEmSiufOBwAdiqxNVgirE1WNbOSiCpBFSJqkEVILCiASJhIBpK2CSoYreqwWmWYJ+ESbSSgVKPmoOFQL29ajLVrhahqLYyqRNUiC26TUDrFqTShwNeBxh4SoLDSwCpBFlwdZcFWVBYUAWXBFlwwsqCrKhWOhZZUEWVDSyYIJWNOPw+cJspIVWTE1kw5LkePL4QUSgM4WorSJCTExIiEyfdY1YKBmzkKNe07tmuEpvSGWxKWdJlqcapQIQHe+rjE6ilAsbg1YnYIUt9vlSRWbMVPw1q3IZQlYrBbrRUTXWyoD3ZYUuQcu0DQYDaeEW2j+i9mkdsqGYYmbNN4jaansrxAES2XpObsumJ9oLCySKD/+swml3Ghx145C9qg1o6KsUebapzzWVGYKlQoIUnADtHwpwhnSHTCRKP8AD/itdpWt1M698jtfpB4xyuktO2q0jtEomZUdiXrwI7zjH2jTCFZVHRTtPWGTKVZQVwQD1ctRTL2iaAeOO6OZtnSafNBSXWWp1S9+2Ycf5aRXS7FLC3qh+1dwwWt2sQ0vMdCLmCHJhrOvHVDoAbywPvHArjdGfjrJ3wubaBgigbznCZMZSKoVhrSxNK6xWu3E4+UAg9oyT8n+bQCGI2BDlq/hqJYzOLnfqXwjdiS4pmtwQbW28BCTNUknEmADUGtffPGAwW0ntGAAUbBjUbpAAzLtNcG5xBpFcRlAwn1zjdKa/OADulWCKkTVYKqRVmFA1SCokTVIMiQtQUUvSOSCsoH3/wDE/wCoXsugZd8y5jPLcHAqRdapwzGB+s4b6QjtydxPnSvoIft1iNpHZoqit1mGL/Jd/lGUpcnTCH6Dnrdo8q6ATXmJfqGIwvjvUJJvasY7FDQ3XwOo6m4bDu9YoNI1KJTC44XqmzQhScD7pxzrqxwjo5loGUyW4qdaFhnhilQPEwKfITx/pQZZUFSTFeNJS0ymoVw7LuqsM6UYnHgecMSukVmIqZirQ0NSKV4ioPEVEVqMdtj6SYMkmEhpuWe4s18adiTNYbO8VC+cFW1WhiQlmI2NNmIg5JfbZzhOQ9sdEoDPCIzXVe0SAArEkkKMCuswnL0danUmZPSVgcJKVbKo/iTCaYbFicvoxJqpmhp7XW7U5mmVIZRW6eyMzkIlyNFAA/SCUTdlX57e7IQvTi9LogdlW3Thgsuyj3n/AI03IZCt2lDtjqLJZQiBUUKoFAoAAHgMoVtWkpNnUmdMC4Ahc2ICLkgqTyhah6SkTohKM0PPeZaHqK9YQVIIbC4BSgOQNYv5hlWeXVikmWu26ijcBl4COM0j04dyVsqGgI/iuATgDiAOwMSNuvCOUn2zrpo6+c0xzhgSaA4t2slApktBuh8sdHXaQ6cqlVs0szGNO04IGvEIO0fG7HK6X0jNndq0zaKckJGA/Ci9kHfQnfCFvtTLKUyKKlbrkDtBswCTtGvcYoWYk1JqdpilEVlvabcsvBFvMcb7mpx3RXzrTMmkAkmuAUZY5UEatdL2Pup/9a1hnRvYVp5Hc7Kb5jDP9IqeUUInaSFbqlNVlo4NMme4xY+Bw8Iho22KB1U3GW3ND7whaxd79L//AFtC8AhrSNhaU1DiDirDJhtEKxbaPtasnUTu6e4+tD8oRn2Rle4c9W8aiNsAzU8dmX+T/wAjxuxWYzHCjLMnYBmYLbUZVRD7oJG8PMp6mGbUvUyxLH3kwAttCnJeJ1wCFNIWgO1F7iCijcNfjA5NlZshht1c4nKIAIp2ssgKajjWJG1VOpeILeuEAEJdlrXHLYCfTKIWlKMQd3oDEgGY0WpFdhpXbSHLfYHaYSAKEDHgKfCAYkWXCmfCg9TWImZsAFNdKnzhuVo6tCXFOEOy9Fyxtbfq8oLCilaYTma8YwSjsPIxcI8tBjcBqdYJpU07tdUDfSKVzJ4L8yILCjtVWCqkSVYMqRGonSQVIPLSJIkHVaAk6hXlEuQ9BzenpV6ZIX33ccO1LT4V8YvLFaLpMuaQrIK1yDKPaHxEVemAEn2S8aXakn9aEnyixt9ha0hS38MY9WCO1lUs2wUGW+IbOmMeKKnTCluqmhaKTdvHNiQWrT3cwI7C5jHNaetV+UisLsxJgDL+h6MNqnCOuMvH62RFltcAkT68DBll4H61iJy5fqf7TBJjKoqzBQTQEkCpJWgx1mHZGkTGjZdMFK59xmTNQSeyRU1g37tNTdnTVyy6tvd99CYeSX2anVn/ACCKXSfS+zymKy6z3ypL7owXN8qYEYVhptiaHksE269J5wApVJfuDYBFJpbTa2fq+stF5ijArKSWxDVQgGpwrjSuyOY0n0rmziyGaJQYYy5WdFX2n4DKtDsjmJtvKzLiKFo1L2bZ7TkMjhGii/JDkjrrT0otTEhZnVIxot4Sw5BqKCi1rllTjHL6StgRsQZjkK1563cQKGnteOyK6zMxvzGJYqtASSTebAY7heb9MGmrfR1HelFmG+WW7Q/SaN+potJIi7A2q2PMUVOBJFBgMAurxjUgXJTvrb+GvIGYeRVf1mAgVQAYks2H/wAcMW9CWEtAWEoXcKmrVq5/mJ8AIoQaz2pUmssz7uZ2X2gUF1hvU484St9laVMZGxI16mBxDDcRDTWJnmEZbeQHOLK0aPvyQt4NNlCq7WljEpStSVzG4kQrHRSWhSXUDElZYA33FAhrSC1ZZMvtCUKGmtz943OgHAQ40rqg05lIoiLKBBFXMpRXfdAY8aQho2c4qJalmI9lSx3YZUrTVDEHk6JdSSaL2HN0ntdxtUL2Szy6EueA3nz8ovdHaKtDkX1KAK4JZgO8hAFzMYkGB2ToozYvNCgUrdBb2RrNInUiqYnflgMqKMDixpqpXE4GtCO7BbHNW0jqnAVxUy3AqQNYOoiHf3dYpZN9+swBxcE1xqLq47M4ydpazpTqkOFcVSlcCKVNDrrlqgsKG00NLF0kFimRY0yJbIYZk8ooToSfMa/MKguakk1OO4QWf0lcggIBXaSfSnrFfM0tNPtU4D45w1YmWa9H0U9t2YAVJUUA3E4xKQLKmJCmm03vLE+Uc/Mms3eJbiSYhXdDoC/maaQKQtSSSe7QCpJAqT8Irn0qxrgMePwpCFYyChWGa1ttoNwA884Ezk5knjEYyGIyMjaiv1TzjrLDoPRwQftNvuzDiVlS3mKo1C+EoTtphxzKcqGotnWqkHRI2iQcCgJOoE8o5XI3UDSS4JOTs094geFe1/SDCdi0xLcoAsxesIClkIBJBOeRwByiynr2gNgLeJwX0eJcqLjA5zTtn6y12eXWl5DiNVSx/wAYurNbe2VnlUeWADjQMDiXG4gLhqxin0vall6SkFyFVJdSTvE6nnQeMWD6Le0gO/8ADp92tMatiWcHUSMF1CCT4VlxXcQ6TAusubdurUotcGYEO147BhgN9Y7Rkw+vcjkOlGkw0lEmdick035eZ7j9pQMShqKGFdOdO6q6SFujHttRnocMEXBf1EndAouXYJNR7neTpiSwWmMqKDizEAd06zHI9JelkhkuS1LgMrCYx6tAykEEV7T5HAAcY4LSGlZs4qzuWZvac3itSuQ7qihGAEKTmvPfNTk2OPcvYeN3+qNo4q7mEsnouNOdJZs0lZrM92h6sG5KGC07IxamGJir0hOYoKG7dpeVcB2hsGwqRjtEBWXfoTkLwY7kYMf6TTwjdnllmoxA6xT4lmJTh2gsapJGTbZqV2bx1s4UcLwZvRP5o0e0JbjMES2/T3D4rh+gwyLPWaqXHa7mAD32N7GmIoLo/TFnorQ02l2bLEuWaG+St68DeU0rXEVHBoG0gSsr9HPdQoASzqGIFNbgrUk4YKD+uIAiUWmGl4vgrYVUk3hwKkj/ALi1tGiJV9mmWte1T+HK7RpkEzwuqAMoYmSrGpvdTNm9pmxNF7WNM1OdNRyiNSL0yfBVvYRJUzQCZa32lMfavrL6nxBJJ3oRA9GSLRdpLktj7ZF2t7Ai81BjgIun6RlQFloksJ3QQ7AZ4UUDbFdadPzGrenCmdAjL50r5wamPbHH6LT3mMesRFrUmpNa7gKHEHMxKy6NkSLjtaL7oa3Fu4E5ghatlXyjn7VarwF+rDUWeaeV4UhdJxqAvZ/WQOeqDlhpSOvt2nrObt6U0y6DgZfZqae9Tfq1wqemLLXq5QQEAY1IAH4Vu0z2xz9rlTkAv3qHutfvKeBBoYXk4t2y93aMTyrjAkmrK0tOqLi06emvWs4pXMLKA/qrXziotM6/3prvT3qn1MOLoO0MaSpU2cDiGSXMaoO4DA7os7N9n+kpmK2SYPzhZf8AeRDTj7JcX6OaVqZE+GEbM1vebn/uPRrH9mWkSb3VWaWSt1hMMuYMx2gt1gpwGW/aYcs32LTz97aZKHYiu/rdhbsfJW2/B5Yt4mlamD2SwtMDFWli5SoebLlk3q90OwvZY0yw2x7DYvsXkqQXtU0n8CIn9xaLSyfZJo9O8J0z88yn9gWJeeKDakzwAgxqPpWzdAtHS+7ZJZ/Pemf3kxa2bQ9nl/dyJKfllovoIh9SvRXx37Pn3oppPqVmBNHpa3cjtzEMwKAO6EC4Yk1NccIetWi7dagbui5cqutJDSeRdo9+MDaMn1PNpGqweLPAbN9mWkHzlJL/ADzE9FJMWVm+yK0n7yfJX8t9z5qPWPaGgbCJfVTKXTQPLrP9kaD7y1MdySwvmWPpDi/ZVY9cy0H9Usf+OPQWEDIjJ9TP2arp4ejiEWJWzsyZh2S3PJTEpYir6QzmEucA9FuBbtF9rPeag+HjDU7ZLx0jEwEmhqwdOsGpaKaXfzECu3M0OBvJfaYsMmOHADDwNCfGOQ07puXIupUMZZvIUINQwxvHVtG0mu6Obt/Se0TRdDdXLGAVcMNVW14YbN0axxynyuxE5xhw+5f9IdIyU0ijv21ly1qqkE316wqMTTMqYU0j06nzABLAlCo7uJyPtEVpwAO+OVmYBKnUcc9ZplB7HZmfuS5sw/hUkZ1zAPpHUscUlfg5dyTujU2e71vMSWGJqSTj2qnNvEmICpIp7fyuepMM2mS8llWZZ3lsalRMRgSDn36VGeqOml9AtITBdMtJa7GmS6DHZLB+jDeSMe7Escmc9Z9GOyuQpoK3SaKPaTAk50KtwXhBhY5YlsrTpaknC7WYaG7UG7rqo5mOlsn2UWqoL2mTLpkVMxiOGC05xbWf7HgfvbY7bll08y59IzfUY1/ItYJ+jgzOs6B1q8y+ampVQMScMajMg4a4B+9ZaU6uTLWmTGswjEnM0occ49OP2N2bVaJw8EPwEGs/2TS1YE2uaygg3bigkA5XqxPycfspYJejy+Zpi0NrcDgqDM+0RXWdcKmbNdgCLzagzEt4VIr4R9HWbo1Y0NVssgHb1SE8yKw0bfIlTEk3kR3HZQCldQyFBU4CueqM/lLwjTYZ87Sej9smdyTObcsq0epW75xYyfs40g9CLO+8TDKl+fWV8o+h6xGdOCqzHJQSeAFYn5T8D2TxBfsgtbDDqZR/HOLjksr4mLiT9jbstJtplKfelyWr/eoPiI9brGVifkMe2jzvRv2SSZYobXaDtVerVTxVlYRZWf7LNGqatKdz+Ka48kugeEdnWN1id59w08UUVm6FaPQUWxyafiW//fWLezWCVL+7lS0/Kir6CD1jdYndDSbrGoysarC3B6TI1SN1jRMLcHpNEREiNkxEmIeQpI0RECIkTEC0Q8paiaIgZESLRAtEPKWokSIGwiTNEC0Q8pookGEQpEi0RrEPKaKJwsicDkQeBjguk+mDWZKU1vEFiakjs1oDqzy4RXS7cAK0FdQGfjCE8aziTXyEezh6fRK2ebm6jVGo8Frobo287q3LqJbuFYg1Zb1SK1FKnPPIg6xXsrPoDRck0mHrWGt2dhXfcAXwMcKs26ErXDlkTw1wc245H0oTFZITm/3UvrgnG4RX7bf2W+jJ1mfSBM2UsuSUKiSoBWpVFocMBUs1RjWLq09J5lid7PZ5gtElaUmtVzZqmjISv3oUY7Rlqjz+cxv1xprpnTCvwi4slqHZCkBQDgBQYwTxK03yq7EwyOmlw77lz00k2b9nlTJU82ic82rzmxZwUfdREBAAQYY7qx6S/SWzqv3gJC1ujM01cd0eD2iZiApNy9Uj2b1DiBtoTlFz1prSvjGWTAmopt+TbHlpul6O00/0mFo7CJQI9QxbE9m7SlMNesxqf0qnJNLoSAaUlsxZQAoGQNMxHKJNu1FRjr8P+40ii8KkU1/RgWOKVFandnS2/TE2eVZ3NQKVXs79VBriztfSebNksjPQ1WhUXSaHHEEYZc45LrsB8axrrQDWv19CJcEaJo7a1dJHWzSFVmv1LFqnEKzXca7dW4QO06YEy1SJ7U7KSy4XGhRyxGda/OOUM0Fd/wDrdEpdopxpTCM3i4/0uMlZ6HozpXdl/wAchyHIZgCLi4UNLvaxrlshy3dI5E6yzjLfGhQAgqSSKYA5ihjzV57GtB3qnZr38Id0LPChw63qqaLv1GMZY2lfcuotnpkvpDJLBSTUkLWlRUgGtRkMaY7DsiT9IJAzelSKYMagqrVwGXaEec2e3YEOCQSTmM6fXOBm07VYbcMN2USscvIbcPDPXesEbDx5LKtRxwbhDK6QmDul131OOqmGrAcolwn7Fsr2epX4rBp6XfmKQQJftZ1xANAOI4x5xOnMxrUsfeNSYxGmAYV2fXKFpkvJUenj5Z62XgItqFit4VG8Z1IpnmKZbxHmM+2T3AvM5pkSzEiudMawBkJxCmu3XGb1Icelvuz1m/ETMFaVx2R5jItM5a3HcXsxVttYel6VtCte7zAXQSpOBNaRm3MfxPs78vES8chL6TTfal8hBP8A8mavcwwwofHGMJZMnoa6WR1BeIGZHPDpGc7g8/lBZfSBT3kI4An4RhLPlX8R/GmvBcF4g0yKz99y9/8AK3yiL6ZlbTq9htvCMvkZv6MpYZeiyLxAvCH74l/St8ow6UTaIh58v9S1il6HC0RvQi+k12rAGtaHNhzgWbI/BqsLPJi0sgjs47Ep5xztsQqxoDd1E8IvFnjZCNvNY+8R8tYCxT5lZfYDXWBzpUbM6AZ40jrZM4EdqWAdmfmI5TR88qw+qR0P7yCreYjDYKmJfcu+Ct0ZakS0zXcC6BMz1fxFpTfhDM+wTJrGZLTq0ahMkkr1lDUlgO7eyigs7B5oJmdXiSHpWhJ8uMXdRrt58G+TxTRCZLpDb0eUiKgllHoZdKMtEbVsxzGEdTKclR2UxA1bo8/0qy9YKTnnEYFmxw1AEsTrMdhZbeTJluBQMCBUnNOy2A3xEklRpFvllpQn2V5f6giIdi/yiKoWs628vnBVtO8+cTpGpFl1BOpeQhm61MSlPCKqXaF+q/ODy7QmwRLiUpFiuXfWN31r3hyr8IVS1oNSwVbem6IcS1IaW0gZOfBT8okLVvb0gCaSTdBf3smqkS4/Ral9h0tJ384OszeeZhMaWXd9eEZ+9l2CIcH6K1j601mJgrtivGleEb/ew3ROhlKZYiYu08v9xnXjb5RX/vEbRGv2yvtQtBWssv2njyjRtZ2nlFZ+0jaeX+owTq6/KFoHrLE2o7TyMDa0H3jyMJdZv9I0TsidtFrIMvaTt9YGbQdp84FjqiIDbj9cYW2ilkZMzztPnAnnbz5xpq01eUDa8NQ5iDbRW6zGm7/OBNN3+cSZTrpzgZQnUOcG1ErekRaZvgTPvPOJTJZ2DmPlEOrJ9n0MLZgPfkQL74jeO0xjIfdx8PgYGw2r5f7g+PD0P5EjkQkv3q84WtF3UfWIm4dQ9YDMdTkI9g+eFrQ13EZ1gRtbHAnDZhBJ4BhZkpFKhOzC0arG1ENJZxrh3QuWK3oe0faXvIt5rtaAVOFTjTZAGk9qgjp9Fy1VVpSo2HXEyfBpjbi7H7BZCyVqwxNMKk468YZ/dx9/DlAVtFNeGysE/a+HOMqZpKSlJsn+wfjx5ekTNg/F4fRgQmimQxzJJiYnrlUecHIrDpo4nbXjBBo2neJB5wMWgajXZmPhWMWfjkeGNInkq0MDR6+yxNePywif7BTXX64QH9obYfIDhjG+uemAA8Ynkq0MLYhsbkaekFlWIHNqDfUnlSEhObX5fIxLrmOunE/KE0xposZdhl+8SddFI5ViZsUsa3w+sM4r6k+141pEA3DD61CJp+yr+hw2dSTSuGrDHzgiyQNtd1YRFpfYacTq5QUWh6d3xqfWBpjTQyJC62IGrE/FYH2KHEngR6ZmFWtVSMBllj564k1oOwY7V7I45QqHqJFmJ7JPiDXyjbSpmth4184GGOI7IrmQP9CkTWZgKlbwxwAgY0zZve+PM+kQKzh4440rxoYi7LqxIOI7WvcTE1u0xRR+ZQKQikyJWdsHgV+cCYzthgyzKHADeVIpwqI2ZxAwJHPHkIQxV2mKKmnn8oD+1tTNR4n5Q+bUdbMPEjkRjEf2g7SeNfjB+BiAtT6seBBMSM19ZHMQ601dY+uUQvJTLw289cK/of5FOvmaqcKxA22YP+4couwbsKehjdEP18zCbXopJ+zzTrPr6ERabv8ASBhRGVj0jxzZeIO0bLRFjAMiIOr/AFjABEx9YQ2CDoRX/uLeyzcPj9VimlH6x+EPSGHvDwLekS0Ui4S0b8tlPgYLLtI+q/OKxWwxc8j8YLLeuRBiRlmJ4psjYnjUVP1uhFCd2H1sgiN/0KfECEOx7rzu54ecTS14d4Y74R6ymZod5APJhEltG/wLSx8YVDssEtYyJX+f/Q9YZl2quIrxwP8AkYQltXI8jX0MbvE/O6B6gxLRSY+841rQ4cK78BG/2kNmSK6sBXzrCfWU7zNyUj+kV8oIr3smrXiDyI+UKirG6rsJ2a8POMcoMzd/NcH9wELEkaj4pepyMRSeBmyDd25fpUCJodj0uamojmg45GC3K4mvkfO7CDT6jABhumK3k3zjaz6+zQ7KpX+kwqHY7OmDUrasQF/5CIyXI368qEcyRlvhO6BqI14lgPUxq/sINOP9xBgodjxtQrircarTnhSJK1e8Af5T8TXlCPXtsB/Ky1+ERm2g61fxVf8AFSYWkrUWBQEUbLZhEQaYAEYbj5ExWpaOBHB/iBGNO1AqN2AI8AtTC0sNSH6sD2nJB1XQPDBfjA5yEjIeNfnCHWHMk8TUD1ESa0DUwG+qn/lBpHqGS6/hrxMY9CMcvExWicK/eJwrLH+AggtA1sOan0EPSCkPXgeG0V+UDKjf4f7hITQcatxrhzrEf2k6qndfX4sIVFahxiKY4cQPnGsNreFD8YU/a65j09b0SWeTl6A/GFQ7OFMarGoyO88w2YjWMjIYGCJCIRsQAFRuPhD0qdh3uZQesIIYZV6a18afOJY0PrO14f0eoJgvXYYUO68o86Qik3Zc8AfnBw/h/N6GsTRQxLnj2hd335RHM0MMSp9e6ynxT4HGEhMO4jco+MaaavtS2H4hRfQ0hAWItJGBu12XgPnGxbF96h/OaeXyhBGUZTWB2M2HMVhhJ0zUVb9VfkRCoY3LmltYbcJlTyK1iV9AccPFR/iITZm9qUvG8T/uJS7Qw1Gn52PkV+MFDssEPuuf0sD5UMRds+2viBXmKEGFutBzvDfU/AxszH9llbcwI87pHnCKslLahoJwO4Wih5Mx9IYNpme+1NnWSW82WsKK75mVLYfhIr/dGftwGYmS/wBN4c7xEKguiwMx6YhuIIJP8q0jRtP4XHFPjeEIpaVb2i3CWVPMQVH2dZwN70NIVFWNpOwN0gbwAPQmJpNamFD4n/iaQmz1zQniAfnEXKnEy8t/zWFQ7HTNmUwFeLOP8D6RCVMb3QODAn+qWIWBBFVDrvDCnIjLwiN4+8x43D6EGFQ7LDrW1h/5gRyxrA2tNO8WHFB/xivmTaa2B/Wo/vEYa3sHcYYdr/uvOCkO2N9emwHfcYeYQRtJtcsODP6FTCqO4zd2/UPkKxjzj7xI8D84KHYXrHGZw4/+gjHcEd4eAX4hoHe/EfClPICNCvvMOFPWsIDYY/iPAXRzCCNGaNYau6Z/7wNyxxVph33loeYMaLsfew3ivoIdDsI036L4+saVq54/qx+MRDHWh4llgbzKHuL/ADAeQhUFnMGImMjI6zhNRqMjIYjI3GoyADcMys4yMhMaBWjOJ2TXGRkHgBmV95D8vXwMZGRDLRAZRGbq8IyMgAbs2QiwHd8fhGRkZs0j2Fp2qF21xuMikSwtk7/1vh5vryjIyJl3KXYg2UEXu8/SMjITLQrIy8TE5eXOMjIBALR3fEfGEx8BGoyKRLHrPl4N6QqMzG4yJLQxqbjBpeXhG4yJKRp8vEesDl/XnGRkABpmQ8PSIzO54RkZANkVz8IyXlGRkAH/2Q=="/>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2843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descr="http://th00.deviantart.net/fs71/PRE/f/2013/191/f/e/background_texture_by_ashleyt123-d6cwoi2.jpg"/>
          <p:cNvPicPr>
            <a:picLocks noChangeAspect="1" noChangeArrowheads="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 y="537"/>
            <a:ext cx="12188952" cy="68569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0"/>
            <a:ext cx="12188825" cy="6858000"/>
          </a:xfrm>
          <a:prstGeom prst="rect">
            <a:avLst/>
          </a:prstGeom>
          <a:solidFill>
            <a:srgbClr val="1C1E1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12188825" cy="228600"/>
          </a:xfrm>
          <a:prstGeom prst="rect">
            <a:avLst/>
          </a:prstGeom>
          <a:solidFill>
            <a:srgbClr val="1C1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27" y="6606670"/>
            <a:ext cx="12188952" cy="18288"/>
          </a:xfrm>
          <a:prstGeom prst="rect">
            <a:avLst/>
          </a:prstGeom>
          <a:solidFill>
            <a:srgbClr val="82D9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1" y="6629400"/>
            <a:ext cx="12188825" cy="228600"/>
          </a:xfrm>
          <a:prstGeom prst="rect">
            <a:avLst/>
          </a:prstGeom>
          <a:solidFill>
            <a:srgbClr val="1C1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userDrawn="1"/>
        </p:nvSpPr>
        <p:spPr>
          <a:xfrm>
            <a:off x="0" y="6619352"/>
            <a:ext cx="12188825" cy="246221"/>
          </a:xfrm>
          <a:prstGeom prst="rect">
            <a:avLst/>
          </a:prstGeom>
          <a:noFill/>
        </p:spPr>
        <p:txBody>
          <a:bodyPr wrap="square" rtlCol="0">
            <a:spAutoFit/>
          </a:bodyPr>
          <a:lstStyle/>
          <a:p>
            <a:pPr algn="ctr"/>
            <a:r>
              <a:rPr lang="en-US" sz="1000" b="0" i="0" kern="1200" dirty="0">
                <a:solidFill>
                  <a:schemeClr val="tx1"/>
                </a:solidFill>
                <a:effectLst/>
                <a:latin typeface="+mn-lt"/>
                <a:ea typeface="+mn-ea"/>
                <a:cs typeface="+mn-cs"/>
              </a:rPr>
              <a:t>© Forward Change Consulting</a:t>
            </a:r>
            <a:endParaRPr lang="en-US" sz="1000" dirty="0"/>
          </a:p>
        </p:txBody>
      </p:sp>
    </p:spTree>
    <p:extLst>
      <p:ext uri="{BB962C8B-B14F-4D97-AF65-F5344CB8AC3E}">
        <p14:creationId xmlns:p14="http://schemas.microsoft.com/office/powerpoint/2010/main" val="2399246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Rectangle 2"/>
          <p:cNvSpPr/>
          <p:nvPr userDrawn="1"/>
        </p:nvSpPr>
        <p:spPr>
          <a:xfrm>
            <a:off x="0" y="0"/>
            <a:ext cx="12188825"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0" y="6619352"/>
            <a:ext cx="12188825" cy="246221"/>
          </a:xfrm>
          <a:prstGeom prst="rect">
            <a:avLst/>
          </a:prstGeom>
          <a:noFill/>
        </p:spPr>
        <p:txBody>
          <a:bodyPr wrap="square" rtlCol="0">
            <a:spAutoFit/>
          </a:bodyPr>
          <a:lstStyle/>
          <a:p>
            <a:pPr algn="ctr"/>
            <a:r>
              <a:rPr lang="en-US" sz="1000" b="0" i="0" kern="1200" dirty="0">
                <a:solidFill>
                  <a:schemeClr val="tx1"/>
                </a:solidFill>
                <a:effectLst/>
                <a:latin typeface="+mn-lt"/>
                <a:ea typeface="+mn-ea"/>
                <a:cs typeface="+mn-cs"/>
              </a:rPr>
              <a:t>© Forward Change Consulting</a:t>
            </a:r>
            <a:endParaRPr lang="en-US" sz="1000" dirty="0"/>
          </a:p>
        </p:txBody>
      </p:sp>
    </p:spTree>
    <p:extLst>
      <p:ext uri="{BB962C8B-B14F-4D97-AF65-F5344CB8AC3E}">
        <p14:creationId xmlns:p14="http://schemas.microsoft.com/office/powerpoint/2010/main" val="228390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descr="http://th00.deviantart.net/fs71/PRE/f/2013/191/f/e/background_texture_by_ashleyt123-d6cwoi2.jpg"/>
          <p:cNvPicPr>
            <a:picLocks noChangeAspect="1" noChangeArrowheads="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 y="537"/>
            <a:ext cx="12188952" cy="68569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0"/>
            <a:ext cx="12188825" cy="6858000"/>
          </a:xfrm>
          <a:prstGeom prst="rect">
            <a:avLst/>
          </a:prstGeom>
          <a:solidFill>
            <a:srgbClr val="1C1E1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27" y="6606670"/>
            <a:ext cx="12188952" cy="18288"/>
          </a:xfrm>
          <a:prstGeom prst="rect">
            <a:avLst/>
          </a:prstGeom>
          <a:solidFill>
            <a:srgbClr val="82D9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1" y="6629400"/>
            <a:ext cx="12188825" cy="228600"/>
          </a:xfrm>
          <a:prstGeom prst="rect">
            <a:avLst/>
          </a:prstGeom>
          <a:solidFill>
            <a:srgbClr val="1C1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userDrawn="1"/>
        </p:nvSpPr>
        <p:spPr>
          <a:xfrm>
            <a:off x="0" y="6619352"/>
            <a:ext cx="12188825" cy="246221"/>
          </a:xfrm>
          <a:prstGeom prst="rect">
            <a:avLst/>
          </a:prstGeom>
          <a:noFill/>
        </p:spPr>
        <p:txBody>
          <a:bodyPr wrap="square" rtlCol="0">
            <a:spAutoFit/>
          </a:bodyPr>
          <a:lstStyle/>
          <a:p>
            <a:pPr algn="ctr"/>
            <a:r>
              <a:rPr lang="en-US" sz="1000" b="0" i="0" kern="1200" dirty="0">
                <a:solidFill>
                  <a:schemeClr val="tx1"/>
                </a:solidFill>
                <a:effectLst/>
                <a:latin typeface="+mn-lt"/>
                <a:ea typeface="+mn-ea"/>
                <a:cs typeface="+mn-cs"/>
              </a:rPr>
              <a:t>© Forward Change Consulting</a:t>
            </a:r>
            <a:endParaRPr lang="en-US" sz="1000" dirty="0"/>
          </a:p>
        </p:txBody>
      </p:sp>
    </p:spTree>
    <p:extLst>
      <p:ext uri="{BB962C8B-B14F-4D97-AF65-F5344CB8AC3E}">
        <p14:creationId xmlns:p14="http://schemas.microsoft.com/office/powerpoint/2010/main" val="3591266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4098" name="Picture 2" descr="http://hdwallpapersbase.com/wp-content/uploads/2013/06/San-Francisco-California-Oakland-Bay-Bridge-Wallpaper.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4" y="114300"/>
            <a:ext cx="12188952" cy="6629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0" y="0"/>
            <a:ext cx="12188825" cy="228600"/>
          </a:xfrm>
          <a:prstGeom prst="rect">
            <a:avLst/>
          </a:prstGeom>
          <a:solidFill>
            <a:srgbClr val="1C1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64" y="228600"/>
            <a:ext cx="12188952" cy="18288"/>
          </a:xfrm>
          <a:prstGeom prst="rect">
            <a:avLst/>
          </a:prstGeom>
          <a:solidFill>
            <a:srgbClr val="82D9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 y="6629400"/>
            <a:ext cx="12188825" cy="228600"/>
          </a:xfrm>
          <a:prstGeom prst="rect">
            <a:avLst/>
          </a:prstGeom>
          <a:solidFill>
            <a:srgbClr val="1C1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27" y="6620256"/>
            <a:ext cx="12188952" cy="18288"/>
          </a:xfrm>
          <a:prstGeom prst="rect">
            <a:avLst/>
          </a:prstGeom>
          <a:solidFill>
            <a:srgbClr val="82D9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Single Corner Rectangle 14"/>
          <p:cNvSpPr/>
          <p:nvPr userDrawn="1"/>
        </p:nvSpPr>
        <p:spPr>
          <a:xfrm>
            <a:off x="0" y="2743200"/>
            <a:ext cx="7389812" cy="1600200"/>
          </a:xfrm>
          <a:prstGeom prst="round1Rect">
            <a:avLst/>
          </a:prstGeom>
          <a:solidFill>
            <a:srgbClr val="1C1E1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2"/>
          <p:cNvSpPr>
            <a:spLocks noGrp="1"/>
          </p:cNvSpPr>
          <p:nvPr>
            <p:ph type="title" hasCustomPrompt="1"/>
          </p:nvPr>
        </p:nvSpPr>
        <p:spPr>
          <a:xfrm>
            <a:off x="-127" y="2743200"/>
            <a:ext cx="7389939" cy="1600200"/>
          </a:xfrm>
          <a:prstGeom prst="rect">
            <a:avLst/>
          </a:prstGeom>
        </p:spPr>
        <p:txBody>
          <a:bodyPr anchor="ctr" anchorCtr="1">
            <a:normAutofit/>
          </a:bodyPr>
          <a:lstStyle>
            <a:lvl1pPr>
              <a:defRPr sz="4000" baseline="0">
                <a:solidFill>
                  <a:srgbClr val="82D905"/>
                </a:solidFill>
              </a:defRPr>
            </a:lvl1pPr>
          </a:lstStyle>
          <a:p>
            <a:r>
              <a:rPr lang="en-US" dirty="0"/>
              <a:t>Questions</a:t>
            </a:r>
          </a:p>
        </p:txBody>
      </p:sp>
    </p:spTree>
    <p:extLst>
      <p:ext uri="{BB962C8B-B14F-4D97-AF65-F5344CB8AC3E}">
        <p14:creationId xmlns:p14="http://schemas.microsoft.com/office/powerpoint/2010/main" val="4225385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3074" name="Picture 2" descr="http://upload.wikimedia.org/wikipedia/commons/e/e3/Oaklandatnight02192006.JPG"/>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1" t="17010" r="1" b="1407"/>
          <a:stretch/>
        </p:blipFill>
        <p:spPr bwMode="auto">
          <a:xfrm>
            <a:off x="-64" y="114300"/>
            <a:ext cx="12188952" cy="6629400"/>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4" descr="data:image/jpeg;base64,/9j/4AAQSkZJRgABAQAAAQABAAD/2wCEAAkGBxQSEhUUEhQVFRQVFBQYGBUYFxcVFxcYGBgaHhgYGhgYHSggGhslHBoYITEhJSkrLi4uGB8zODMtNygtLisBCgoKDg0OGxAQGywkHyQuLCwsLCwsLCwsLCwsLCwsLCwsLCwsLCwsLCwsLCwsLCwsLCwsLCwsLCwsLCwsLCwrLP/AABEIAKUBMQMBIgACEQEDEQH/xAAcAAAABwEBAAAAAAAAAAAAAAAAAQIDBAUGBwj/xABQEAABAwIDBAcEBwMIBA8AAAABAgMRACEEEjEFE0FRBiJhcYGRoQcyQrEUI1KSwdHwM2KyFRZTgqLS4fEXJHKzCBglNENUY2Vzg5OjpOLj/8QAGgEAAwEBAQEAAAAAAAAAAAAAAAECAwQFBv/EACoRAAICAQQCAgAGAwEAAAAAAAABAhESAxMhMQRBIlFhcYGR4fAU0fEy/9oADAMBAAIRAxEAPwC93dK3dSd3RhFelmeDtkYN0e7qUG6Pd0sw2yKG6Vu6lBqlBqnmG2Q93R7upm6pQaozDbIW7obqpwao9zRmPaIO6o91U7c0NzRmG2QtzQ3NT9zRhmjMNsgBmj3NTwzRhmjMNsgBmlBmp+5owzSzHtkAMUrcVPDVKDNGY9srwxSgxVgGaUGaWY9srwxSgxU8M0oM0sx7ZADFGGKsAzRhmjMa0yAGKUGasNzRhmlmVtkAMUoMVPDNLSzSzGtMgpw9LGFrGe2bbL+Gw7LeHWpC31rlSQrOEtAK6pTcSYB7J4TWI6A9IcU+hwO7ZRhAhSYD6W3FOZpzEKcM2juvwqHq06No+PcbO1jDVERjGS+cOFp3wTmKJuB+uFc32Pt7EOvYlDm3mWkMuBLbhaYh4EGVJkiwiOOtZbZT07ZdUdpoaILv+v5W8q+qBZJOXrC3hS3Sl4/2d/8AotAYauT4jbjoxreHG3wWFMqWrEhtnKhYJAbgGJIAOvGs37QOkT6FoaZ2svGIy51LbAaCVX6so1tfWk9YF453w4ei3FZH2H7RexOzlF9ZcLeIW2lSrqyhDaoJ1N1m5rfFqqWpZD0qdEDcUKn7qhTzFtmUDdGG6khulhuozFgRg3Sg3UkN0oN0ZjwIwbpQaqUGqUGqMwwIu7pQaqVu6UG6WYbZEDdGGqmbuj3dGYYEMNUoNVLDdKDVGQ8CGGqUGqlhulbujIeBD3VKDVSw3Sg3RmGBDDVKDVSw3Sg3RmPAibqjDVTA3RhujIeBEDVKDVSw3R7ulkGBE3VKDVSg3St3RkPAiBulBqpW7o93RkPAi7qlBupIRRhFGQ8CMG6Wlun8lKCaWQKJyD22pIxGCIOjOPVBjKkhoRHGSYF5vEdvEdlYJDj6G3XQ0hSwlTpGYNpJgrKZEgd4ruXtpUS+2AJy4Uz3OYllBjtifWnPZN0aw+M2MpvENhaXMQ8Z0UkiAFJVqCIqDdWlRTN+wIKAUnaIKSAQRh5BB0IIeuKV/wAX7/vD/wCN/wDtU5l3G9HF5XM2K2YpXVUPean+A/u+6rhBJFabbHtY2e2znZc37pjIykKCiSPiJHVA48eQNOhZMwG2vYuxhGVvYjaWRCRqWIk8Egbwkk8hXL9gYBLz6G1khKs8kQIhBIN+2K7vsboZitqOjGbYJS2LtYMSkBPDONUjmPePEjSontJwiUbX2chtKUJDCwEpEJACiAIAsOFJ0NNkr/g94aMA8uVdbFODJPVEIbuBz4T2CuoFFc89gCf+SyeeJdP9lFdJii6JlG2M5KFPRQp5E4GYDdLDdSQ3Sw3WdhgRQ3Sw3UkN0oN08gwIwbpQbqUG6UG6LDAi7ulBupIRSg3RY8SKG6VkqSG6MN0WGBGyUoIqTu6MN0WGJG3dGEVJyUYRRY8SPkowipGSlBFFhiRslKyU/ko8tFhiMZKMIp8Jo8tOx4jOSjy07lo4osMRoJoZadihFFjxEZaEUuKEUWPETFHFKoUWGImKAFKoUh0cY9sS5xgTH/R4QTy/56sjxKEeVav2Jt5dj4f95T5/95cekVlPayucaB/2bpPL6tpvL/vl+fbVJ0IxmO2jhUbOw6kYfDsI+veBOcoUpRg3m/W6qYmLmKaVkt0zX+0PpaMYHNl7PR9JeeBQ4tPuNiRmg6EjirQcybVi1+zDaGzS1jEBrEFhxDqmkFZV1SFaEDMLXi/Ya6B0A2rs3DsBOEbd6zpZU4tADjjqUlUKJOmW4FgJjWr7ZfTZl5IORxJU880kQk5i0VyZBtZBN6q66J77Y90N6YMbRbzNHK4n32VEZ0dv7yeSh6G1Yn2kJnbWA4/ULtzBciPWjd2UxtTPj9jrVh8Uy6pKpTu0uKABuNASCL6H4hWWZ6QP47aLS8Q2hC2GVtkItmIWJMEmDM9lJrhtDUn0zoPsRaybOKYiMQ6CDqCMog+Vb+sd7Lm8uFeHLHYwd8OkCe21bKpLQKFChQMrA3Sg3RbUxzeGZW+6SG20lSiAVGBxAGtYbFe2bZqcuTfOzrlRkKeX7QpmezlWXIqRvQ3SgisLgfbJsxc51Os6RnbKpnlus3rGtbjZO0GsSyh5hWdpwSlUESJjQgEXB1p0w4HAilBFPRVTtXpNhcMrI+8ltUTBnQ6aD0oCixCKUEVnk9PdnGP9abuJ+IRpra2vHkam9KdtjCYReIAC8uTKCrKlRWtKRKoMDrTNOmHBKaxAK1J60hUe6qPdB1iONTMtcg/0uFDi1HDJVqOq9KZAAkKyXBy6xxrfdA+k52jh1PKbDRS6psoCs4sEkGSBwVyqsX2SpxbpGhCaOKOjpUWFFCKOhToAoo4oUKKAFChQpgChQoUAChQoUAChQoUAChQoUAChQoUAChQoUAcU9qC5xzwtCcKFduZaVAiZ5NIqv6L7Ox2y8KjHMhD+HxLCC82AQpCSklJNp6uY9YW1kRenunmJ3uIxrgFgnIk8wnDoUPVxQrf9FVkbDSDqjCuI+4FJHypp0ZyjbMN0Q6L4R9tzGrZRiklxe9ZVZ1lKSSlaIVc5blJ1AEG0G5R0R2ZtFCk4DDNJb91eLhYyGLpaQogqciLkZRI97SsFi1nDKcW0FNELKMnWyYhGcyCBHV0Tl0ISq4MincV0vxGJVumW0YVLoKVjDhSQ5AtmTztHVuQYMi1a43yjFalcMuuiG2ncKh3BbNa3uIecQoLsUNgMtpUo8M2YKkmw7dKYwPR93BbTS0+tK1rZ3hUmYlTgkGRcjWe2t77I8Alll8JTBK2CTx62GZWRPLMpVuE1XdJUFW2UHgMPA8HG9PWspy4aRtCD4bNP7P0Qw7eZxeJXItO8XnHE8FCtRWR9na+piARBDrKraHPg8MSR/WzVrqRoChQoUAePv5UxBSWi+/kKSCguuZCmJAKZgpjhEVHSxp3p/hpTTuZUxoiPJuKlhHZxHog0mSQ2mbp726u9qvyUuMPuDOMym8ykbuLBIIVCpF7Aa1DaKQRKJ/Z/FAuLGIoiWyP2Z92bLPFUcvGglnQNj+1rc4FOGdadedDa0FwrSgAGyINyqBqTBtxrKbc6SjF4pbpQpIcUnKkqz5eqlMTytyrP41lKVkJmBzufQCmmVQQeShVUDL3EOBKdByrqHSTpMy9spOGTvCsIYBUpJCZQUk9Y6zBiuVNMl4FIIGmsn5VLxOzn3QEuvhaREJMwMogQOECgn0I3IjhXUvZd0kwmDwrjeIeS0ovqWAoKgpKECZAjVJrkWI2elpQSQmQAZH61o8c31bK+HS/E1b6MoLGXB6h2Nt/DYsKOGeQ6EmFZToYm9Sl49oauIFpupItz10rzD0WxriULaSqElQc6pIUVRl1HCOFafDJC0uOPlaygCFEyvURcm/Gs/Zvmzs7nSrBpJH0lokcAoKPkmZqOvprgk+8+AQSIKVzbsyzXHcJtRtsnKkiYCVQMw56mPKrPC7PTiRmSrOJIJNjPbTx+xbn12dQwfTPBOryJfTm4ZgpAPcpQAqXtHpFhWBLr7aewKzK+6mTXKf5smYEGjb6MrB/Ziddde6adR+wzl9HXNm7XYxCczLqFjsNx3p1HjU2a443sZc9ZsCdCI+YqQcO4lWZK1pULSlxfHv7PlRivsW4/aOtzQmuX/TsWiIfdII4kK0771IY6QYwfGT3oT+VGJW4vo6TQrn7PSbFIN4VP2hp3BIFqbxW33lAlxwNoAkkrS0LdqonupUPcRvnsUhHvrSnvUB86iK25hhq+199P51zZOMw7qx9ahS1RADiFqPrOtU229sBhWROHSVZjKlEkxlBjLoLnXWiiHq0dowe0mnf2TqF/7KkqPkDUqa4j0axqMSpWZoN5cxBbJkQQI6x7da2eE2q6weopx1P2XDYdoJk0NIcNS0byhWQHTBY1ZB7lEfhUhnpk2ffacTb91Q+dFF5I09CqNrpUwr7Y7Cgz6U8dvtESCrQmSkgCBxmkO0cV6RuBTeKWJhS8cYM6IXkAvwhArd4jb7OC2Zu3V/WL3yUNj3lfWKvHBPbWH2gCcIjPBKsNmV3uQT6mrPoRsjDOYZWIdO9xebKM5zZBIvf4iJufCiKVWyG3eK7ZXs7Lcxq0jFAzkO4ZBSkAKUo5nCZKEgqJiCpRtarJzoo0ndpQpLeLU4hTT7RytFKiAAEpAyEEg2APyp1bDbGIUHAFIcDiw6Uk7lTjhOYga5ZIFOrDbpyMkOFSQlb8AZgp1sZsotIMCBArTJ0Y4K6ZN6A9IxhnXMNjfq3XVNFLhgIUA0hCATwJSlJnQzwOsra6Z2o0ebDv+/MegFIxWAYc32GxDRVP0YpWISpB+jtokE/7OmlZ/oY3GKILinA2N2gkk9QKVEchxjtrOVONm8LTxZtegDo3jyJMljCuZTMavNSJ4EMjS1bWsL0KJD7ekOYIjtll2fH9v+prdUkWChQoUwPHbDJBMCAEq5/ZjjU1Q18fRs0y8gIShQuVJVI8oolYkfxfwgVL5JQ+2gynvZ+VBtNhb4U/x040Qcv/AJP8BpbIHV7m/wCI0yWVWPP1iu+ozot51eIwwUToTqeqk/OoG18MEQBeUyfGroSfoXs/aGVgoSmFzO8ETrppMRan2dpOaqWfT8qrsIm0ASey5p51sgXBHeIpUU2XSylaicqSrieJ9RUo4JISqMhMWAmZlJ424GqfZq7qPZU9eIAtfhwpmVckPDKLLyrC5NgfdB0rU4Ha2D+jOF157fKHVZQhQ0mAVkZbzJ5AcTaslmCnxImVAU5iUJSRlGhI1m0iKTjZSlQ7iMQFSYjq6Azz51qPZ/jmmn1reUQ2hlRNiqCVoSOqNdaxTghAI1KlA9wiPmafwGKKZg+8mFRxGseaQfCrb+NEpfJMvdudKMS4pe7ddCCswIQBl4d3Co46V4xsJQcS5lBBhSE6GOIBm1Vpd7OdMbRdlAH7wqE2aOKOnK6cqzS22koEAhUZjGtwQIPdWl2LtNjEISpTjba+tKJSSIJvoJsJrh4cMmdZNHmJgfrShxQlJnaOk+0kNtwwtAdJ948AOIB1qH0Z2pKF/SltZkkQox1kkfZANxppyrnuAPUQLaq77njzqHh0q353esuQB46UY8E5XKztWA2gw+vI2tlRjROvaYVWZ9qCQhttIi5WOE/Dy19azWwdpuYZ1K3SBkKlKBKSQCnlM1I9oHSBOK3ISQQN4TFxJKYjuvUU7Lk04lFsdwJxbRnqpUmeOihPfVh0sxKVPqULiSrSJnLFU2yG/rUxqIPIGCKe2yol5QN4Qm2sHlFX7Odx4LTo5inGkqU2YVB+EGZUm0ca6rhcJmQFEjMUpMaQSATHnXJ+jw+rcmxCNNDZQJ7eyrrBYhxhQUlcKsSmTeY94Tyg1MjXT+KOhjZ41OUCeJn1o04EWOVJBFjfyrm73SzEYsKyAtpRGZKRAVOkjnrU7oztZ1l0FalbtKVSg3GhIIHOeVKmaWro6CMIn7EfPttNU23NotjC4ksqBcSy8AmfiKMvhcj0FPY/bJcw31aQXHClKJVlBlaRebgi48e2sZiMMtDTiVK99eGaCkqm5dCjcaSls2PjQinx0Obbw4hLYEJ3baY7M4EVId6PraG/wRyqBTLOoUFRAHME/CfCKLbF3U97Ajvfj8KttvbZbwLQdXFmUwnQqcElAnview1Km1VFPTUrszJ2u5i3CncqyhsBxCFtBxWWZCd6R8UWF++4M/AvuYVO8GHcbwqlIneOMFYyrSoxkcJKpSBli9/drAu7QQqXEk5lLkkLzSoCVuJi6QpZMDhl4U3s7GAKmM8CUoUrqqI0Bm0G9dGKxtdfRy21Kn39nRlqe2o8sthTOGITmUfeWEiBHOY4W5zEVao2G1hMehDKSlKmEzKlKkgrlVzrppAq32Jjg+hDgCQC22AExAyqWTEC3UKbcJpnay82PZOn1Sfx/OuZ6mXC6OtaWPL7KhtuBglpBSorxLOdJg9ZsKAJmY+pPl3VatKdEw44OcKP68az22VRgpCylTeIbKRIHvrW0T5O+lV/QbaTjyXc+JASgos7CjB1ylVx4CtYr4WZSfzxNnnf/pnPvmhTf8otf0rHmv8Au0KmysTz+1iDpB0ix4zUh1SxqCD1rTzEc76VtXdjtcG0DuFQnNhIOqQe8VTTRitSLMq066qAJvETYWHM0+pD85SB2jMjTMDzrSI6Pt/YT5VKa6PN/YT5U6b9CepFezItpcBJIvlAjMgWmdZ1plSkKUkuhREQUju5zXS9hbLw7TmdbSVjKsQQI6ySD6E1FRsBr7CfIVWMuqJepDswScQExugpCTwSV3PianN7RVwVxiCSbRHGa2iuj7J+BP3R+VNL6NtH4R5CjCQt2DMa7tNxcpJtaRGsf5VGQeFxPZW9f6OocUVLkk8TUvDdGMONWwfAU8JPsN2C6OfYcpT744CLEVMLzSpzCe03P510nE7Dw6zJaSISlIsLBKQALdgqAvomxyijBierGzl20spEJBtwAj8KZYOX3hwrrzHRjDp1SD3innOjeGIgto74FPBhvI5Mxu5TmQrLImM2k39Ka2k0nOdylW76sSDMxefGa6p/NLD8h6U+z0Tww1SD4CjBhuo42M83Bv2VNDoEdUz2Jrq2I6NYROqAO5M/IU2vozhnCSlNz3j50YMNxVZhWNo5QykWAKQoER8apPlFV7+KAcURY5lEECNSdPOuiq6ItczHefzpeG6HYeZUCfE/nRhIW7E5i49mWJMkA3iOHFWp8dKMug2hUiwAKpv4114dFMIBG7B8/wC9ULa3RjCmN22W4+ytVzzuTQ4v0PdXs5itkiFZHAYkEhYtzE66Hyoi+PiN44i/mb1vGui7UgLLmUW94mB2Ce/zqXt/o/gnEoSw2ttSRClzZVtSmTftpYSXoFqwfs5ul0i4zd9/1rT6NpGDnUSqLTPKtls7oixPXzK/rEVbfzNwREZP7Rkf2qpQYt6LOX4PELlWXPYAnJmsJ1OXhTj2PUIzKWNYKlL8Yk11HYnRxrCqUppagVCDKgQRPI2pvG9E2Hv2i1mFFQ65sVakQbVOEit6JzfZ+31MSpCCohbapzqjqKSqI5kJidfKtNsXaC3msMon9pjlqvJMNthMz2KdI8NbVpE9C8HuwglUBWeCtfvRE2PKoS9lNN4hlpsEBhkLB4EvurJvM/Amx5mplGkaQmpMPajiQ6CshKQrDySYA+sJEk6XrM+1PpQ1id2y2oKaaUVrIuFuRlSAfiATOljm7Kvel2DW4lbTZCVLW0MxMBIk5iTyCQT3CuRLwwWZSQUqcKUSoBWUECcviPXlWOnXbOiV9Gr2ZsxlfVdzWYDhSCEhJIBSkgX0ItpRuYcqbwqVqVqpBITYSbaIJPD3jzvUxGLzu4hPWylsIAlsC4AtmiQRxBM3pl/FtowjUFwZHYATBULTpNk8CazepK7/AL0arTjjX97L7ot0wVgVDD4wZsOdHAnMpBItP2kwTbUTx0G2exqHcXh1trSsFtJCkmRB007jWGwS2S+UvLC2XQmUqVKSIHbwEeVWHRbYCcDjHgi7SlIU2uZlBzQk/vJMie6ktSMvzBwlH8i7xralYLEhKQTu3je37P6wXA1lIrk7mFfQ4slp4ok5f2iQbyDKRe3heu1dHnd5h8pkIcUUqHMODJEjv4cqoXtpuvbMSykILxQ2kukKSqW1JCrpFlShQNdGnKXSRza2K+TZyzeH/qj333P7tCtP/I+P/pB/6jn92jrbbkc3+RAuCO+jydhqZujwValIw9verTFnHkRUNdhp5LR5H9eFSEsfvGnG2banyp4iyGENHkr9eFOBs8lfrwqR9HMfF5UPo5j4u21OgsZDPfS913+lPfRz+95UaWD+/wCVMVjCWu/0p5DH6kUv6MrSVelLGHV9o+QoAQGP1I/Ol7k/oj86Xu1c1eQo1qUP8hQFjO7Pb6fnRFK+30/OnhiiOX3f8acGKOkJ8j+dAEWVjgfL/Gi3qvs+hqejFHkjzP50sYj91Ov2jSArS+rkP7VH9IVyH9qrXeDi2PvGlZ27S2fOgf6lP9JUeHoqh9LV+s1W5LJ+A+dHGH4o9ZoCvxKkY1Q/RpteOUeFXww+G+xb9dtNubOYMQg+Z/OiwcX9mdOLPKkl9R4VoTstn7J+8fzpB2Y0NArzMVVkODKRvEqHw06cYuNI9auk7Na5HzVTn0BrtHiaGwUJfZSfTVfZpH05X2fx/Gr5WDbHxHzogw39vzNKx4y+yi+nK+yeXP8AGo6X5xGJVIUneJbQRBjcoQgiU8Asq9a07eFTmT1gbjiLjjwrKdHHQvDl4yC6cQ6oGxlxaT5QRfjXP5D4O/w4U+Sh6e7TDbGJg9ZTm6SRz+KP6pV51y7YaSX24TnhQVltcJudbcK0ntMx2Z9LKTZvMtX/AIjpm/cgI8zVZ0aYCVuLKknIhQ1+ImLc7A3rlXx02z0XzOi+wqlLDyy0pUg3Ck20A1XFgIjsii2ds5S8OpOV1AzSXCtoISIJMmSRpwE8qm7HcP0ddpmBbtNJ2A84rDPghC4ULpUAUxqDbXxrjzlTf00dGK4RDxuPLSGi0rrNwCoJaXnykQAZEAg3JE2GldB2DtA4lCHFIXmSEIUtSUpQoSSAIWomCTJIGo76xOFdUrDrSUHqrN5TYEd86xWz6E4zfMqb0JRHcoaHzy+RpbitKvY8G136LTYmJCcOoDVBmP8AZcMa91Ue0XVMvPtiwTiXoI0KXYeSYPY7HhVpspcYdyQAo5xexzZnLVW9Jmz9IkD9rhmHcpJjM2VNLIJsbbuY0tXq+K/meP58b03X5kP+VFfaPp+VCon9Qef+NCvTxR85us0pbRwme/jTgSjn48qgkEd36050vkTeuc9GyyQ23zpMgcvMj8Kic7RfjTqFJi9AWLzq+yPvH8qH0ki5bPgon8KCSn0p23C3fpSAbRjQbbsjxmlKxyfsHzP504Fp5UpBT2d2vzvTAYGNRPuq9aeRjWhaCfAR8qUFoHAdwF6fSU/ZT2zSGhKMc3Fx+uynEYpBuf13gUAU/ZF72BiO+lJeTwjlb8hQVyLQpBiB5fqKdDSP8J/L5U0l9PEX7SJpxOLTMHyECkPgPcpsCmfKPnSVYRH2QfL/ADo/pKJjjxiKcD6eHDnp60D4G1YRMCw7I/CkKwaDxjhwmfKni8nWZPZANFvBwJPlFAuCOrBA/F2xqfP/AApH0CeN+VvyqTv08794n5/hQCwRck/LzinbFSK/G4dSEKUkFRShSgkKEqIBISLG5PzoHAqHHwCj+FWG8THvR2a01nTrmi+lp8qE2S0iCrCGPeWOyTNIThz/AEqvOpuYH4udxA17TRZhHvJ7rfhVWQ0iJuFf0irc4j5UEta/Wen4zUwETdQt3H9eFGp0DUT3gTRYUiPubxmk8eY/tWo1JM2WfX+9UmQYsnssPSaQvLF0jyHyApWOiBtTEFvDYhQWUqDCwgzEuODIgDMIkqUPWoLA3LC0rUAEJIJsBCB1iB3IPnT3SQp3LbSk9TEYthCoiyWpcM3m5CL8OelZP2jbQDbDiR763C2LaAlRWfKB499cWs7dHr+NHGK/c5pj9ol15x1QBLhWb3y5tI7QLCrfYpDeHceWlKkZwkpy3UQLHNmsJUCRF48s6EGtKsJbwTUn3iVRxueU3txrLUdJL8TqgrtlhshOdgkpw4RxWojeJgE2ARqYgCbmL0rYamihxKE3UBEKyKmeICqXgiw4wlOdpJUoSVZZSOZ5Dn3VH2DiMMpK8xbTZUZ8qFTFiIJg1yt2pOn2bpU0rJOwXmpcAcTJTIBWoiU3unPCtO2rHoQ8405lS8mAZJUkrVB96+cCwJOh0qh2Dh20PDK6UTKZSsC08yDapSMOpD8b9YEkZgUG3HVMG1Z6lcpP91/BcPVo61lyOOI1zpQ5OkqUpzeDKNOsZjtqL0gwoIwSgAUhbzCrwU75GdFyIjO161GwSIwyXVLW6tsyScmYgSkjqgW0VeYFK20ErweJWlagpltrEIIWqJYXnEJJy+7NdnjTtJo4vJ0+WvtMa/kg/ZV97/7UKl/yhhP6Q/fH50K9XfZ4X+DH+/8ACnU5wk/ruoipXcPKfAmqTF9J2g0ShaVmBAzTwOoF4tWBd2q8Vhe8VmSqUySbzwF4rnerXR06fiuSt8HWDjUJzArSMgkpBlYHMpF6z20+myEA7pJVeAsgZNbzCpmOyufv5lLJKiVHVV5PZz/yongAnKVixAgJPbN7Vm9STOqHiwXfJbbT6ZYl5MZ92OTcpJ71TNVru13lJALrhAJIlaiQTHGeylYHDNH31jrQkCYKTfrHXSx460W0MNu4CVhYMmASQmw58TfyFSbJRXCNfsbpuG2VB1a3ViIJGp5Axp2qvrV/hul+HWhCisN5/hVMggxcpkR3xXIw3afy8PkaAXA7fl3GrWpJGU/FhLk7unG2115fkCTSji48ef46XrJ9FdsJOFCnF5QixUpVzexMm3K9TEdKMJmCA8gGQJANyT9rLHrW+SPNelJNqujSJxuml+cj0AvQTjjJBTrb9a1mG+leFz5Q4mTbMoGPvaXq0xOPQ0BmcQmbpAIuOdrnWnkhYSTposlYzsE9kn5j0pw42LafrgEx6zWZwPSXDrMJdAUTASZSoqta+pvVsV2n5Rr6UJ2KUZRfJYDG+HkP0KH0/hIPbciTVWkmJIjWbf4UFLAAmO6fIR+FOyLZa/ygRYgDxPyijRjddO6QL29Kp98OUXFgAPmJpoOjQgkdx+Zj5UWFsvE46NYgeP4/h404rFg8u02PqaoULMkhI56km3ZSVu20JvpcUWFsvhi06etvzpLmJQOd+2R+dUS1+HZJt4Cktu5tATN9ItTTE3RfpfSByniVRNI3iSblUcBmnTvqjU8oiCD/AGvwF6NOKgGJnlFvzp2Sy8WtIkgqPcEmO086NGII+K54628D8qot/FlW9deyjRi+APrb0+VO0K2XzbxEyUgawbH8e3lRrxhjgNdDA4RxnnWfTiSL5tToMx77nnbjTrLylKQDdRUoe9x6kQKmTS5ZppqUnSJHSNlTjrSEwIwj7igRELfVu0EGNYZHdfnXKumOIXvtyoyGo4k3UlJVM8Zro+LxrX03FPZhkQMhgEEpYbSlRKdZKgo1yN1asQ6pRutxalHvUZt2Vw3bPehGojSmlWBHCQOMc/xrSbUYKEtp3jpGVMBRTYAaAZdBpVHhsGpbiB7wUoJsZkDt4DKPQ8qv9uqUVtBJTlaTlQFdciVlRJUq5Mq8gBwrLUaySbrs1gnTaLBjqNJUpSnAlWYtKSgIVEWJCZgxBqLsAOFZgMqJBHWkAWOgg0w9hnwxP0iUAqJRlnKLCSeWg8KPo067vBkWg31MiO+2lcvOEmmmb8ZK0wZnEuXbbMHQKMfw1YbYZIWFlCUkgG0R26AVDx+cLUVZRFyeGusnvqfjFlxlCpSYlNtbazHbbwrKTfD/ANlxrlG76G44KbKFwUqTcX4dVfmkp8qHQ0rRjHGVlRaO8bUlQgFK1ZQb6JykkDSIrH9FMeUHKTYd+mivQnyrXbSxG6W2/MTDS9bLBCUKPgoD+rVeNLGTgT5CuKkZb/Q5ivsK+83+dCup/wA/DyV90f3qFehuHJR5lbIkSCZ7eJMA3B8qLEKgkeuny76FCrEBOIVwMRpTOajoUIAqlYPaC2lZkx2gpSoHwIihQoEMlUExbXuvSW9e6/kKFCgYoumCJtMxoJ8KQlRBkUdCgPQaVCesJ8YrT7a2JusIy/vFLUpSRf4RBKQm9gI0+VHQqkuGZajalGvZWbPxiUrS4WkkpJJEkAm0Hsub844VueieIK8yrwsFSkk5ut1ZKSqSkGYy30FChVw7MPJXxNA0AoZojXkfKRalhkZoOYmBckD+EAnzoUK3Z5iAClMDLreZPOOM/hRKuRwzSbE8OF6OhQFcBFuQJuDaLDhPK9MIcTMBJEcQrXTs+VChT9iZJOEEHX/Lv41CS7nAi0zqSRbsECioUIUgpMWtabW46Wj1pz6L8RM624WoUKpma5GFOgDNF5OkDQd1JafKuQnhHfyihQpR5CXYotgE2HUBOmsTzm/bem1Y0sQ9lSst5nAkiBKMqgDF9QKFCsNX/wAnf4aWaMltR+MIt2PrH7KUDHvuFap5zJHcaxiVRpQoVzQ9nrv0WOwMKHX0pJIELVIseohShfh7tTNoMZXIzrN9SqfnQoVjqN7lfgawSwv8S1f3icMIeXDgUCISLAixIEkEgHwqJsbCqUoAOrTeBEW8CKFCuVzag6NcU5Ie6QbNUlxSFOqUJINkiY5wOym8Hste5UUvqSlJ92JGvfQoULUlgv4LcFkObIbWl0BLqhe9kmZ1sRXQ2Wi7g3kOKKoYccmw6zIVliBb3NZ+I0KFTKT3F+g0vg/1KXddqvvGhQoV6FHIf//Z"/>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ounded Rectangle 12"/>
          <p:cNvSpPr/>
          <p:nvPr userDrawn="1"/>
        </p:nvSpPr>
        <p:spPr>
          <a:xfrm>
            <a:off x="2399506" y="2651173"/>
            <a:ext cx="7389812" cy="1555655"/>
          </a:xfrm>
          <a:prstGeom prst="roundRect">
            <a:avLst/>
          </a:prstGeom>
          <a:solidFill>
            <a:srgbClr val="1C1E1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2582333" y="3415284"/>
            <a:ext cx="7024158" cy="27432"/>
          </a:xfrm>
          <a:prstGeom prst="rect">
            <a:avLst/>
          </a:prstGeom>
          <a:solidFill>
            <a:srgbClr val="82D9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userDrawn="1"/>
        </p:nvSpPr>
        <p:spPr>
          <a:xfrm>
            <a:off x="2548925" y="2667000"/>
            <a:ext cx="7024158" cy="707886"/>
          </a:xfrm>
          <a:prstGeom prst="rect">
            <a:avLst/>
          </a:prstGeom>
          <a:noFill/>
        </p:spPr>
        <p:txBody>
          <a:bodyPr wrap="square" rtlCol="0">
            <a:spAutoFit/>
          </a:bodyPr>
          <a:lstStyle/>
          <a:p>
            <a:pPr algn="ctr"/>
            <a:r>
              <a:rPr lang="en-US" sz="4000" b="0" dirty="0">
                <a:solidFill>
                  <a:schemeClr val="bg1"/>
                </a:solidFill>
                <a:latin typeface="+mj-lt"/>
              </a:rPr>
              <a:t>Contact</a:t>
            </a:r>
          </a:p>
        </p:txBody>
      </p:sp>
      <p:sp>
        <p:nvSpPr>
          <p:cNvPr id="3" name="Rectangle 2"/>
          <p:cNvSpPr/>
          <p:nvPr userDrawn="1"/>
        </p:nvSpPr>
        <p:spPr>
          <a:xfrm>
            <a:off x="3284188" y="3593068"/>
            <a:ext cx="5620449" cy="369332"/>
          </a:xfrm>
          <a:prstGeom prst="rect">
            <a:avLst/>
          </a:prstGeom>
        </p:spPr>
        <p:txBody>
          <a:bodyPr wrap="none">
            <a:spAutoFit/>
          </a:bodyPr>
          <a:lstStyle/>
          <a:p>
            <a:pPr lvl="0" algn="ctr"/>
            <a:r>
              <a:rPr lang="en-US" b="1" dirty="0">
                <a:solidFill>
                  <a:srgbClr val="82D905"/>
                </a:solidFill>
              </a:rPr>
              <a:t>Arnold Chandler | Arnold@arnoldchandler.com</a:t>
            </a:r>
          </a:p>
        </p:txBody>
      </p:sp>
      <p:sp>
        <p:nvSpPr>
          <p:cNvPr id="10" name="AutoShape 4" descr="data:image/jpeg;base64,/9j/4AAQSkZJRgABAQAAAQABAAD/2wCEAAkGBxQSEhUUEhQVFRQVFBQYGBUYFxcVFxcYGBgaHhgYGhgYHSggGhslHBoYITEhJSkrLi4uGB8zODMtNygtLisBCgoKDg0OGxAQGywkHyQuLCwsLCwsLCwsLCwsLCwsLCwsLCwsLCwsLCwsLCwsLCwsLCwsLCwsLCwsLCwsLCwrLP/AABEIAKUBMQMBIgACEQEDEQH/xAAcAAAABwEBAAAAAAAAAAAAAAAAAQIDBAUGBwj/xABQEAABAwIDBAcEBwMIBA8AAAABAgMRACEEEjEFE0FRBiJhcYGRoQcyQrEUI1KSwdHwM2KyFRZTgqLS4fEXJHKzCBglNENUY2Vzg5OjpOLj/8QAGgEAAwEBAQEAAAAAAAAAAAAAAAECAwQFBv/EACoRAAICAQQCAgAGAwEAAAAAAAABAhESAxMhMQRBIlFhcYGR4fAU0fEy/9oADAMBAAIRAxEAPwC93dK3dSd3RhFelmeDtkYN0e7qUG6Pd0sw2yKG6Vu6lBqlBqnmG2Q93R7upm6pQaozDbIW7obqpwao9zRmPaIO6o91U7c0NzRmG2QtzQ3NT9zRhmjMNsgBmj3NTwzRhmjMNsgBmlBmp+5owzSzHtkAMUrcVPDVKDNGY9srwxSgxVgGaUGaWY9srwxSgxU8M0oM0sx7ZADFGGKsAzRhmjMa0yAGKUGasNzRhmlmVtkAMUoMVPDNLSzSzGtMgpw9LGFrGe2bbL+Gw7LeHWpC31rlSQrOEtAK6pTcSYB7J4TWI6A9IcU+hwO7ZRhAhSYD6W3FOZpzEKcM2juvwqHq06No+PcbO1jDVERjGS+cOFp3wTmKJuB+uFc32Pt7EOvYlDm3mWkMuBLbhaYh4EGVJkiwiOOtZbZT07ZdUdpoaILv+v5W8q+qBZJOXrC3hS3Sl4/2d/8AotAYauT4jbjoxreHG3wWFMqWrEhtnKhYJAbgGJIAOvGs37QOkT6FoaZ2svGIy51LbAaCVX6so1tfWk9YF453w4ei3FZH2H7RexOzlF9ZcLeIW2lSrqyhDaoJ1N1m5rfFqqWpZD0qdEDcUKn7qhTzFtmUDdGG6khulhuozFgRg3Sg3UkN0oN0ZjwIwbpQaqUGqUGqMwwIu7pQaqVu6UG6WYbZEDdGGqmbuj3dGYYEMNUoNVLDdKDVGQ8CGGqUGqlhulbujIeBD3VKDVSw3Sg3RmGBDDVKDVSw3Sg3RmPAibqjDVTA3RhujIeBEDVKDVSw3R7ulkGBE3VKDVSg3St3RkPAiBulBqpW7o93RkPAi7qlBupIRRhFGQ8CMG6Wlun8lKCaWQKJyD22pIxGCIOjOPVBjKkhoRHGSYF5vEdvEdlYJDj6G3XQ0hSwlTpGYNpJgrKZEgd4ruXtpUS+2AJy4Uz3OYllBjtifWnPZN0aw+M2MpvENhaXMQ8Z0UkiAFJVqCIqDdWlRTN+wIKAUnaIKSAQRh5BB0IIeuKV/wAX7/vD/wCN/wDtU5l3G9HF5XM2K2YpXVUPean+A/u+6rhBJFabbHtY2e2znZc37pjIykKCiSPiJHVA48eQNOhZMwG2vYuxhGVvYjaWRCRqWIk8Egbwkk8hXL9gYBLz6G1khKs8kQIhBIN+2K7vsboZitqOjGbYJS2LtYMSkBPDONUjmPePEjSontJwiUbX2chtKUJDCwEpEJACiAIAsOFJ0NNkr/g94aMA8uVdbFODJPVEIbuBz4T2CuoFFc89gCf+SyeeJdP9lFdJii6JlG2M5KFPRQp5E4GYDdLDdSQ3Sw3WdhgRQ3Sw3UkN0oN08gwIwbpQbqUG6UG6LDAi7ulBupIRSg3RY8SKG6VkqSG6MN0WGBGyUoIqTu6MN0WGJG3dGEVJyUYRRY8SPkowipGSlBFFhiRslKyU/ko8tFhiMZKMIp8Jo8tOx4jOSjy07lo4osMRoJoZadihFFjxEZaEUuKEUWPETFHFKoUWGImKAFKoUh0cY9sS5xgTH/R4QTy/56sjxKEeVav2Jt5dj4f95T5/95cekVlPayucaB/2bpPL6tpvL/vl+fbVJ0IxmO2jhUbOw6kYfDsI+veBOcoUpRg3m/W6qYmLmKaVkt0zX+0PpaMYHNl7PR9JeeBQ4tPuNiRmg6EjirQcybVi1+zDaGzS1jEBrEFhxDqmkFZV1SFaEDMLXi/Ya6B0A2rs3DsBOEbd6zpZU4tADjjqUlUKJOmW4FgJjWr7ZfTZl5IORxJU880kQk5i0VyZBtZBN6q66J77Y90N6YMbRbzNHK4n32VEZ0dv7yeSh6G1Yn2kJnbWA4/ULtzBciPWjd2UxtTPj9jrVh8Uy6pKpTu0uKABuNASCL6H4hWWZ6QP47aLS8Q2hC2GVtkItmIWJMEmDM9lJrhtDUn0zoPsRaybOKYiMQ6CDqCMog+Vb+sd7Lm8uFeHLHYwd8OkCe21bKpLQKFChQMrA3Sg3RbUxzeGZW+6SG20lSiAVGBxAGtYbFe2bZqcuTfOzrlRkKeX7QpmezlWXIqRvQ3SgisLgfbJsxc51Os6RnbKpnlus3rGtbjZO0GsSyh5hWdpwSlUESJjQgEXB1p0w4HAilBFPRVTtXpNhcMrI+8ltUTBnQ6aD0oCixCKUEVnk9PdnGP9abuJ+IRpra2vHkam9KdtjCYReIAC8uTKCrKlRWtKRKoMDrTNOmHBKaxAK1J60hUe6qPdB1iONTMtcg/0uFDi1HDJVqOq9KZAAkKyXBy6xxrfdA+k52jh1PKbDRS6psoCs4sEkGSBwVyqsX2SpxbpGhCaOKOjpUWFFCKOhToAoo4oUKKAFChQpgChQoUAChQoUAChQoUAChQoUAChQoUAChQoUAcU9qC5xzwtCcKFduZaVAiZ5NIqv6L7Ox2y8KjHMhD+HxLCC82AQpCSklJNp6uY9YW1kRenunmJ3uIxrgFgnIk8wnDoUPVxQrf9FVkbDSDqjCuI+4FJHypp0ZyjbMN0Q6L4R9tzGrZRiklxe9ZVZ1lKSSlaIVc5blJ1AEG0G5R0R2ZtFCk4DDNJb91eLhYyGLpaQogqciLkZRI97SsFi1nDKcW0FNELKMnWyYhGcyCBHV0Tl0ISq4MincV0vxGJVumW0YVLoKVjDhSQ5AtmTztHVuQYMi1a43yjFalcMuuiG2ncKh3BbNa3uIecQoLsUNgMtpUo8M2YKkmw7dKYwPR93BbTS0+tK1rZ3hUmYlTgkGRcjWe2t77I8Alll8JTBK2CTx62GZWRPLMpVuE1XdJUFW2UHgMPA8HG9PWspy4aRtCD4bNP7P0Qw7eZxeJXItO8XnHE8FCtRWR9na+piARBDrKraHPg8MSR/WzVrqRoChQoUAePv5UxBSWi+/kKSCguuZCmJAKZgpjhEVHSxp3p/hpTTuZUxoiPJuKlhHZxHog0mSQ2mbp726u9qvyUuMPuDOMym8ykbuLBIIVCpF7Aa1DaKQRKJ/Z/FAuLGIoiWyP2Z92bLPFUcvGglnQNj+1rc4FOGdadedDa0FwrSgAGyINyqBqTBtxrKbc6SjF4pbpQpIcUnKkqz5eqlMTytyrP41lKVkJmBzufQCmmVQQeShVUDL3EOBKdByrqHSTpMy9spOGTvCsIYBUpJCZQUk9Y6zBiuVNMl4FIIGmsn5VLxOzn3QEuvhaREJMwMogQOECgn0I3IjhXUvZd0kwmDwrjeIeS0ovqWAoKgpKECZAjVJrkWI2elpQSQmQAZH61o8c31bK+HS/E1b6MoLGXB6h2Nt/DYsKOGeQ6EmFZToYm9Sl49oauIFpupItz10rzD0WxriULaSqElQc6pIUVRl1HCOFafDJC0uOPlaygCFEyvURcm/Gs/Zvmzs7nSrBpJH0lokcAoKPkmZqOvprgk+8+AQSIKVzbsyzXHcJtRtsnKkiYCVQMw56mPKrPC7PTiRmSrOJIJNjPbTx+xbn12dQwfTPBOryJfTm4ZgpAPcpQAqXtHpFhWBLr7aewKzK+6mTXKf5smYEGjb6MrB/Ziddde6adR+wzl9HXNm7XYxCczLqFjsNx3p1HjU2a443sZc9ZsCdCI+YqQcO4lWZK1pULSlxfHv7PlRivsW4/aOtzQmuX/TsWiIfdII4kK0771IY6QYwfGT3oT+VGJW4vo6TQrn7PSbFIN4VP2hp3BIFqbxW33lAlxwNoAkkrS0LdqonupUPcRvnsUhHvrSnvUB86iK25hhq+199P51zZOMw7qx9ahS1RADiFqPrOtU229sBhWROHSVZjKlEkxlBjLoLnXWiiHq0dowe0mnf2TqF/7KkqPkDUqa4j0axqMSpWZoN5cxBbJkQQI6x7da2eE2q6weopx1P2XDYdoJk0NIcNS0byhWQHTBY1ZB7lEfhUhnpk2ffacTb91Q+dFF5I09CqNrpUwr7Y7Cgz6U8dvtESCrQmSkgCBxmkO0cV6RuBTeKWJhS8cYM6IXkAvwhArd4jb7OC2Zu3V/WL3yUNj3lfWKvHBPbWH2gCcIjPBKsNmV3uQT6mrPoRsjDOYZWIdO9xebKM5zZBIvf4iJufCiKVWyG3eK7ZXs7Lcxq0jFAzkO4ZBSkAKUo5nCZKEgqJiCpRtarJzoo0ndpQpLeLU4hTT7RytFKiAAEpAyEEg2APyp1bDbGIUHAFIcDiw6Uk7lTjhOYga5ZIFOrDbpyMkOFSQlb8AZgp1sZsotIMCBArTJ0Y4K6ZN6A9IxhnXMNjfq3XVNFLhgIUA0hCATwJSlJnQzwOsra6Z2o0ebDv+/MegFIxWAYc32GxDRVP0YpWISpB+jtokE/7OmlZ/oY3GKILinA2N2gkk9QKVEchxjtrOVONm8LTxZtegDo3jyJMljCuZTMavNSJ4EMjS1bWsL0KJD7ekOYIjtll2fH9v+prdUkWChQoUwPHbDJBMCAEq5/ZjjU1Q18fRs0y8gIShQuVJVI8oolYkfxfwgVL5JQ+2gynvZ+VBtNhb4U/x040Qcv/AJP8BpbIHV7m/wCI0yWVWPP1iu+ozot51eIwwUToTqeqk/OoG18MEQBeUyfGroSfoXs/aGVgoSmFzO8ETrppMRan2dpOaqWfT8qrsIm0ASey5p51sgXBHeIpUU2XSylaicqSrieJ9RUo4JISqMhMWAmZlJ424GqfZq7qPZU9eIAtfhwpmVckPDKLLyrC5NgfdB0rU4Ha2D+jOF157fKHVZQhQ0mAVkZbzJ5AcTaslmCnxImVAU5iUJSRlGhI1m0iKTjZSlQ7iMQFSYjq6Azz51qPZ/jmmn1reUQ2hlRNiqCVoSOqNdaxTghAI1KlA9wiPmafwGKKZg+8mFRxGseaQfCrb+NEpfJMvdudKMS4pe7ddCCswIQBl4d3Co46V4xsJQcS5lBBhSE6GOIBm1Vpd7OdMbRdlAH7wqE2aOKOnK6cqzS22koEAhUZjGtwQIPdWl2LtNjEISpTjba+tKJSSIJvoJsJrh4cMmdZNHmJgfrShxQlJnaOk+0kNtwwtAdJ948AOIB1qH0Z2pKF/SltZkkQox1kkfZANxppyrnuAPUQLaq77njzqHh0q353esuQB46UY8E5XKztWA2gw+vI2tlRjROvaYVWZ9qCQhttIi5WOE/Dy19azWwdpuYZ1K3SBkKlKBKSQCnlM1I9oHSBOK3ISQQN4TFxJKYjuvUU7Lk04lFsdwJxbRnqpUmeOihPfVh0sxKVPqULiSrSJnLFU2yG/rUxqIPIGCKe2yol5QN4Qm2sHlFX7Odx4LTo5inGkqU2YVB+EGZUm0ca6rhcJmQFEjMUpMaQSATHnXJ+jw+rcmxCNNDZQJ7eyrrBYhxhQUlcKsSmTeY94Tyg1MjXT+KOhjZ41OUCeJn1o04EWOVJBFjfyrm73SzEYsKyAtpRGZKRAVOkjnrU7oztZ1l0FalbtKVSg3GhIIHOeVKmaWro6CMIn7EfPttNU23NotjC4ksqBcSy8AmfiKMvhcj0FPY/bJcw31aQXHClKJVlBlaRebgi48e2sZiMMtDTiVK99eGaCkqm5dCjcaSls2PjQinx0Obbw4hLYEJ3baY7M4EVId6PraG/wRyqBTLOoUFRAHME/CfCKLbF3U97Ajvfj8KttvbZbwLQdXFmUwnQqcElAnview1Km1VFPTUrszJ2u5i3CncqyhsBxCFtBxWWZCd6R8UWF++4M/AvuYVO8GHcbwqlIneOMFYyrSoxkcJKpSBli9/drAu7QQqXEk5lLkkLzSoCVuJi6QpZMDhl4U3s7GAKmM8CUoUrqqI0Bm0G9dGKxtdfRy21Kn39nRlqe2o8sthTOGITmUfeWEiBHOY4W5zEVao2G1hMehDKSlKmEzKlKkgrlVzrppAq32Jjg+hDgCQC22AExAyqWTEC3UKbcJpnay82PZOn1Sfx/OuZ6mXC6OtaWPL7KhtuBglpBSorxLOdJg9ZsKAJmY+pPl3VatKdEw44OcKP68az22VRgpCylTeIbKRIHvrW0T5O+lV/QbaTjyXc+JASgos7CjB1ylVx4CtYr4WZSfzxNnnf/pnPvmhTf8otf0rHmv8Au0KmysTz+1iDpB0ix4zUh1SxqCD1rTzEc76VtXdjtcG0DuFQnNhIOqQe8VTTRitSLMq066qAJvETYWHM0+pD85SB2jMjTMDzrSI6Pt/YT5VKa6PN/YT5U6b9CepFezItpcBJIvlAjMgWmdZ1plSkKUkuhREQUju5zXS9hbLw7TmdbSVjKsQQI6ySD6E1FRsBr7CfIVWMuqJepDswScQExugpCTwSV3PianN7RVwVxiCSbRHGa2iuj7J+BP3R+VNL6NtH4R5CjCQt2DMa7tNxcpJtaRGsf5VGQeFxPZW9f6OocUVLkk8TUvDdGMONWwfAU8JPsN2C6OfYcpT744CLEVMLzSpzCe03P510nE7Dw6zJaSISlIsLBKQALdgqAvomxyijBierGzl20spEJBtwAj8KZYOX3hwrrzHRjDp1SD3innOjeGIgto74FPBhvI5Mxu5TmQrLImM2k39Ka2k0nOdylW76sSDMxefGa6p/NLD8h6U+z0Tww1SD4CjBhuo42M83Bv2VNDoEdUz2Jrq2I6NYROqAO5M/IU2vozhnCSlNz3j50YMNxVZhWNo5QykWAKQoER8apPlFV7+KAcURY5lEECNSdPOuiq6ItczHefzpeG6HYeZUCfE/nRhIW7E5i49mWJMkA3iOHFWp8dKMug2hUiwAKpv4114dFMIBG7B8/wC9ULa3RjCmN22W4+ytVzzuTQ4v0PdXs5itkiFZHAYkEhYtzE66Hyoi+PiN44i/mb1vGui7UgLLmUW94mB2Ce/zqXt/o/gnEoSw2ttSRClzZVtSmTftpYSXoFqwfs5ul0i4zd9/1rT6NpGDnUSqLTPKtls7oixPXzK/rEVbfzNwREZP7Rkf2qpQYt6LOX4PELlWXPYAnJmsJ1OXhTj2PUIzKWNYKlL8Yk11HYnRxrCqUppagVCDKgQRPI2pvG9E2Hv2i1mFFQ65sVakQbVOEit6JzfZ+31MSpCCohbapzqjqKSqI5kJidfKtNsXaC3msMon9pjlqvJMNthMz2KdI8NbVpE9C8HuwglUBWeCtfvRE2PKoS9lNN4hlpsEBhkLB4EvurJvM/Amx5mplGkaQmpMPajiQ6CshKQrDySYA+sJEk6XrM+1PpQ1id2y2oKaaUVrIuFuRlSAfiATOljm7Kvel2DW4lbTZCVLW0MxMBIk5iTyCQT3CuRLwwWZSQUqcKUSoBWUECcviPXlWOnXbOiV9Gr2ZsxlfVdzWYDhSCEhJIBSkgX0ItpRuYcqbwqVqVqpBITYSbaIJPD3jzvUxGLzu4hPWylsIAlsC4AtmiQRxBM3pl/FtowjUFwZHYATBULTpNk8CazepK7/AL0arTjjX97L7ot0wVgVDD4wZsOdHAnMpBItP2kwTbUTx0G2exqHcXh1trSsFtJCkmRB007jWGwS2S+UvLC2XQmUqVKSIHbwEeVWHRbYCcDjHgi7SlIU2uZlBzQk/vJMie6ktSMvzBwlH8i7xralYLEhKQTu3je37P6wXA1lIrk7mFfQ4slp4ok5f2iQbyDKRe3heu1dHnd5h8pkIcUUqHMODJEjv4cqoXtpuvbMSykILxQ2kukKSqW1JCrpFlShQNdGnKXSRza2K+TZyzeH/qj333P7tCtP/I+P/pB/6jn92jrbbkc3+RAuCO+jydhqZujwValIw9verTFnHkRUNdhp5LR5H9eFSEsfvGnG2banyp4iyGENHkr9eFOBs8lfrwqR9HMfF5UPo5j4u21OgsZDPfS913+lPfRz+95UaWD+/wCVMVjCWu/0p5DH6kUv6MrSVelLGHV9o+QoAQGP1I/Ol7k/oj86Xu1c1eQo1qUP8hQFjO7Pb6fnRFK+30/OnhiiOX3f8acGKOkJ8j+dAEWVjgfL/Gi3qvs+hqejFHkjzP50sYj91Ov2jSArS+rkP7VH9IVyH9qrXeDi2PvGlZ27S2fOgf6lP9JUeHoqh9LV+s1W5LJ+A+dHGH4o9ZoCvxKkY1Q/RpteOUeFXww+G+xb9dtNubOYMQg+Z/OiwcX9mdOLPKkl9R4VoTstn7J+8fzpB2Y0NArzMVVkODKRvEqHw06cYuNI9auk7Na5HzVTn0BrtHiaGwUJfZSfTVfZpH05X2fx/Gr5WDbHxHzogw39vzNKx4y+yi+nK+yeXP8AGo6X5xGJVIUneJbQRBjcoQgiU8Asq9a07eFTmT1gbjiLjjwrKdHHQvDl4yC6cQ6oGxlxaT5QRfjXP5D4O/w4U+Sh6e7TDbGJg9ZTm6SRz+KP6pV51y7YaSX24TnhQVltcJudbcK0ntMx2Z9LKTZvMtX/AIjpm/cgI8zVZ0aYCVuLKknIhQ1+ImLc7A3rlXx02z0XzOi+wqlLDyy0pUg3Ck20A1XFgIjsii2ds5S8OpOV1AzSXCtoISIJMmSRpwE8qm7HcP0ddpmBbtNJ2A84rDPghC4ULpUAUxqDbXxrjzlTf00dGK4RDxuPLSGi0rrNwCoJaXnykQAZEAg3JE2GldB2DtA4lCHFIXmSEIUtSUpQoSSAIWomCTJIGo76xOFdUrDrSUHqrN5TYEd86xWz6E4zfMqb0JRHcoaHzy+RpbitKvY8G136LTYmJCcOoDVBmP8AZcMa91Ue0XVMvPtiwTiXoI0KXYeSYPY7HhVpspcYdyQAo5xexzZnLVW9Jmz9IkD9rhmHcpJjM2VNLIJsbbuY0tXq+K/meP58b03X5kP+VFfaPp+VCon9Qef+NCvTxR85us0pbRwme/jTgSjn48qgkEd36050vkTeuc9GyyQ23zpMgcvMj8Kic7RfjTqFJi9AWLzq+yPvH8qH0ki5bPgon8KCSn0p23C3fpSAbRjQbbsjxmlKxyfsHzP504Fp5UpBT2d2vzvTAYGNRPuq9aeRjWhaCfAR8qUFoHAdwF6fSU/ZT2zSGhKMc3Fx+uynEYpBuf13gUAU/ZF72BiO+lJeTwjlb8hQVyLQpBiB5fqKdDSP8J/L5U0l9PEX7SJpxOLTMHyECkPgPcpsCmfKPnSVYRH2QfL/ADo/pKJjjxiKcD6eHDnp60D4G1YRMCw7I/CkKwaDxjhwmfKni8nWZPZANFvBwJPlFAuCOrBA/F2xqfP/AApH0CeN+VvyqTv08794n5/hQCwRck/LzinbFSK/G4dSEKUkFRShSgkKEqIBISLG5PzoHAqHHwCj+FWG8THvR2a01nTrmi+lp8qE2S0iCrCGPeWOyTNIThz/AEqvOpuYH4udxA17TRZhHvJ7rfhVWQ0iJuFf0irc4j5UEta/Wen4zUwETdQt3H9eFGp0DUT3gTRYUiPubxmk8eY/tWo1JM2WfX+9UmQYsnssPSaQvLF0jyHyApWOiBtTEFvDYhQWUqDCwgzEuODIgDMIkqUPWoLA3LC0rUAEJIJsBCB1iB3IPnT3SQp3LbSk9TEYthCoiyWpcM3m5CL8OelZP2jbQDbDiR763C2LaAlRWfKB499cWs7dHr+NHGK/c5pj9ol15x1QBLhWb3y5tI7QLCrfYpDeHceWlKkZwkpy3UQLHNmsJUCRF48s6EGtKsJbwTUn3iVRxueU3txrLUdJL8TqgrtlhshOdgkpw4RxWojeJgE2ARqYgCbmL0rYamihxKE3UBEKyKmeICqXgiw4wlOdpJUoSVZZSOZ5Dn3VH2DiMMpK8xbTZUZ8qFTFiIJg1yt2pOn2bpU0rJOwXmpcAcTJTIBWoiU3unPCtO2rHoQ8405lS8mAZJUkrVB96+cCwJOh0qh2Dh20PDK6UTKZSsC08yDapSMOpD8b9YEkZgUG3HVMG1Z6lcpP91/BcPVo61lyOOI1zpQ5OkqUpzeDKNOsZjtqL0gwoIwSgAUhbzCrwU75GdFyIjO161GwSIwyXVLW6tsyScmYgSkjqgW0VeYFK20ErweJWlagpltrEIIWqJYXnEJJy+7NdnjTtJo4vJ0+WvtMa/kg/ZV97/7UKl/yhhP6Q/fH50K9XfZ4X+DH+/8ACnU5wk/ruoipXcPKfAmqTF9J2g0ShaVmBAzTwOoF4tWBd2q8Vhe8VmSqUySbzwF4rnerXR06fiuSt8HWDjUJzArSMgkpBlYHMpF6z20+myEA7pJVeAsgZNbzCpmOyufv5lLJKiVHVV5PZz/yongAnKVixAgJPbN7Vm9STOqHiwXfJbbT6ZYl5MZ92OTcpJ71TNVru13lJALrhAJIlaiQTHGeylYHDNH31jrQkCYKTfrHXSx460W0MNu4CVhYMmASQmw58TfyFSbJRXCNfsbpuG2VB1a3ViIJGp5Axp2qvrV/hul+HWhCisN5/hVMggxcpkR3xXIw3afy8PkaAXA7fl3GrWpJGU/FhLk7unG2115fkCTSji48ef46XrJ9FdsJOFCnF5QixUpVzexMm3K9TEdKMJmCA8gGQJANyT9rLHrW+SPNelJNqujSJxuml+cj0AvQTjjJBTrb9a1mG+leFz5Q4mTbMoGPvaXq0xOPQ0BmcQmbpAIuOdrnWnkhYSTposlYzsE9kn5j0pw42LafrgEx6zWZwPSXDrMJdAUTASZSoqta+pvVsV2n5Rr6UJ2KUZRfJYDG+HkP0KH0/hIPbciTVWkmJIjWbf4UFLAAmO6fIR+FOyLZa/ygRYgDxPyijRjddO6QL29Kp98OUXFgAPmJpoOjQgkdx+Zj5UWFsvE46NYgeP4/h404rFg8u02PqaoULMkhI56km3ZSVu20JvpcUWFsvhi06etvzpLmJQOd+2R+dUS1+HZJt4Cktu5tATN9ItTTE3RfpfSByniVRNI3iSblUcBmnTvqjU8oiCD/AGvwF6NOKgGJnlFvzp2Sy8WtIkgqPcEmO086NGII+K54628D8qot/FlW9deyjRi+APrb0+VO0K2XzbxEyUgawbH8e3lRrxhjgNdDA4RxnnWfTiSL5tToMx77nnbjTrLylKQDdRUoe9x6kQKmTS5ZppqUnSJHSNlTjrSEwIwj7igRELfVu0EGNYZHdfnXKumOIXvtyoyGo4k3UlJVM8Zro+LxrX03FPZhkQMhgEEpYbSlRKdZKgo1yN1asQ6pRutxalHvUZt2Vw3bPehGojSmlWBHCQOMc/xrSbUYKEtp3jpGVMBRTYAaAZdBpVHhsGpbiB7wUoJsZkDt4DKPQ8qv9uqUVtBJTlaTlQFdciVlRJUq5Mq8gBwrLUaySbrs1gnTaLBjqNJUpSnAlWYtKSgIVEWJCZgxBqLsAOFZgMqJBHWkAWOgg0w9hnwxP0iUAqJRlnKLCSeWg8KPo067vBkWg31MiO+2lcvOEmmmb8ZK0wZnEuXbbMHQKMfw1YbYZIWFlCUkgG0R26AVDx+cLUVZRFyeGusnvqfjFlxlCpSYlNtbazHbbwrKTfD/ANlxrlG76G44KbKFwUqTcX4dVfmkp8qHQ0rRjHGVlRaO8bUlQgFK1ZQb6JykkDSIrH9FMeUHKTYd+mivQnyrXbSxG6W2/MTDS9bLBCUKPgoD+rVeNLGTgT5CuKkZb/Q5ivsK+83+dCup/wA/DyV90f3qFehuHJR5lbIkSCZ7eJMA3B8qLEKgkeuny76FCrEBOIVwMRpTOajoUIAqlYPaC2lZkx2gpSoHwIihQoEMlUExbXuvSW9e6/kKFCgYoumCJtMxoJ8KQlRBkUdCgPQaVCesJ8YrT7a2JusIy/vFLUpSRf4RBKQm9gI0+VHQqkuGZajalGvZWbPxiUrS4WkkpJJEkAm0Hsub844VueieIK8yrwsFSkk5ut1ZKSqSkGYy30FChVw7MPJXxNA0AoZojXkfKRalhkZoOYmBckD+EAnzoUK3Z5iAClMDLreZPOOM/hRKuRwzSbE8OF6OhQFcBFuQJuDaLDhPK9MIcTMBJEcQrXTs+VChT9iZJOEEHX/Lv41CS7nAi0zqSRbsECioUIUgpMWtabW46Wj1pz6L8RM624WoUKpma5GFOgDNF5OkDQd1JafKuQnhHfyihQpR5CXYotgE2HUBOmsTzm/bem1Y0sQ9lSst5nAkiBKMqgDF9QKFCsNX/wAnf4aWaMltR+MIt2PrH7KUDHvuFap5zJHcaxiVRpQoVzQ9nrv0WOwMKHX0pJIELVIseohShfh7tTNoMZXIzrN9SqfnQoVjqN7lfgawSwv8S1f3icMIeXDgUCISLAixIEkEgHwqJsbCqUoAOrTeBEW8CKFCuVzag6NcU5Ie6QbNUlxSFOqUJINkiY5wOym8Hste5UUvqSlJ92JGvfQoULUlgv4LcFkObIbWl0BLqhe9kmZ1sRXQ2Wi7g3kOKKoYccmw6zIVliBb3NZ+I0KFTKT3F+g0vg/1KXddqvvGhQoV6FHIf//Z"/>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userDrawn="1"/>
        </p:nvSpPr>
        <p:spPr>
          <a:xfrm>
            <a:off x="0" y="0"/>
            <a:ext cx="12188825" cy="228600"/>
          </a:xfrm>
          <a:prstGeom prst="rect">
            <a:avLst/>
          </a:prstGeom>
          <a:solidFill>
            <a:srgbClr val="1C1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64" y="230672"/>
            <a:ext cx="12188952" cy="18288"/>
          </a:xfrm>
          <a:prstGeom prst="rect">
            <a:avLst/>
          </a:prstGeom>
          <a:solidFill>
            <a:srgbClr val="82D9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1" y="6629400"/>
            <a:ext cx="12188825" cy="228600"/>
          </a:xfrm>
          <a:prstGeom prst="rect">
            <a:avLst/>
          </a:prstGeom>
          <a:solidFill>
            <a:srgbClr val="1C1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127" y="6620256"/>
            <a:ext cx="12188952" cy="18288"/>
          </a:xfrm>
          <a:prstGeom prst="rect">
            <a:avLst/>
          </a:prstGeom>
          <a:solidFill>
            <a:srgbClr val="82D9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Same Side Corner Rectangle 16"/>
          <p:cNvSpPr/>
          <p:nvPr userDrawn="1"/>
        </p:nvSpPr>
        <p:spPr>
          <a:xfrm rot="10800000">
            <a:off x="3836594" y="160336"/>
            <a:ext cx="4515637" cy="906463"/>
          </a:xfrm>
          <a:prstGeom prst="round2SameRect">
            <a:avLst/>
          </a:prstGeom>
          <a:solidFill>
            <a:srgbClr val="1C1E1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0" descr="C:\Users\christinea\Downloads\dark_background.JP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4089203" y="141140"/>
            <a:ext cx="4010418" cy="808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71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5943" y="452718"/>
            <a:ext cx="9402274" cy="140053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1103025" y="2052919"/>
            <a:ext cx="8944211" cy="419548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rot="5400000">
            <a:off x="10152866" y="1790741"/>
            <a:ext cx="990599" cy="304720"/>
          </a:xfrm>
          <a:prstGeom prst="rect">
            <a:avLst/>
          </a:prstGeom>
        </p:spPr>
        <p:txBody>
          <a:bodyPr/>
          <a:lstStyle/>
          <a:p>
            <a:fld id="{D6B29C37-21A5-4EF4-B90B-250BE497372B}" type="datetime1">
              <a:rPr lang="en-US" smtClean="0"/>
              <a:pPr/>
              <a:t>5/21/2018</a:t>
            </a:fld>
            <a:endParaRPr lang="en-US" dirty="0"/>
          </a:p>
        </p:txBody>
      </p:sp>
      <p:sp>
        <p:nvSpPr>
          <p:cNvPr id="5" name="Footer Placeholder 4"/>
          <p:cNvSpPr>
            <a:spLocks noGrp="1"/>
          </p:cNvSpPr>
          <p:nvPr>
            <p:ph type="ftr" sz="quarter" idx="11"/>
          </p:nvPr>
        </p:nvSpPr>
        <p:spPr>
          <a:xfrm rot="5400000">
            <a:off x="8948740" y="3225337"/>
            <a:ext cx="3859795" cy="304722"/>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349844" y="295730"/>
            <a:ext cx="837981" cy="767687"/>
          </a:xfrm>
          <a:prstGeom prst="rect">
            <a:avLst/>
          </a:prstGeom>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343089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0"/>
            <a:ext cx="12188825"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33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1" y="0"/>
            <a:ext cx="12188825"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Tree>
    <p:extLst>
      <p:ext uri="{BB962C8B-B14F-4D97-AF65-F5344CB8AC3E}">
        <p14:creationId xmlns:p14="http://schemas.microsoft.com/office/powerpoint/2010/main" val="376625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pic>
        <p:nvPicPr>
          <p:cNvPr id="3" name="Picture 2" descr="http://th00.deviantart.net/fs71/PRE/f/2013/191/f/e/background_texture_by_ashleyt123-d6cwoi2.jpg"/>
          <p:cNvPicPr>
            <a:picLocks noChangeAspect="1" noChangeArrowheads="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 y="537"/>
            <a:ext cx="12188952" cy="68569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a:xfrm>
            <a:off x="1" y="0"/>
            <a:ext cx="12188825" cy="6858000"/>
          </a:xfrm>
          <a:prstGeom prst="rect">
            <a:avLst/>
          </a:prstGeom>
          <a:solidFill>
            <a:srgbClr val="1C1E1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5" name="Rectangle 4"/>
          <p:cNvSpPr/>
          <p:nvPr userDrawn="1"/>
        </p:nvSpPr>
        <p:spPr>
          <a:xfrm>
            <a:off x="1" y="0"/>
            <a:ext cx="12188825" cy="228600"/>
          </a:xfrm>
          <a:prstGeom prst="rect">
            <a:avLst/>
          </a:prstGeom>
          <a:solidFill>
            <a:srgbClr val="1C1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1" name="Chevron 10"/>
          <p:cNvSpPr/>
          <p:nvPr userDrawn="1"/>
        </p:nvSpPr>
        <p:spPr>
          <a:xfrm>
            <a:off x="150780" y="312182"/>
            <a:ext cx="304800" cy="571500"/>
          </a:xfrm>
          <a:prstGeom prst="chevron">
            <a:avLst/>
          </a:prstGeom>
          <a:solidFill>
            <a:srgbClr val="E6D3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chemeClr val="tx1"/>
              </a:solidFill>
            </a:endParaRPr>
          </a:p>
        </p:txBody>
      </p:sp>
      <p:sp>
        <p:nvSpPr>
          <p:cNvPr id="12" name="Chevron 11"/>
          <p:cNvSpPr/>
          <p:nvPr userDrawn="1"/>
        </p:nvSpPr>
        <p:spPr>
          <a:xfrm>
            <a:off x="385068" y="312182"/>
            <a:ext cx="304800" cy="571500"/>
          </a:xfrm>
          <a:prstGeom prst="chevron">
            <a:avLst/>
          </a:prstGeom>
          <a:solidFill>
            <a:srgbClr val="82D9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chemeClr val="tx1"/>
              </a:solidFill>
            </a:endParaRPr>
          </a:p>
        </p:txBody>
      </p:sp>
      <p:sp>
        <p:nvSpPr>
          <p:cNvPr id="14" name="Chevron 13"/>
          <p:cNvSpPr/>
          <p:nvPr userDrawn="1"/>
        </p:nvSpPr>
        <p:spPr>
          <a:xfrm>
            <a:off x="609410" y="312182"/>
            <a:ext cx="304800" cy="571500"/>
          </a:xfrm>
          <a:prstGeom prst="chevron">
            <a:avLst/>
          </a:prstGeom>
          <a:solidFill>
            <a:srgbClr val="397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rgbClr val="397E01"/>
              </a:solidFill>
            </a:endParaRPr>
          </a:p>
        </p:txBody>
      </p:sp>
      <p:sp>
        <p:nvSpPr>
          <p:cNvPr id="15" name="Text Placeholder 14"/>
          <p:cNvSpPr>
            <a:spLocks noGrp="1"/>
          </p:cNvSpPr>
          <p:nvPr>
            <p:ph type="body" sz="quarter" idx="13"/>
          </p:nvPr>
        </p:nvSpPr>
        <p:spPr>
          <a:xfrm>
            <a:off x="912814" y="1074185"/>
            <a:ext cx="10515600" cy="4945617"/>
          </a:xfrm>
          <a:prstGeom prst="rect">
            <a:avLst/>
          </a:prstGeom>
        </p:spPr>
        <p:txBody>
          <a:bodyPr/>
          <a:lstStyle>
            <a:lvl1pPr>
              <a:buClr>
                <a:srgbClr val="82D905"/>
              </a:buClr>
              <a:defRPr/>
            </a:lvl1pPr>
            <a:lvl2pPr>
              <a:buClr>
                <a:srgbClr val="82D905"/>
              </a:buClr>
              <a:defRPr/>
            </a:lvl2pPr>
            <a:lvl3pPr>
              <a:buClr>
                <a:srgbClr val="82D905"/>
              </a:buClr>
              <a:defRPr/>
            </a:lvl3pPr>
          </a:lstStyle>
          <a:p>
            <a:pPr lvl="0"/>
            <a:r>
              <a:rPr lang="en-US" dirty="0"/>
              <a:t>Click to edit Master text styles</a:t>
            </a:r>
          </a:p>
          <a:p>
            <a:pPr lvl="1"/>
            <a:r>
              <a:rPr lang="en-US" dirty="0"/>
              <a:t>Second level</a:t>
            </a:r>
          </a:p>
          <a:p>
            <a:pPr lvl="2"/>
            <a:r>
              <a:rPr lang="en-US" dirty="0"/>
              <a:t>Third level</a:t>
            </a:r>
          </a:p>
        </p:txBody>
      </p:sp>
      <p:sp>
        <p:nvSpPr>
          <p:cNvPr id="16" name="Title 23"/>
          <p:cNvSpPr>
            <a:spLocks noGrp="1"/>
          </p:cNvSpPr>
          <p:nvPr>
            <p:ph type="title" hasCustomPrompt="1"/>
          </p:nvPr>
        </p:nvSpPr>
        <p:spPr>
          <a:xfrm>
            <a:off x="915434" y="254697"/>
            <a:ext cx="10512425" cy="735904"/>
          </a:xfrm>
          <a:prstGeom prst="rect">
            <a:avLst/>
          </a:prstGeom>
        </p:spPr>
        <p:txBody>
          <a:bodyPr/>
          <a:lstStyle>
            <a:lvl1pPr algn="l">
              <a:defRPr sz="3999">
                <a:solidFill>
                  <a:srgbClr val="82D905"/>
                </a:solidFill>
              </a:defRPr>
            </a:lvl1pPr>
          </a:lstStyle>
          <a:p>
            <a:r>
              <a:rPr lang="en-US" dirty="0"/>
              <a:t>Slide Title</a:t>
            </a:r>
          </a:p>
        </p:txBody>
      </p:sp>
      <p:sp>
        <p:nvSpPr>
          <p:cNvPr id="13" name="Rectangle 12"/>
          <p:cNvSpPr/>
          <p:nvPr userDrawn="1"/>
        </p:nvSpPr>
        <p:spPr>
          <a:xfrm>
            <a:off x="-126" y="6606670"/>
            <a:ext cx="12188952" cy="18288"/>
          </a:xfrm>
          <a:prstGeom prst="rect">
            <a:avLst/>
          </a:prstGeom>
          <a:solidFill>
            <a:srgbClr val="82D9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7" name="Round Same Side Corner Rectangle 16"/>
          <p:cNvSpPr/>
          <p:nvPr userDrawn="1"/>
        </p:nvSpPr>
        <p:spPr>
          <a:xfrm>
            <a:off x="11047412" y="6260070"/>
            <a:ext cx="685800" cy="597395"/>
          </a:xfrm>
          <a:prstGeom prst="round2SameRect">
            <a:avLst/>
          </a:prstGeom>
          <a:solidFill>
            <a:srgbClr val="1C1E1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8" name="Slide Number Placeholder 15"/>
          <p:cNvSpPr>
            <a:spLocks noGrp="1"/>
          </p:cNvSpPr>
          <p:nvPr>
            <p:ph type="sldNum" sz="quarter" idx="12"/>
          </p:nvPr>
        </p:nvSpPr>
        <p:spPr>
          <a:xfrm>
            <a:off x="11047350" y="6277084"/>
            <a:ext cx="685863" cy="441802"/>
          </a:xfrm>
          <a:prstGeom prst="rect">
            <a:avLst/>
          </a:prstGeom>
        </p:spPr>
        <p:txBody>
          <a:bodyPr/>
          <a:lstStyle>
            <a:lvl1pPr algn="ctr">
              <a:defRPr sz="1400" b="1">
                <a:solidFill>
                  <a:srgbClr val="82D905"/>
                </a:solidFill>
              </a:defRPr>
            </a:lvl1pPr>
          </a:lstStyle>
          <a:p>
            <a:fld id="{9079CA60-033B-4E73-AEC3-99587ECEDD8C}" type="slidenum">
              <a:rPr lang="en-US" smtClean="0"/>
              <a:pPr/>
              <a:t>‹#›</a:t>
            </a:fld>
            <a:endParaRPr lang="en-US" dirty="0"/>
          </a:p>
        </p:txBody>
      </p:sp>
      <p:sp>
        <p:nvSpPr>
          <p:cNvPr id="19" name="Rectangle 18"/>
          <p:cNvSpPr/>
          <p:nvPr userDrawn="1"/>
        </p:nvSpPr>
        <p:spPr>
          <a:xfrm>
            <a:off x="2" y="6629400"/>
            <a:ext cx="12188825" cy="228600"/>
          </a:xfrm>
          <a:prstGeom prst="rect">
            <a:avLst/>
          </a:prstGeom>
          <a:solidFill>
            <a:srgbClr val="1C1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Tree>
    <p:extLst>
      <p:ext uri="{BB962C8B-B14F-4D97-AF65-F5344CB8AC3E}">
        <p14:creationId xmlns:p14="http://schemas.microsoft.com/office/powerpoint/2010/main" val="956581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pic>
        <p:nvPicPr>
          <p:cNvPr id="2050" name="Picture 2" descr="http://th00.deviantart.net/fs71/PRE/f/2013/191/f/e/background_texture_by_ashleyt123-d6cwoi2.jpg"/>
          <p:cNvPicPr>
            <a:picLocks noChangeAspect="1" noChangeArrowheads="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 y="537"/>
            <a:ext cx="12188952" cy="685692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0" y="120162"/>
            <a:ext cx="12188825" cy="6858000"/>
          </a:xfrm>
          <a:prstGeom prst="rect">
            <a:avLst/>
          </a:prstGeom>
          <a:solidFill>
            <a:srgbClr val="1C1E1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12188825" cy="228600"/>
          </a:xfrm>
          <a:prstGeom prst="rect">
            <a:avLst/>
          </a:prstGeom>
          <a:solidFill>
            <a:srgbClr val="1C1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27" y="6606670"/>
            <a:ext cx="12188952" cy="18288"/>
          </a:xfrm>
          <a:prstGeom prst="rect">
            <a:avLst/>
          </a:prstGeom>
          <a:solidFill>
            <a:srgbClr val="82D9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Same Side Corner Rectangle 13"/>
          <p:cNvSpPr/>
          <p:nvPr userDrawn="1"/>
        </p:nvSpPr>
        <p:spPr>
          <a:xfrm>
            <a:off x="11047412" y="6260068"/>
            <a:ext cx="685800" cy="597395"/>
          </a:xfrm>
          <a:prstGeom prst="round2SameRect">
            <a:avLst/>
          </a:prstGeom>
          <a:solidFill>
            <a:srgbClr val="1C1E1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15"/>
          <p:cNvSpPr>
            <a:spLocks noGrp="1"/>
          </p:cNvSpPr>
          <p:nvPr>
            <p:ph type="sldNum" sz="quarter" idx="12"/>
          </p:nvPr>
        </p:nvSpPr>
        <p:spPr>
          <a:xfrm>
            <a:off x="11047349" y="6277084"/>
            <a:ext cx="685863" cy="441802"/>
          </a:xfrm>
          <a:prstGeom prst="rect">
            <a:avLst/>
          </a:prstGeom>
        </p:spPr>
        <p:txBody>
          <a:bodyPr/>
          <a:lstStyle>
            <a:lvl1pPr algn="ctr">
              <a:defRPr sz="1400" b="1">
                <a:solidFill>
                  <a:srgbClr val="82D905"/>
                </a:solidFill>
              </a:defRPr>
            </a:lvl1pPr>
          </a:lstStyle>
          <a:p>
            <a:fld id="{9079CA60-033B-4E73-AEC3-99587ECEDD8C}" type="slidenum">
              <a:rPr lang="en-US" smtClean="0"/>
              <a:pPr/>
              <a:t>‹#›</a:t>
            </a:fld>
            <a:endParaRPr lang="en-US" dirty="0"/>
          </a:p>
        </p:txBody>
      </p:sp>
      <p:sp>
        <p:nvSpPr>
          <p:cNvPr id="13" name="Rectangle 12"/>
          <p:cNvSpPr/>
          <p:nvPr userDrawn="1"/>
        </p:nvSpPr>
        <p:spPr>
          <a:xfrm>
            <a:off x="1" y="6629400"/>
            <a:ext cx="12188825" cy="228600"/>
          </a:xfrm>
          <a:prstGeom prst="rect">
            <a:avLst/>
          </a:prstGeom>
          <a:solidFill>
            <a:srgbClr val="1C1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hevron 19"/>
          <p:cNvSpPr/>
          <p:nvPr userDrawn="1"/>
        </p:nvSpPr>
        <p:spPr>
          <a:xfrm>
            <a:off x="150780" y="312182"/>
            <a:ext cx="304800" cy="571500"/>
          </a:xfrm>
          <a:prstGeom prst="chevron">
            <a:avLst/>
          </a:prstGeom>
          <a:solidFill>
            <a:srgbClr val="E6D3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hevron 21"/>
          <p:cNvSpPr/>
          <p:nvPr userDrawn="1"/>
        </p:nvSpPr>
        <p:spPr>
          <a:xfrm>
            <a:off x="385067" y="312182"/>
            <a:ext cx="304800" cy="571500"/>
          </a:xfrm>
          <a:prstGeom prst="chevron">
            <a:avLst/>
          </a:prstGeom>
          <a:solidFill>
            <a:srgbClr val="82D9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 Placeholder 22"/>
          <p:cNvSpPr>
            <a:spLocks noGrp="1"/>
          </p:cNvSpPr>
          <p:nvPr>
            <p:ph type="body" sz="quarter" idx="13"/>
          </p:nvPr>
        </p:nvSpPr>
        <p:spPr>
          <a:xfrm>
            <a:off x="914209" y="1150384"/>
            <a:ext cx="10513649" cy="4943582"/>
          </a:xfrm>
          <a:prstGeom prst="rect">
            <a:avLst/>
          </a:prstGeom>
        </p:spPr>
        <p:txBody>
          <a:bodyPr/>
          <a:lstStyle>
            <a:lvl1pPr marL="514350" indent="-514350">
              <a:buClr>
                <a:srgbClr val="82D905"/>
              </a:buClr>
              <a:buFont typeface="+mj-lt"/>
              <a:buAutoNum type="arabicPeriod"/>
              <a:defRPr/>
            </a:lvl1pPr>
            <a:lvl2pPr marL="971550" indent="-514350">
              <a:buFont typeface="+mj-lt"/>
              <a:buAutoNum type="arabicPeriod"/>
              <a:defRPr/>
            </a:lvl2pPr>
            <a:lvl3pPr marL="1371600" indent="-457200">
              <a:buFont typeface="+mj-lt"/>
              <a:buAutoNum type="arabicPeriod"/>
              <a:defRPr/>
            </a:lvl3pPr>
            <a:lvl4pPr marL="1828800" indent="-457200">
              <a:buFont typeface="+mj-lt"/>
              <a:buAutoNum type="arabicPeriod"/>
              <a:defRPr/>
            </a:lvl4pPr>
            <a:lvl5pPr marL="2286000" indent="-457200">
              <a:buFont typeface="+mj-lt"/>
              <a:buAutoNum type="arabicPeriod"/>
              <a:defRPr/>
            </a:lvl5pPr>
          </a:lstStyle>
          <a:p>
            <a:pPr lvl="0"/>
            <a:r>
              <a:rPr lang="en-US" dirty="0"/>
              <a:t>Click to edit Master text styles</a:t>
            </a:r>
          </a:p>
        </p:txBody>
      </p:sp>
      <p:sp>
        <p:nvSpPr>
          <p:cNvPr id="25" name="Chevron 24"/>
          <p:cNvSpPr/>
          <p:nvPr userDrawn="1"/>
        </p:nvSpPr>
        <p:spPr>
          <a:xfrm>
            <a:off x="609409" y="312182"/>
            <a:ext cx="304800" cy="571500"/>
          </a:xfrm>
          <a:prstGeom prst="chevron">
            <a:avLst/>
          </a:prstGeom>
          <a:solidFill>
            <a:srgbClr val="397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97E01"/>
              </a:solidFill>
            </a:endParaRPr>
          </a:p>
        </p:txBody>
      </p:sp>
      <p:sp>
        <p:nvSpPr>
          <p:cNvPr id="24" name="Title 23"/>
          <p:cNvSpPr>
            <a:spLocks noGrp="1"/>
          </p:cNvSpPr>
          <p:nvPr>
            <p:ph type="title" hasCustomPrompt="1"/>
          </p:nvPr>
        </p:nvSpPr>
        <p:spPr>
          <a:xfrm>
            <a:off x="915433" y="254697"/>
            <a:ext cx="10512425" cy="812104"/>
          </a:xfrm>
          <a:prstGeom prst="rect">
            <a:avLst/>
          </a:prstGeom>
        </p:spPr>
        <p:txBody>
          <a:bodyPr/>
          <a:lstStyle>
            <a:lvl1pPr algn="l">
              <a:defRPr sz="4000">
                <a:solidFill>
                  <a:srgbClr val="82D905"/>
                </a:solidFill>
              </a:defRPr>
            </a:lvl1pPr>
          </a:lstStyle>
          <a:p>
            <a:r>
              <a:rPr lang="en-US" dirty="0"/>
              <a:t>Overview</a:t>
            </a:r>
          </a:p>
        </p:txBody>
      </p:sp>
    </p:spTree>
    <p:extLst>
      <p:ext uri="{BB962C8B-B14F-4D97-AF65-F5344CB8AC3E}">
        <p14:creationId xmlns:p14="http://schemas.microsoft.com/office/powerpoint/2010/main" val="29151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2" name="Picture 2" descr="http://th00.deviantart.net/fs71/PRE/f/2013/191/f/e/background_texture_by_ashleyt123-d6cwoi2.jpg"/>
          <p:cNvPicPr>
            <a:picLocks noChangeAspect="1" noChangeArrowheads="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88952" cy="685692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userDrawn="1"/>
        </p:nvSpPr>
        <p:spPr>
          <a:xfrm>
            <a:off x="0" y="0"/>
            <a:ext cx="12188825" cy="6858000"/>
          </a:xfrm>
          <a:prstGeom prst="rect">
            <a:avLst/>
          </a:prstGeom>
          <a:solidFill>
            <a:srgbClr val="82D90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12188825" cy="228600"/>
          </a:xfrm>
          <a:prstGeom prst="rect">
            <a:avLst/>
          </a:prstGeom>
          <a:solidFill>
            <a:srgbClr val="1C1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 y="6629400"/>
            <a:ext cx="12188825" cy="228600"/>
          </a:xfrm>
          <a:prstGeom prst="rect">
            <a:avLst/>
          </a:prstGeom>
          <a:solidFill>
            <a:srgbClr val="1C1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Single Corner Rectangle 12"/>
          <p:cNvSpPr/>
          <p:nvPr userDrawn="1"/>
        </p:nvSpPr>
        <p:spPr>
          <a:xfrm>
            <a:off x="0" y="2743200"/>
            <a:ext cx="7389812" cy="1600200"/>
          </a:xfrm>
          <a:prstGeom prst="round1Rect">
            <a:avLst/>
          </a:prstGeom>
          <a:solidFill>
            <a:srgbClr val="1C1E1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hasCustomPrompt="1"/>
          </p:nvPr>
        </p:nvSpPr>
        <p:spPr>
          <a:xfrm>
            <a:off x="-127" y="2743200"/>
            <a:ext cx="7389939" cy="1600200"/>
          </a:xfrm>
          <a:prstGeom prst="rect">
            <a:avLst/>
          </a:prstGeom>
        </p:spPr>
        <p:txBody>
          <a:bodyPr anchor="ctr" anchorCtr="1">
            <a:normAutofit/>
          </a:bodyPr>
          <a:lstStyle>
            <a:lvl1pPr>
              <a:defRPr sz="4000" baseline="0">
                <a:solidFill>
                  <a:srgbClr val="82D905"/>
                </a:solidFill>
              </a:defRPr>
            </a:lvl1pPr>
          </a:lstStyle>
          <a:p>
            <a:r>
              <a:rPr lang="en-US" dirty="0"/>
              <a:t>Section Heading</a:t>
            </a:r>
          </a:p>
        </p:txBody>
      </p:sp>
    </p:spTree>
    <p:extLst>
      <p:ext uri="{BB962C8B-B14F-4D97-AF65-F5344CB8AC3E}">
        <p14:creationId xmlns:p14="http://schemas.microsoft.com/office/powerpoint/2010/main" val="2405639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2" name="Picture 2" descr="http://th00.deviantart.net/fs71/PRE/f/2013/191/f/e/background_texture_by_ashleyt123-d6cwoi2.jpg"/>
          <p:cNvPicPr>
            <a:picLocks noChangeAspect="1" noChangeArrowheads="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88952" cy="685692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userDrawn="1"/>
        </p:nvSpPr>
        <p:spPr>
          <a:xfrm>
            <a:off x="0" y="0"/>
            <a:ext cx="12188825" cy="6858000"/>
          </a:xfrm>
          <a:prstGeom prst="rect">
            <a:avLst/>
          </a:prstGeom>
          <a:solidFill>
            <a:srgbClr val="82D90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12188825" cy="228600"/>
          </a:xfrm>
          <a:prstGeom prst="rect">
            <a:avLst/>
          </a:prstGeom>
          <a:solidFill>
            <a:srgbClr val="1C1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 y="6629400"/>
            <a:ext cx="12188825" cy="228600"/>
          </a:xfrm>
          <a:prstGeom prst="rect">
            <a:avLst/>
          </a:prstGeom>
          <a:solidFill>
            <a:srgbClr val="1C1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Single Corner Rectangle 12"/>
          <p:cNvSpPr/>
          <p:nvPr userDrawn="1"/>
        </p:nvSpPr>
        <p:spPr>
          <a:xfrm>
            <a:off x="0" y="2743200"/>
            <a:ext cx="7389812" cy="1600200"/>
          </a:xfrm>
          <a:prstGeom prst="round1Rect">
            <a:avLst/>
          </a:prstGeom>
          <a:solidFill>
            <a:srgbClr val="1C1E1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hasCustomPrompt="1"/>
          </p:nvPr>
        </p:nvSpPr>
        <p:spPr>
          <a:xfrm>
            <a:off x="-127" y="2743200"/>
            <a:ext cx="7389939" cy="1600200"/>
          </a:xfrm>
          <a:prstGeom prst="rect">
            <a:avLst/>
          </a:prstGeom>
        </p:spPr>
        <p:txBody>
          <a:bodyPr anchor="ctr" anchorCtr="1">
            <a:normAutofit/>
          </a:bodyPr>
          <a:lstStyle>
            <a:lvl1pPr>
              <a:defRPr sz="4000" baseline="0">
                <a:solidFill>
                  <a:srgbClr val="82D905"/>
                </a:solidFill>
              </a:defRPr>
            </a:lvl1pPr>
          </a:lstStyle>
          <a:p>
            <a:r>
              <a:rPr lang="en-US" dirty="0"/>
              <a:t>Subsection Heading</a:t>
            </a:r>
          </a:p>
        </p:txBody>
      </p:sp>
    </p:spTree>
    <p:extLst>
      <p:ext uri="{BB962C8B-B14F-4D97-AF65-F5344CB8AC3E}">
        <p14:creationId xmlns:p14="http://schemas.microsoft.com/office/powerpoint/2010/main" val="221256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3" name="Picture 2" descr="http://th00.deviantart.net/fs71/PRE/f/2013/191/f/e/background_texture_by_ashleyt123-d6cwoi2.jpg"/>
          <p:cNvPicPr>
            <a:picLocks noChangeAspect="1" noChangeArrowheads="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 y="537"/>
            <a:ext cx="12188952" cy="68569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a:xfrm>
            <a:off x="0" y="0"/>
            <a:ext cx="12188825" cy="6858000"/>
          </a:xfrm>
          <a:prstGeom prst="rect">
            <a:avLst/>
          </a:prstGeom>
          <a:solidFill>
            <a:srgbClr val="1C1E1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0" y="0"/>
            <a:ext cx="12188825" cy="228600"/>
          </a:xfrm>
          <a:prstGeom prst="rect">
            <a:avLst/>
          </a:prstGeom>
          <a:solidFill>
            <a:srgbClr val="1C1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hevron 10"/>
          <p:cNvSpPr/>
          <p:nvPr userDrawn="1"/>
        </p:nvSpPr>
        <p:spPr>
          <a:xfrm>
            <a:off x="150780" y="312182"/>
            <a:ext cx="304800" cy="571500"/>
          </a:xfrm>
          <a:prstGeom prst="chevron">
            <a:avLst/>
          </a:prstGeom>
          <a:solidFill>
            <a:srgbClr val="E6D3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hevron 11"/>
          <p:cNvSpPr/>
          <p:nvPr userDrawn="1"/>
        </p:nvSpPr>
        <p:spPr>
          <a:xfrm>
            <a:off x="385067" y="312182"/>
            <a:ext cx="304800" cy="571500"/>
          </a:xfrm>
          <a:prstGeom prst="chevron">
            <a:avLst/>
          </a:prstGeom>
          <a:solidFill>
            <a:srgbClr val="82D9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userDrawn="1"/>
        </p:nvSpPr>
        <p:spPr>
          <a:xfrm>
            <a:off x="609409" y="312182"/>
            <a:ext cx="304800" cy="571500"/>
          </a:xfrm>
          <a:prstGeom prst="chevron">
            <a:avLst/>
          </a:prstGeom>
          <a:solidFill>
            <a:srgbClr val="397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97E01"/>
              </a:solidFill>
            </a:endParaRPr>
          </a:p>
        </p:txBody>
      </p:sp>
      <p:sp>
        <p:nvSpPr>
          <p:cNvPr id="15" name="Text Placeholder 14"/>
          <p:cNvSpPr>
            <a:spLocks noGrp="1"/>
          </p:cNvSpPr>
          <p:nvPr>
            <p:ph type="body" sz="quarter" idx="13"/>
          </p:nvPr>
        </p:nvSpPr>
        <p:spPr>
          <a:xfrm>
            <a:off x="912813" y="1074183"/>
            <a:ext cx="10515600" cy="4945617"/>
          </a:xfrm>
          <a:prstGeom prst="rect">
            <a:avLst/>
          </a:prstGeom>
        </p:spPr>
        <p:txBody>
          <a:bodyPr/>
          <a:lstStyle>
            <a:lvl1pPr>
              <a:buClr>
                <a:srgbClr val="82D905"/>
              </a:buClr>
              <a:defRPr/>
            </a:lvl1pPr>
            <a:lvl2pPr>
              <a:buClr>
                <a:srgbClr val="82D905"/>
              </a:buClr>
              <a:defRPr/>
            </a:lvl2pPr>
            <a:lvl3pPr>
              <a:buClr>
                <a:srgbClr val="82D905"/>
              </a:buClr>
              <a:defRPr/>
            </a:lvl3pPr>
          </a:lstStyle>
          <a:p>
            <a:pPr lvl="0"/>
            <a:r>
              <a:rPr lang="en-US" dirty="0"/>
              <a:t>Click to edit Master text styles</a:t>
            </a:r>
          </a:p>
          <a:p>
            <a:pPr lvl="1"/>
            <a:r>
              <a:rPr lang="en-US" dirty="0"/>
              <a:t>Second level</a:t>
            </a:r>
          </a:p>
          <a:p>
            <a:pPr lvl="2"/>
            <a:r>
              <a:rPr lang="en-US" dirty="0"/>
              <a:t>Third level</a:t>
            </a:r>
          </a:p>
        </p:txBody>
      </p:sp>
      <p:sp>
        <p:nvSpPr>
          <p:cNvPr id="16" name="Title 23"/>
          <p:cNvSpPr>
            <a:spLocks noGrp="1"/>
          </p:cNvSpPr>
          <p:nvPr>
            <p:ph type="title" hasCustomPrompt="1"/>
          </p:nvPr>
        </p:nvSpPr>
        <p:spPr>
          <a:xfrm>
            <a:off x="915433" y="254697"/>
            <a:ext cx="10512425" cy="735904"/>
          </a:xfrm>
          <a:prstGeom prst="rect">
            <a:avLst/>
          </a:prstGeom>
        </p:spPr>
        <p:txBody>
          <a:bodyPr/>
          <a:lstStyle>
            <a:lvl1pPr algn="l">
              <a:defRPr sz="4000">
                <a:solidFill>
                  <a:srgbClr val="82D905"/>
                </a:solidFill>
              </a:defRPr>
            </a:lvl1pPr>
          </a:lstStyle>
          <a:p>
            <a:r>
              <a:rPr lang="en-US" dirty="0"/>
              <a:t>Slide Title</a:t>
            </a:r>
          </a:p>
        </p:txBody>
      </p:sp>
      <p:sp>
        <p:nvSpPr>
          <p:cNvPr id="13" name="Rectangle 12"/>
          <p:cNvSpPr/>
          <p:nvPr userDrawn="1"/>
        </p:nvSpPr>
        <p:spPr>
          <a:xfrm>
            <a:off x="-127" y="6606670"/>
            <a:ext cx="12188952" cy="18288"/>
          </a:xfrm>
          <a:prstGeom prst="rect">
            <a:avLst/>
          </a:prstGeom>
          <a:solidFill>
            <a:srgbClr val="82D9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Same Side Corner Rectangle 16"/>
          <p:cNvSpPr/>
          <p:nvPr userDrawn="1"/>
        </p:nvSpPr>
        <p:spPr>
          <a:xfrm>
            <a:off x="11047412" y="6260068"/>
            <a:ext cx="685800" cy="597395"/>
          </a:xfrm>
          <a:prstGeom prst="round2SameRect">
            <a:avLst/>
          </a:prstGeom>
          <a:solidFill>
            <a:srgbClr val="1C1E1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15"/>
          <p:cNvSpPr>
            <a:spLocks noGrp="1"/>
          </p:cNvSpPr>
          <p:nvPr>
            <p:ph type="sldNum" sz="quarter" idx="12"/>
          </p:nvPr>
        </p:nvSpPr>
        <p:spPr>
          <a:xfrm>
            <a:off x="11047349" y="6277084"/>
            <a:ext cx="685863" cy="441802"/>
          </a:xfrm>
          <a:prstGeom prst="rect">
            <a:avLst/>
          </a:prstGeom>
        </p:spPr>
        <p:txBody>
          <a:bodyPr/>
          <a:lstStyle>
            <a:lvl1pPr algn="ctr">
              <a:defRPr sz="1400" b="1">
                <a:solidFill>
                  <a:srgbClr val="82D905"/>
                </a:solidFill>
              </a:defRPr>
            </a:lvl1pPr>
          </a:lstStyle>
          <a:p>
            <a:fld id="{9079CA60-033B-4E73-AEC3-99587ECEDD8C}" type="slidenum">
              <a:rPr lang="en-US" smtClean="0"/>
              <a:pPr/>
              <a:t>‹#›</a:t>
            </a:fld>
            <a:endParaRPr lang="en-US" dirty="0"/>
          </a:p>
        </p:txBody>
      </p:sp>
      <p:sp>
        <p:nvSpPr>
          <p:cNvPr id="19" name="Rectangle 18"/>
          <p:cNvSpPr/>
          <p:nvPr userDrawn="1"/>
        </p:nvSpPr>
        <p:spPr>
          <a:xfrm>
            <a:off x="1" y="6629400"/>
            <a:ext cx="12188825" cy="228600"/>
          </a:xfrm>
          <a:prstGeom prst="rect">
            <a:avLst/>
          </a:prstGeom>
          <a:solidFill>
            <a:srgbClr val="1C1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114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pic>
        <p:nvPicPr>
          <p:cNvPr id="3" name="Picture 2" descr="http://th00.deviantart.net/fs71/PRE/f/2013/191/f/e/background_texture_by_ashleyt123-d6cwoi2.jpg"/>
          <p:cNvPicPr>
            <a:picLocks noChangeAspect="1" noChangeArrowheads="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 y="537"/>
            <a:ext cx="12188952" cy="68569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a:xfrm>
            <a:off x="0" y="0"/>
            <a:ext cx="12188825" cy="6858000"/>
          </a:xfrm>
          <a:prstGeom prst="rect">
            <a:avLst/>
          </a:prstGeom>
          <a:solidFill>
            <a:srgbClr val="1C1E1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0" y="0"/>
            <a:ext cx="12188825" cy="228600"/>
          </a:xfrm>
          <a:prstGeom prst="rect">
            <a:avLst/>
          </a:prstGeom>
          <a:solidFill>
            <a:srgbClr val="1C1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hevron 10"/>
          <p:cNvSpPr/>
          <p:nvPr userDrawn="1"/>
        </p:nvSpPr>
        <p:spPr>
          <a:xfrm>
            <a:off x="150780" y="312182"/>
            <a:ext cx="304800" cy="571500"/>
          </a:xfrm>
          <a:prstGeom prst="chevron">
            <a:avLst/>
          </a:prstGeom>
          <a:solidFill>
            <a:srgbClr val="E6D3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hevron 11"/>
          <p:cNvSpPr/>
          <p:nvPr userDrawn="1"/>
        </p:nvSpPr>
        <p:spPr>
          <a:xfrm>
            <a:off x="385067" y="312182"/>
            <a:ext cx="304800" cy="571500"/>
          </a:xfrm>
          <a:prstGeom prst="chevron">
            <a:avLst/>
          </a:prstGeom>
          <a:solidFill>
            <a:srgbClr val="82D9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userDrawn="1"/>
        </p:nvSpPr>
        <p:spPr>
          <a:xfrm>
            <a:off x="609409" y="312182"/>
            <a:ext cx="304800" cy="571500"/>
          </a:xfrm>
          <a:prstGeom prst="chevron">
            <a:avLst/>
          </a:prstGeom>
          <a:solidFill>
            <a:srgbClr val="397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97E01"/>
              </a:solidFill>
            </a:endParaRPr>
          </a:p>
        </p:txBody>
      </p:sp>
      <p:sp>
        <p:nvSpPr>
          <p:cNvPr id="16" name="Title 23"/>
          <p:cNvSpPr>
            <a:spLocks noGrp="1"/>
          </p:cNvSpPr>
          <p:nvPr>
            <p:ph type="title" hasCustomPrompt="1"/>
          </p:nvPr>
        </p:nvSpPr>
        <p:spPr>
          <a:xfrm>
            <a:off x="915433" y="254697"/>
            <a:ext cx="10512425" cy="747572"/>
          </a:xfrm>
          <a:prstGeom prst="rect">
            <a:avLst/>
          </a:prstGeom>
        </p:spPr>
        <p:txBody>
          <a:bodyPr/>
          <a:lstStyle>
            <a:lvl1pPr algn="l">
              <a:defRPr sz="4000">
                <a:solidFill>
                  <a:srgbClr val="82D905"/>
                </a:solidFill>
              </a:defRPr>
            </a:lvl1pPr>
          </a:lstStyle>
          <a:p>
            <a:r>
              <a:rPr lang="en-US" dirty="0"/>
              <a:t>Slide Title</a:t>
            </a:r>
          </a:p>
        </p:txBody>
      </p:sp>
      <p:sp>
        <p:nvSpPr>
          <p:cNvPr id="8" name="Picture Placeholder 7"/>
          <p:cNvSpPr>
            <a:spLocks noGrp="1"/>
          </p:cNvSpPr>
          <p:nvPr>
            <p:ph type="pic" sz="quarter" idx="13"/>
          </p:nvPr>
        </p:nvSpPr>
        <p:spPr>
          <a:xfrm>
            <a:off x="6855858" y="1235999"/>
            <a:ext cx="4572000" cy="4237592"/>
          </a:xfrm>
          <a:prstGeom prst="rect">
            <a:avLst/>
          </a:prstGeom>
        </p:spPr>
        <p:txBody>
          <a:bodyPr/>
          <a:lstStyle/>
          <a:p>
            <a:endParaRPr lang="en-US"/>
          </a:p>
        </p:txBody>
      </p:sp>
      <p:sp>
        <p:nvSpPr>
          <p:cNvPr id="18" name="Text Placeholder 17"/>
          <p:cNvSpPr>
            <a:spLocks noGrp="1"/>
          </p:cNvSpPr>
          <p:nvPr>
            <p:ph type="body" sz="quarter" idx="14" hasCustomPrompt="1"/>
          </p:nvPr>
        </p:nvSpPr>
        <p:spPr>
          <a:xfrm>
            <a:off x="914400" y="1235998"/>
            <a:ext cx="5789613" cy="5107652"/>
          </a:xfrm>
          <a:prstGeom prst="rect">
            <a:avLst/>
          </a:prstGeom>
        </p:spPr>
        <p:txBody>
          <a:bodyPr/>
          <a:lstStyle>
            <a:lvl1pPr marL="0" indent="0">
              <a:buFont typeface="Arial" panose="020B0604020202020204" pitchFamily="34" charset="0"/>
              <a:buNone/>
              <a:defRPr lang="en-US" sz="1800" b="0" i="0" baseline="0" smtClean="0">
                <a:solidFill>
                  <a:schemeClr val="bg1"/>
                </a:solidFill>
                <a:effectLs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Slide for text on left side with image on right. This area is meant for paragraph style text but can be supplemented with bullet points as well.</a:t>
            </a:r>
          </a:p>
          <a:p>
            <a:pPr lvl="0"/>
            <a:endParaRPr lang="en-US" dirty="0"/>
          </a:p>
        </p:txBody>
      </p:sp>
      <p:sp>
        <p:nvSpPr>
          <p:cNvPr id="20" name="Text Placeholder 19"/>
          <p:cNvSpPr>
            <a:spLocks noGrp="1"/>
          </p:cNvSpPr>
          <p:nvPr>
            <p:ph type="body" sz="quarter" idx="15" hasCustomPrompt="1"/>
          </p:nvPr>
        </p:nvSpPr>
        <p:spPr>
          <a:xfrm>
            <a:off x="6855858" y="5591785"/>
            <a:ext cx="4572000" cy="492125"/>
          </a:xfrm>
          <a:prstGeom prst="rect">
            <a:avLst/>
          </a:prstGeom>
        </p:spPr>
        <p:txBody>
          <a:bodyPr/>
          <a:lstStyle>
            <a:lvl1pPr marL="0" indent="0" algn="ctr">
              <a:buNone/>
              <a:defRPr sz="1800" i="1" baseline="0">
                <a:solidFill>
                  <a:srgbClr val="82D905"/>
                </a:solidFill>
              </a:defRPr>
            </a:lvl1pPr>
          </a:lstStyle>
          <a:p>
            <a:pPr lvl="0"/>
            <a:r>
              <a:rPr lang="en-US" dirty="0"/>
              <a:t>Click to add optional picture caption</a:t>
            </a:r>
          </a:p>
        </p:txBody>
      </p:sp>
      <p:sp>
        <p:nvSpPr>
          <p:cNvPr id="15" name="Rectangle 14"/>
          <p:cNvSpPr/>
          <p:nvPr userDrawn="1"/>
        </p:nvSpPr>
        <p:spPr>
          <a:xfrm>
            <a:off x="-127" y="6606670"/>
            <a:ext cx="12188952" cy="18288"/>
          </a:xfrm>
          <a:prstGeom prst="rect">
            <a:avLst/>
          </a:prstGeom>
          <a:solidFill>
            <a:srgbClr val="82D9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Same Side Corner Rectangle 16"/>
          <p:cNvSpPr/>
          <p:nvPr userDrawn="1"/>
        </p:nvSpPr>
        <p:spPr>
          <a:xfrm>
            <a:off x="11047412" y="6260068"/>
            <a:ext cx="685800" cy="597395"/>
          </a:xfrm>
          <a:prstGeom prst="round2SameRect">
            <a:avLst/>
          </a:prstGeom>
          <a:solidFill>
            <a:srgbClr val="1C1E1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15"/>
          <p:cNvSpPr>
            <a:spLocks noGrp="1"/>
          </p:cNvSpPr>
          <p:nvPr>
            <p:ph type="sldNum" sz="quarter" idx="12"/>
          </p:nvPr>
        </p:nvSpPr>
        <p:spPr>
          <a:xfrm>
            <a:off x="11047349" y="6277084"/>
            <a:ext cx="685863" cy="441802"/>
          </a:xfrm>
          <a:prstGeom prst="rect">
            <a:avLst/>
          </a:prstGeom>
        </p:spPr>
        <p:txBody>
          <a:bodyPr/>
          <a:lstStyle>
            <a:lvl1pPr algn="ctr">
              <a:defRPr sz="1400" b="1">
                <a:solidFill>
                  <a:srgbClr val="82D905"/>
                </a:solidFill>
              </a:defRPr>
            </a:lvl1pPr>
          </a:lstStyle>
          <a:p>
            <a:fld id="{9079CA60-033B-4E73-AEC3-99587ECEDD8C}" type="slidenum">
              <a:rPr lang="en-US" smtClean="0"/>
              <a:pPr/>
              <a:t>‹#›</a:t>
            </a:fld>
            <a:endParaRPr lang="en-US" dirty="0"/>
          </a:p>
        </p:txBody>
      </p:sp>
      <p:sp>
        <p:nvSpPr>
          <p:cNvPr id="21" name="Rectangle 20"/>
          <p:cNvSpPr/>
          <p:nvPr userDrawn="1"/>
        </p:nvSpPr>
        <p:spPr>
          <a:xfrm>
            <a:off x="1" y="6629400"/>
            <a:ext cx="12188825" cy="228600"/>
          </a:xfrm>
          <a:prstGeom prst="rect">
            <a:avLst/>
          </a:prstGeom>
          <a:solidFill>
            <a:srgbClr val="1C1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657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Chart">
    <p:spTree>
      <p:nvGrpSpPr>
        <p:cNvPr id="1" name=""/>
        <p:cNvGrpSpPr/>
        <p:nvPr/>
      </p:nvGrpSpPr>
      <p:grpSpPr>
        <a:xfrm>
          <a:off x="0" y="0"/>
          <a:ext cx="0" cy="0"/>
          <a:chOff x="0" y="0"/>
          <a:chExt cx="0" cy="0"/>
        </a:xfrm>
      </p:grpSpPr>
      <p:pic>
        <p:nvPicPr>
          <p:cNvPr id="7" name="Picture 6" descr="http://th00.deviantart.net/fs71/PRE/f/2013/191/f/e/background_texture_by_ashleyt123-d6cwoi2.jpg"/>
          <p:cNvPicPr>
            <a:picLocks noChangeAspect="1" noChangeArrowheads="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 y="537"/>
            <a:ext cx="12188952" cy="685692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0" y="0"/>
            <a:ext cx="12188825" cy="6858000"/>
          </a:xfrm>
          <a:prstGeom prst="rect">
            <a:avLst/>
          </a:prstGeom>
          <a:solidFill>
            <a:srgbClr val="1C1E1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12188825" cy="228600"/>
          </a:xfrm>
          <a:prstGeom prst="rect">
            <a:avLst/>
          </a:prstGeom>
          <a:solidFill>
            <a:srgbClr val="1C1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hevron 12"/>
          <p:cNvSpPr/>
          <p:nvPr userDrawn="1"/>
        </p:nvSpPr>
        <p:spPr>
          <a:xfrm>
            <a:off x="150780" y="312182"/>
            <a:ext cx="304800" cy="571500"/>
          </a:xfrm>
          <a:prstGeom prst="chevron">
            <a:avLst/>
          </a:prstGeom>
          <a:solidFill>
            <a:srgbClr val="E6D3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userDrawn="1"/>
        </p:nvSpPr>
        <p:spPr>
          <a:xfrm>
            <a:off x="385067" y="312182"/>
            <a:ext cx="304800" cy="571500"/>
          </a:xfrm>
          <a:prstGeom prst="chevron">
            <a:avLst/>
          </a:prstGeom>
          <a:solidFill>
            <a:srgbClr val="82D9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userDrawn="1"/>
        </p:nvSpPr>
        <p:spPr>
          <a:xfrm>
            <a:off x="609409" y="312182"/>
            <a:ext cx="304800" cy="571500"/>
          </a:xfrm>
          <a:prstGeom prst="chevron">
            <a:avLst/>
          </a:prstGeom>
          <a:solidFill>
            <a:srgbClr val="397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97E01"/>
              </a:solidFill>
            </a:endParaRPr>
          </a:p>
        </p:txBody>
      </p:sp>
      <p:sp>
        <p:nvSpPr>
          <p:cNvPr id="17" name="Title 23"/>
          <p:cNvSpPr>
            <a:spLocks noGrp="1"/>
          </p:cNvSpPr>
          <p:nvPr>
            <p:ph type="title" hasCustomPrompt="1"/>
          </p:nvPr>
        </p:nvSpPr>
        <p:spPr>
          <a:xfrm>
            <a:off x="915433" y="254697"/>
            <a:ext cx="10512425" cy="735904"/>
          </a:xfrm>
          <a:prstGeom prst="rect">
            <a:avLst/>
          </a:prstGeom>
        </p:spPr>
        <p:txBody>
          <a:bodyPr/>
          <a:lstStyle>
            <a:lvl1pPr algn="l">
              <a:defRPr sz="4000">
                <a:solidFill>
                  <a:srgbClr val="82D905"/>
                </a:solidFill>
              </a:defRPr>
            </a:lvl1pPr>
          </a:lstStyle>
          <a:p>
            <a:r>
              <a:rPr lang="en-US" dirty="0"/>
              <a:t>Slide Title</a:t>
            </a:r>
          </a:p>
        </p:txBody>
      </p:sp>
      <p:sp>
        <p:nvSpPr>
          <p:cNvPr id="18" name="Text Placeholder 17"/>
          <p:cNvSpPr>
            <a:spLocks noGrp="1"/>
          </p:cNvSpPr>
          <p:nvPr>
            <p:ph type="body" sz="quarter" idx="14" hasCustomPrompt="1"/>
          </p:nvPr>
        </p:nvSpPr>
        <p:spPr>
          <a:xfrm>
            <a:off x="914400" y="1235998"/>
            <a:ext cx="5789613" cy="5107652"/>
          </a:xfrm>
          <a:prstGeom prst="rect">
            <a:avLst/>
          </a:prstGeom>
        </p:spPr>
        <p:txBody>
          <a:bodyPr/>
          <a:lstStyle>
            <a:lvl1pPr marL="0" indent="0">
              <a:buFont typeface="Arial" panose="020B0604020202020204" pitchFamily="34" charset="0"/>
              <a:buNone/>
              <a:defRPr lang="en-US" sz="1800" b="0" i="0" baseline="0" smtClean="0">
                <a:solidFill>
                  <a:schemeClr val="bg1"/>
                </a:solidFill>
                <a:effectLs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Slide for text on left side with a chart or other diagram on right. This area is meant for paragraph style text but can be supplemented with bullet points as well.</a:t>
            </a:r>
          </a:p>
          <a:p>
            <a:pPr lvl="0"/>
            <a:endParaRPr lang="en-US" dirty="0"/>
          </a:p>
        </p:txBody>
      </p:sp>
      <p:sp>
        <p:nvSpPr>
          <p:cNvPr id="16" name="Rectangle 15"/>
          <p:cNvSpPr/>
          <p:nvPr userDrawn="1"/>
        </p:nvSpPr>
        <p:spPr>
          <a:xfrm>
            <a:off x="-127" y="6606670"/>
            <a:ext cx="12188952" cy="18288"/>
          </a:xfrm>
          <a:prstGeom prst="rect">
            <a:avLst/>
          </a:prstGeom>
          <a:solidFill>
            <a:srgbClr val="82D9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Same Side Corner Rectangle 18"/>
          <p:cNvSpPr/>
          <p:nvPr userDrawn="1"/>
        </p:nvSpPr>
        <p:spPr>
          <a:xfrm>
            <a:off x="11047412" y="6260068"/>
            <a:ext cx="685800" cy="597395"/>
          </a:xfrm>
          <a:prstGeom prst="round2SameRect">
            <a:avLst/>
          </a:prstGeom>
          <a:solidFill>
            <a:srgbClr val="1C1E1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15"/>
          <p:cNvSpPr>
            <a:spLocks noGrp="1"/>
          </p:cNvSpPr>
          <p:nvPr>
            <p:ph type="sldNum" sz="quarter" idx="12"/>
          </p:nvPr>
        </p:nvSpPr>
        <p:spPr>
          <a:xfrm>
            <a:off x="11047349" y="6277084"/>
            <a:ext cx="685863" cy="441802"/>
          </a:xfrm>
          <a:prstGeom prst="rect">
            <a:avLst/>
          </a:prstGeom>
        </p:spPr>
        <p:txBody>
          <a:bodyPr/>
          <a:lstStyle>
            <a:lvl1pPr algn="ctr">
              <a:defRPr sz="1400" b="1">
                <a:solidFill>
                  <a:srgbClr val="82D905"/>
                </a:solidFill>
              </a:defRPr>
            </a:lvl1pPr>
          </a:lstStyle>
          <a:p>
            <a:fld id="{9079CA60-033B-4E73-AEC3-99587ECEDD8C}" type="slidenum">
              <a:rPr lang="en-US" smtClean="0"/>
              <a:pPr/>
              <a:t>‹#›</a:t>
            </a:fld>
            <a:endParaRPr lang="en-US" dirty="0"/>
          </a:p>
        </p:txBody>
      </p:sp>
      <p:sp>
        <p:nvSpPr>
          <p:cNvPr id="21" name="Rectangle 20"/>
          <p:cNvSpPr/>
          <p:nvPr userDrawn="1"/>
        </p:nvSpPr>
        <p:spPr>
          <a:xfrm>
            <a:off x="1" y="6629400"/>
            <a:ext cx="12188825" cy="228600"/>
          </a:xfrm>
          <a:prstGeom prst="rect">
            <a:avLst/>
          </a:prstGeom>
          <a:solidFill>
            <a:srgbClr val="1C1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385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pic>
        <p:nvPicPr>
          <p:cNvPr id="6" name="Picture 5" descr="http://th00.deviantart.net/fs71/PRE/f/2013/191/f/e/background_texture_by_ashleyt123-d6cwoi2.jpg"/>
          <p:cNvPicPr>
            <a:picLocks noChangeAspect="1" noChangeArrowheads="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 y="537"/>
            <a:ext cx="12188952" cy="68569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0"/>
            <a:ext cx="12188825" cy="6858000"/>
          </a:xfrm>
          <a:prstGeom prst="rect">
            <a:avLst/>
          </a:prstGeom>
          <a:solidFill>
            <a:srgbClr val="1C1E1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12188825" cy="228600"/>
          </a:xfrm>
          <a:prstGeom prst="rect">
            <a:avLst/>
          </a:prstGeom>
          <a:solidFill>
            <a:srgbClr val="1C1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hevron 11"/>
          <p:cNvSpPr/>
          <p:nvPr userDrawn="1"/>
        </p:nvSpPr>
        <p:spPr>
          <a:xfrm>
            <a:off x="150780" y="312182"/>
            <a:ext cx="304800" cy="571500"/>
          </a:xfrm>
          <a:prstGeom prst="chevron">
            <a:avLst/>
          </a:prstGeom>
          <a:solidFill>
            <a:srgbClr val="E6D3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hevron 12"/>
          <p:cNvSpPr/>
          <p:nvPr userDrawn="1"/>
        </p:nvSpPr>
        <p:spPr>
          <a:xfrm>
            <a:off x="385067" y="312182"/>
            <a:ext cx="304800" cy="571500"/>
          </a:xfrm>
          <a:prstGeom prst="chevron">
            <a:avLst/>
          </a:prstGeom>
          <a:solidFill>
            <a:srgbClr val="82D9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userDrawn="1"/>
        </p:nvSpPr>
        <p:spPr>
          <a:xfrm>
            <a:off x="609409" y="312182"/>
            <a:ext cx="304800" cy="571500"/>
          </a:xfrm>
          <a:prstGeom prst="chevron">
            <a:avLst/>
          </a:prstGeom>
          <a:solidFill>
            <a:srgbClr val="397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97E01"/>
              </a:solidFill>
            </a:endParaRPr>
          </a:p>
        </p:txBody>
      </p:sp>
      <p:sp>
        <p:nvSpPr>
          <p:cNvPr id="16" name="Title 23"/>
          <p:cNvSpPr>
            <a:spLocks noGrp="1"/>
          </p:cNvSpPr>
          <p:nvPr>
            <p:ph type="title" hasCustomPrompt="1"/>
          </p:nvPr>
        </p:nvSpPr>
        <p:spPr>
          <a:xfrm>
            <a:off x="915433" y="254697"/>
            <a:ext cx="10512425" cy="735904"/>
          </a:xfrm>
          <a:prstGeom prst="rect">
            <a:avLst/>
          </a:prstGeom>
        </p:spPr>
        <p:txBody>
          <a:bodyPr/>
          <a:lstStyle>
            <a:lvl1pPr algn="l">
              <a:defRPr sz="4000">
                <a:solidFill>
                  <a:srgbClr val="82D905"/>
                </a:solidFill>
              </a:defRPr>
            </a:lvl1pPr>
          </a:lstStyle>
          <a:p>
            <a:r>
              <a:rPr lang="en-US" dirty="0"/>
              <a:t>Slide Title</a:t>
            </a:r>
          </a:p>
        </p:txBody>
      </p:sp>
      <p:sp>
        <p:nvSpPr>
          <p:cNvPr id="15" name="Rectangle 14"/>
          <p:cNvSpPr/>
          <p:nvPr userDrawn="1"/>
        </p:nvSpPr>
        <p:spPr>
          <a:xfrm>
            <a:off x="-127" y="6606670"/>
            <a:ext cx="12188952" cy="18288"/>
          </a:xfrm>
          <a:prstGeom prst="rect">
            <a:avLst/>
          </a:prstGeom>
          <a:solidFill>
            <a:srgbClr val="82D9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Same Side Corner Rectangle 16"/>
          <p:cNvSpPr/>
          <p:nvPr userDrawn="1"/>
        </p:nvSpPr>
        <p:spPr>
          <a:xfrm>
            <a:off x="11047412" y="6260068"/>
            <a:ext cx="685800" cy="597395"/>
          </a:xfrm>
          <a:prstGeom prst="round2SameRect">
            <a:avLst/>
          </a:prstGeom>
          <a:solidFill>
            <a:srgbClr val="1C1E1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15"/>
          <p:cNvSpPr>
            <a:spLocks noGrp="1"/>
          </p:cNvSpPr>
          <p:nvPr>
            <p:ph type="sldNum" sz="quarter" idx="12"/>
          </p:nvPr>
        </p:nvSpPr>
        <p:spPr>
          <a:xfrm>
            <a:off x="11047349" y="6277084"/>
            <a:ext cx="685863" cy="441802"/>
          </a:xfrm>
          <a:prstGeom prst="rect">
            <a:avLst/>
          </a:prstGeom>
        </p:spPr>
        <p:txBody>
          <a:bodyPr/>
          <a:lstStyle>
            <a:lvl1pPr algn="ctr">
              <a:defRPr sz="1400" b="1">
                <a:solidFill>
                  <a:srgbClr val="82D905"/>
                </a:solidFill>
              </a:defRPr>
            </a:lvl1pPr>
          </a:lstStyle>
          <a:p>
            <a:fld id="{9079CA60-033B-4E73-AEC3-99587ECEDD8C}" type="slidenum">
              <a:rPr lang="en-US" smtClean="0"/>
              <a:pPr/>
              <a:t>‹#›</a:t>
            </a:fld>
            <a:endParaRPr lang="en-US" dirty="0"/>
          </a:p>
        </p:txBody>
      </p:sp>
      <p:sp>
        <p:nvSpPr>
          <p:cNvPr id="19" name="Rectangle 18"/>
          <p:cNvSpPr/>
          <p:nvPr userDrawn="1"/>
        </p:nvSpPr>
        <p:spPr>
          <a:xfrm>
            <a:off x="1" y="6629400"/>
            <a:ext cx="12188825" cy="228600"/>
          </a:xfrm>
          <a:prstGeom prst="rect">
            <a:avLst/>
          </a:prstGeom>
          <a:solidFill>
            <a:srgbClr val="1C1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9686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ith Page #">
    <p:spTree>
      <p:nvGrpSpPr>
        <p:cNvPr id="1" name=""/>
        <p:cNvGrpSpPr/>
        <p:nvPr/>
      </p:nvGrpSpPr>
      <p:grpSpPr>
        <a:xfrm>
          <a:off x="0" y="0"/>
          <a:ext cx="0" cy="0"/>
          <a:chOff x="0" y="0"/>
          <a:chExt cx="0" cy="0"/>
        </a:xfrm>
      </p:grpSpPr>
      <p:pic>
        <p:nvPicPr>
          <p:cNvPr id="6" name="Picture 5" descr="http://th00.deviantart.net/fs71/PRE/f/2013/191/f/e/background_texture_by_ashleyt123-d6cwoi2.jpg"/>
          <p:cNvPicPr>
            <a:picLocks noChangeAspect="1" noChangeArrowheads="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 y="537"/>
            <a:ext cx="12188952" cy="68569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0"/>
            <a:ext cx="12188825" cy="6858000"/>
          </a:xfrm>
          <a:prstGeom prst="rect">
            <a:avLst/>
          </a:prstGeom>
          <a:solidFill>
            <a:srgbClr val="1C1E1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12188825" cy="228600"/>
          </a:xfrm>
          <a:prstGeom prst="rect">
            <a:avLst/>
          </a:prstGeom>
          <a:solidFill>
            <a:srgbClr val="1C1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27" y="6606670"/>
            <a:ext cx="12188952" cy="18288"/>
          </a:xfrm>
          <a:prstGeom prst="rect">
            <a:avLst/>
          </a:prstGeom>
          <a:solidFill>
            <a:srgbClr val="82D9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Same Side Corner Rectangle 16"/>
          <p:cNvSpPr/>
          <p:nvPr userDrawn="1"/>
        </p:nvSpPr>
        <p:spPr>
          <a:xfrm>
            <a:off x="11047412" y="6260068"/>
            <a:ext cx="685800" cy="597395"/>
          </a:xfrm>
          <a:prstGeom prst="round2SameRect">
            <a:avLst/>
          </a:prstGeom>
          <a:solidFill>
            <a:srgbClr val="1C1E1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15"/>
          <p:cNvSpPr>
            <a:spLocks noGrp="1"/>
          </p:cNvSpPr>
          <p:nvPr>
            <p:ph type="sldNum" sz="quarter" idx="12"/>
          </p:nvPr>
        </p:nvSpPr>
        <p:spPr>
          <a:xfrm>
            <a:off x="11047349" y="6277084"/>
            <a:ext cx="685863" cy="441802"/>
          </a:xfrm>
          <a:prstGeom prst="rect">
            <a:avLst/>
          </a:prstGeom>
        </p:spPr>
        <p:txBody>
          <a:bodyPr/>
          <a:lstStyle>
            <a:lvl1pPr algn="ctr">
              <a:defRPr sz="1400" b="1">
                <a:solidFill>
                  <a:srgbClr val="82D905"/>
                </a:solidFill>
              </a:defRPr>
            </a:lvl1pPr>
          </a:lstStyle>
          <a:p>
            <a:fld id="{9079CA60-033B-4E73-AEC3-99587ECEDD8C}" type="slidenum">
              <a:rPr lang="en-US" smtClean="0"/>
              <a:pPr/>
              <a:t>‹#›</a:t>
            </a:fld>
            <a:endParaRPr lang="en-US" dirty="0"/>
          </a:p>
        </p:txBody>
      </p:sp>
      <p:sp>
        <p:nvSpPr>
          <p:cNvPr id="19" name="Rectangle 18"/>
          <p:cNvSpPr/>
          <p:nvPr userDrawn="1"/>
        </p:nvSpPr>
        <p:spPr>
          <a:xfrm>
            <a:off x="1" y="6629400"/>
            <a:ext cx="12188825" cy="228600"/>
          </a:xfrm>
          <a:prstGeom prst="rect">
            <a:avLst/>
          </a:prstGeom>
          <a:solidFill>
            <a:srgbClr val="1C1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6973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1630109"/>
      </p:ext>
    </p:extLst>
  </p:cSld>
  <p:clrMap bg1="lt1" tx1="dk1" bg2="lt2" tx2="dk2" accent1="accent1" accent2="accent2" accent3="accent3" accent4="accent4" accent5="accent5" accent6="accent6" hlink="hlink" folHlink="folHlink"/>
  <p:sldLayoutIdLst>
    <p:sldLayoutId id="2147483660" r:id="rId1"/>
    <p:sldLayoutId id="2147483651" r:id="rId2"/>
    <p:sldLayoutId id="2147483652" r:id="rId3"/>
    <p:sldLayoutId id="2147483667" r:id="rId4"/>
    <p:sldLayoutId id="2147483661" r:id="rId5"/>
    <p:sldLayoutId id="2147483663" r:id="rId6"/>
    <p:sldLayoutId id="2147483654" r:id="rId7"/>
    <p:sldLayoutId id="2147483655" r:id="rId8"/>
    <p:sldLayoutId id="2147483664" r:id="rId9"/>
    <p:sldLayoutId id="2147483665" r:id="rId10"/>
    <p:sldLayoutId id="2147483671" r:id="rId11"/>
    <p:sldLayoutId id="2147483669" r:id="rId12"/>
    <p:sldLayoutId id="2147483668" r:id="rId13"/>
    <p:sldLayoutId id="2147483662" r:id="rId14"/>
    <p:sldLayoutId id="2147483675"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12188825"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958520"/>
      </p:ext>
    </p:extLst>
  </p:cSld>
  <p:clrMap bg1="dk1" tx1="lt1" bg2="dk2" tx2="lt2" accent1="accent1" accent2="accent2" accent3="accent3" accent4="accent4" accent5="accent5" accent6="accent6" hlink="hlink" folHlink="folHlink"/>
  <p:sldLayoutIdLst>
    <p:sldLayoutId id="2147483674"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accent1"/>
        </a:buClr>
        <a:buSzPct val="80000"/>
        <a:buFont typeface="Wingdings 3" charset="2"/>
        <a:buChar char=""/>
        <a:defRPr sz="19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799"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userDrawn="1"/>
        </p:nvSpPr>
        <p:spPr>
          <a:xfrm>
            <a:off x="1" y="0"/>
            <a:ext cx="12188825"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Tree>
    <p:extLst>
      <p:ext uri="{BB962C8B-B14F-4D97-AF65-F5344CB8AC3E}">
        <p14:creationId xmlns:p14="http://schemas.microsoft.com/office/powerpoint/2010/main" val="956808874"/>
      </p:ext>
    </p:extLst>
  </p:cSld>
  <p:clrMap bg1="dk1" tx1="lt1" bg2="dk2" tx2="lt2" accent1="accent1" accent2="accent2" accent3="accent3" accent4="accent4" accent5="accent5" accent6="accent6" hlink="hlink" folHlink="folHlink"/>
  <p:sldLayoutIdLst>
    <p:sldLayoutId id="2147483712" r:id="rId1"/>
    <p:sldLayoutId id="2147483713"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6926" rtl="0" eaLnBrk="1" latinLnBrk="0" hangingPunct="1">
        <a:spcBef>
          <a:spcPct val="0"/>
        </a:spcBef>
        <a:buNone/>
        <a:defRPr sz="4198"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694" indent="-342694" algn="l" defTabSz="456926" rtl="0" eaLnBrk="1" latinLnBrk="0" hangingPunct="1">
        <a:spcBef>
          <a:spcPts val="1000"/>
        </a:spcBef>
        <a:spcAft>
          <a:spcPts val="0"/>
        </a:spcAft>
        <a:buClr>
          <a:schemeClr val="accent1"/>
        </a:buClr>
        <a:buSzPct val="80000"/>
        <a:buFont typeface="Wingdings 3" charset="2"/>
        <a:buChar char=""/>
        <a:defRPr sz="1998" b="0" i="0" kern="1200">
          <a:solidFill>
            <a:schemeClr val="tx1"/>
          </a:solidFill>
          <a:latin typeface="+mj-lt"/>
          <a:ea typeface="+mj-ea"/>
          <a:cs typeface="+mj-cs"/>
        </a:defRPr>
      </a:lvl1pPr>
      <a:lvl2pPr marL="742504" indent="-285578" algn="l" defTabSz="456926" rtl="0" eaLnBrk="1" latinLnBrk="0" hangingPunct="1">
        <a:spcBef>
          <a:spcPts val="1000"/>
        </a:spcBef>
        <a:spcAft>
          <a:spcPts val="0"/>
        </a:spcAft>
        <a:buClr>
          <a:schemeClr val="accent1"/>
        </a:buClr>
        <a:buSzPct val="80000"/>
        <a:buFont typeface="Wingdings 3" charset="2"/>
        <a:buChar char=""/>
        <a:defRPr sz="1798" b="0" i="0" kern="1200">
          <a:solidFill>
            <a:schemeClr val="tx1"/>
          </a:solidFill>
          <a:latin typeface="+mj-lt"/>
          <a:ea typeface="+mj-ea"/>
          <a:cs typeface="+mj-cs"/>
        </a:defRPr>
      </a:lvl2pPr>
      <a:lvl3pPr marL="1142314" indent="-228462" algn="l" defTabSz="456926"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599240" indent="-228462" algn="l" defTabSz="456926"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6166" indent="-228462" algn="l" defTabSz="456926"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3092" indent="-228462" algn="l" defTabSz="456926"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0017" indent="-228462" algn="l" defTabSz="456926"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6943" indent="-228462" algn="l" defTabSz="456926"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3868" indent="-228462" algn="l" defTabSz="456926"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6926" rtl="0" eaLnBrk="1" latinLnBrk="0" hangingPunct="1">
        <a:defRPr sz="1798" kern="1200">
          <a:solidFill>
            <a:schemeClr val="tx1"/>
          </a:solidFill>
          <a:latin typeface="+mn-lt"/>
          <a:ea typeface="+mn-ea"/>
          <a:cs typeface="+mn-cs"/>
        </a:defRPr>
      </a:lvl1pPr>
      <a:lvl2pPr marL="456926" algn="l" defTabSz="456926" rtl="0" eaLnBrk="1" latinLnBrk="0" hangingPunct="1">
        <a:defRPr sz="1798" kern="1200">
          <a:solidFill>
            <a:schemeClr val="tx1"/>
          </a:solidFill>
          <a:latin typeface="+mn-lt"/>
          <a:ea typeface="+mn-ea"/>
          <a:cs typeface="+mn-cs"/>
        </a:defRPr>
      </a:lvl2pPr>
      <a:lvl3pPr marL="913852" algn="l" defTabSz="456926" rtl="0" eaLnBrk="1" latinLnBrk="0" hangingPunct="1">
        <a:defRPr sz="1798" kern="1200">
          <a:solidFill>
            <a:schemeClr val="tx1"/>
          </a:solidFill>
          <a:latin typeface="+mn-lt"/>
          <a:ea typeface="+mn-ea"/>
          <a:cs typeface="+mn-cs"/>
        </a:defRPr>
      </a:lvl3pPr>
      <a:lvl4pPr marL="1370778" algn="l" defTabSz="456926" rtl="0" eaLnBrk="1" latinLnBrk="0" hangingPunct="1">
        <a:defRPr sz="1798" kern="1200">
          <a:solidFill>
            <a:schemeClr val="tx1"/>
          </a:solidFill>
          <a:latin typeface="+mn-lt"/>
          <a:ea typeface="+mn-ea"/>
          <a:cs typeface="+mn-cs"/>
        </a:defRPr>
      </a:lvl4pPr>
      <a:lvl5pPr marL="1827703" algn="l" defTabSz="456926" rtl="0" eaLnBrk="1" latinLnBrk="0" hangingPunct="1">
        <a:defRPr sz="1798" kern="1200">
          <a:solidFill>
            <a:schemeClr val="tx1"/>
          </a:solidFill>
          <a:latin typeface="+mn-lt"/>
          <a:ea typeface="+mn-ea"/>
          <a:cs typeface="+mn-cs"/>
        </a:defRPr>
      </a:lvl5pPr>
      <a:lvl6pPr marL="2284628" algn="l" defTabSz="456926" rtl="0" eaLnBrk="1" latinLnBrk="0" hangingPunct="1">
        <a:defRPr sz="1798" kern="1200">
          <a:solidFill>
            <a:schemeClr val="tx1"/>
          </a:solidFill>
          <a:latin typeface="+mn-lt"/>
          <a:ea typeface="+mn-ea"/>
          <a:cs typeface="+mn-cs"/>
        </a:defRPr>
      </a:lvl6pPr>
      <a:lvl7pPr marL="2741554" algn="l" defTabSz="456926" rtl="0" eaLnBrk="1" latinLnBrk="0" hangingPunct="1">
        <a:defRPr sz="1798" kern="1200">
          <a:solidFill>
            <a:schemeClr val="tx1"/>
          </a:solidFill>
          <a:latin typeface="+mn-lt"/>
          <a:ea typeface="+mn-ea"/>
          <a:cs typeface="+mn-cs"/>
        </a:defRPr>
      </a:lvl7pPr>
      <a:lvl8pPr marL="3198480" algn="l" defTabSz="456926" rtl="0" eaLnBrk="1" latinLnBrk="0" hangingPunct="1">
        <a:defRPr sz="1798" kern="1200">
          <a:solidFill>
            <a:schemeClr val="tx1"/>
          </a:solidFill>
          <a:latin typeface="+mn-lt"/>
          <a:ea typeface="+mn-ea"/>
          <a:cs typeface="+mn-cs"/>
        </a:defRPr>
      </a:lvl8pPr>
      <a:lvl9pPr marL="3655406" algn="l" defTabSz="456926" rtl="0" eaLnBrk="1" latinLnBrk="0" hangingPunct="1">
        <a:defRPr sz="17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hyperlink" Target="https://www.nytimes.com/interactive/2018/03/19/upshot/race-class-white-and-black-men.html?action=click&amp;module=Top%20Stories&amp;pgtype=Homepage"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hyperlink" Target="http://www.nber.org/papers/w19102"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hyperlink" Target="http://www.nber.org/papers/w17541" TargetMode="External"/><Relationship Id="rId4" Type="http://schemas.openxmlformats.org/officeDocument/2006/relationships/hyperlink" Target="http://www.thirdway.org/publications/662"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cdc.gov/violenceprevention/youthviolence/stats_at-a_glance/hr_age-race.html"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hyperlink" Target="http://www.jstor.org/stable/10.1086/667578"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pediatrics.aappublications.org/content/early/2014/01/22/peds.2013-1809"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hyperlink" Target="http://www.nber.org/papers/w18701"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nber.org/papers/w20283" TargetMode="External"/><Relationship Id="rId7" Type="http://schemas.openxmlformats.org/officeDocument/2006/relationships/hyperlink" Target="http://www.nap.edu/catalog.php?record_id=18613"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hyperlink" Target="http://dx.doi.org/10.2139/ssrn.1884674" TargetMode="External"/><Relationship Id="rId5" Type="http://schemas.openxmlformats.org/officeDocument/2006/relationships/hyperlink" Target="http://ssrn.com/abstract=1884674" TargetMode="External"/><Relationship Id="rId4" Type="http://schemas.openxmlformats.org/officeDocument/2006/relationships/hyperlink" Target="http://www.pewtrusts.org/~/media/legacy/uploadedfiles/wwwpewtrustsorg/reports/sentencing_and_corrections/PrisonCount2010pdf.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hyperlink" Target="http://onlinelibrary.wiley.com/doi/10.1111/roiw.12064/abstract"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hyperlink" Target="http://www.nytimes.com/interactive/2015/04/20/upshot/missing-black-men.html?emc=edit_th_20150421&amp;nl=todaysheadlines&amp;nlid=38700727&amp;abt=0002&amp;abg=1&amp;_r=1"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98712" y="2815431"/>
            <a:ext cx="7391400" cy="971991"/>
          </a:xfrm>
        </p:spPr>
        <p:txBody>
          <a:bodyPr>
            <a:normAutofit/>
          </a:bodyPr>
          <a:lstStyle/>
          <a:p>
            <a:pPr lvl="0" algn="ctr"/>
            <a:r>
              <a:rPr lang="en-US" dirty="0"/>
              <a:t> A Life Course Framework for Improving the Lives of Disadvantaged Populations</a:t>
            </a:r>
          </a:p>
          <a:p>
            <a:pPr algn="ctr"/>
            <a:endParaRPr lang="en-US" dirty="0"/>
          </a:p>
        </p:txBody>
      </p:sp>
      <p:sp>
        <p:nvSpPr>
          <p:cNvPr id="3" name="Text Placeholder 2"/>
          <p:cNvSpPr>
            <a:spLocks noGrp="1"/>
          </p:cNvSpPr>
          <p:nvPr>
            <p:ph type="body" sz="quarter" idx="11"/>
          </p:nvPr>
        </p:nvSpPr>
        <p:spPr>
          <a:xfrm>
            <a:off x="2475706" y="3866194"/>
            <a:ext cx="7237412" cy="553406"/>
          </a:xfrm>
        </p:spPr>
        <p:txBody>
          <a:bodyPr>
            <a:normAutofit/>
          </a:bodyPr>
          <a:lstStyle/>
          <a:p>
            <a:pPr lvl="0" algn="ctr"/>
            <a:r>
              <a:rPr lang="en-US" sz="2000" b="1" dirty="0"/>
              <a:t>Arnold Chandler | Forward Change</a:t>
            </a:r>
          </a:p>
          <a:p>
            <a:pPr algn="ctr"/>
            <a:endParaRPr lang="en-US" sz="2000" b="1" dirty="0"/>
          </a:p>
        </p:txBody>
      </p:sp>
    </p:spTree>
    <p:extLst>
      <p:ext uri="{BB962C8B-B14F-4D97-AF65-F5344CB8AC3E}">
        <p14:creationId xmlns:p14="http://schemas.microsoft.com/office/powerpoint/2010/main" val="3711637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Third Major Structural Shift:</a:t>
            </a:r>
            <a:br>
              <a:rPr lang="en-US" dirty="0"/>
            </a:br>
            <a:r>
              <a:rPr lang="en-US" dirty="0">
                <a:solidFill>
                  <a:schemeClr val="tx2"/>
                </a:solidFill>
              </a:rPr>
              <a:t>The Rise of Disadvantaged</a:t>
            </a:r>
            <a:br>
              <a:rPr lang="en-US" dirty="0">
                <a:solidFill>
                  <a:schemeClr val="tx2"/>
                </a:solidFill>
              </a:rPr>
            </a:br>
            <a:r>
              <a:rPr lang="en-US" dirty="0">
                <a:solidFill>
                  <a:schemeClr val="tx2"/>
                </a:solidFill>
              </a:rPr>
              <a:t>Families</a:t>
            </a:r>
          </a:p>
        </p:txBody>
      </p:sp>
    </p:spTree>
    <p:extLst>
      <p:ext uri="{BB962C8B-B14F-4D97-AF65-F5344CB8AC3E}">
        <p14:creationId xmlns:p14="http://schemas.microsoft.com/office/powerpoint/2010/main" val="172659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33" y="330896"/>
            <a:ext cx="11273392" cy="735904"/>
          </a:xfrm>
        </p:spPr>
        <p:txBody>
          <a:bodyPr/>
          <a:lstStyle/>
          <a:p>
            <a:r>
              <a:rPr lang="en-US" sz="3000" dirty="0"/>
              <a:t>Vicious Cycles of Intergenerational Disadvantage</a:t>
            </a:r>
          </a:p>
        </p:txBody>
      </p:sp>
      <p:sp>
        <p:nvSpPr>
          <p:cNvPr id="3" name="Slide Number Placeholder 2"/>
          <p:cNvSpPr>
            <a:spLocks noGrp="1"/>
          </p:cNvSpPr>
          <p:nvPr>
            <p:ph type="sldNum" sz="quarter" idx="12"/>
          </p:nvPr>
        </p:nvSpPr>
        <p:spPr/>
        <p:txBody>
          <a:bodyPr/>
          <a:lstStyle/>
          <a:p>
            <a:fld id="{9079CA60-033B-4E73-AEC3-99587ECEDD8C}" type="slidenum">
              <a:rPr lang="en-US" smtClean="0"/>
              <a:pPr/>
              <a:t>11</a:t>
            </a:fld>
            <a:endParaRPr lang="en-US" dirty="0"/>
          </a:p>
        </p:txBody>
      </p:sp>
      <p:grpSp>
        <p:nvGrpSpPr>
          <p:cNvPr id="30" name="Group 29"/>
          <p:cNvGrpSpPr/>
          <p:nvPr/>
        </p:nvGrpSpPr>
        <p:grpSpPr>
          <a:xfrm>
            <a:off x="3293767" y="1447800"/>
            <a:ext cx="2031872" cy="2031872"/>
            <a:chOff x="1923756" y="-141477"/>
            <a:chExt cx="2031872" cy="2031872"/>
          </a:xfrm>
        </p:grpSpPr>
        <p:sp>
          <p:nvSpPr>
            <p:cNvPr id="46" name="Oval 45"/>
            <p:cNvSpPr/>
            <p:nvPr/>
          </p:nvSpPr>
          <p:spPr>
            <a:xfrm>
              <a:off x="1923756" y="-141477"/>
              <a:ext cx="2031872" cy="2031872"/>
            </a:xfrm>
            <a:prstGeom prst="ellipse">
              <a:avLst/>
            </a:prstGeom>
            <a:solidFill>
              <a:srgbClr val="1F90F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7" name="Oval 4"/>
            <p:cNvSpPr/>
            <p:nvPr/>
          </p:nvSpPr>
          <p:spPr>
            <a:xfrm>
              <a:off x="2221317" y="156084"/>
              <a:ext cx="1436750" cy="143675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1" kern="1200" dirty="0">
                  <a:solidFill>
                    <a:srgbClr val="1C1E1B"/>
                  </a:solidFill>
                </a:rPr>
                <a:t>Declining Employ and Earnings</a:t>
              </a:r>
              <a:endParaRPr lang="en-US" sz="1400" kern="1200" dirty="0">
                <a:solidFill>
                  <a:srgbClr val="1C1E1B"/>
                </a:solidFill>
              </a:endParaRPr>
            </a:p>
          </p:txBody>
        </p:sp>
      </p:grpSp>
      <p:grpSp>
        <p:nvGrpSpPr>
          <p:cNvPr id="31" name="Group 30"/>
          <p:cNvGrpSpPr/>
          <p:nvPr/>
        </p:nvGrpSpPr>
        <p:grpSpPr>
          <a:xfrm>
            <a:off x="4667279" y="3436023"/>
            <a:ext cx="590055" cy="316112"/>
            <a:chOff x="3297268" y="1846746"/>
            <a:chExt cx="590055" cy="316112"/>
          </a:xfrm>
        </p:grpSpPr>
        <p:sp>
          <p:nvSpPr>
            <p:cNvPr id="44" name="Right Arrow 43"/>
            <p:cNvSpPr/>
            <p:nvPr/>
          </p:nvSpPr>
          <p:spPr>
            <a:xfrm rot="3600000">
              <a:off x="3434240" y="1709774"/>
              <a:ext cx="316112" cy="590055"/>
            </a:xfrm>
            <a:prstGeom prst="rightArrow">
              <a:avLst>
                <a:gd name="adj1" fmla="val 60000"/>
                <a:gd name="adj2" fmla="val 50000"/>
              </a:avLst>
            </a:prstGeom>
            <a:solidFill>
              <a:srgbClr val="1F90F2"/>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45" name="Right Arrow 6"/>
            <p:cNvSpPr/>
            <p:nvPr/>
          </p:nvSpPr>
          <p:spPr>
            <a:xfrm rot="3600000">
              <a:off x="3457949" y="1786721"/>
              <a:ext cx="221278" cy="354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p:txBody>
        </p:sp>
      </p:grpSp>
      <p:grpSp>
        <p:nvGrpSpPr>
          <p:cNvPr id="32" name="Group 31"/>
          <p:cNvGrpSpPr/>
          <p:nvPr/>
        </p:nvGrpSpPr>
        <p:grpSpPr>
          <a:xfrm>
            <a:off x="4607922" y="3723983"/>
            <a:ext cx="2031872" cy="2031872"/>
            <a:chOff x="3237911" y="2134706"/>
            <a:chExt cx="2031872" cy="2031872"/>
          </a:xfrm>
        </p:grpSpPr>
        <p:sp>
          <p:nvSpPr>
            <p:cNvPr id="42" name="Oval 41"/>
            <p:cNvSpPr/>
            <p:nvPr/>
          </p:nvSpPr>
          <p:spPr>
            <a:xfrm>
              <a:off x="3237911" y="2134706"/>
              <a:ext cx="2031872" cy="2031872"/>
            </a:xfrm>
            <a:prstGeom prst="ellipse">
              <a:avLst/>
            </a:prstGeom>
            <a:solidFill>
              <a:srgbClr val="E6D30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3" name="Oval 8"/>
            <p:cNvSpPr/>
            <p:nvPr/>
          </p:nvSpPr>
          <p:spPr>
            <a:xfrm>
              <a:off x="3535472" y="2432267"/>
              <a:ext cx="1436750" cy="143675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1" kern="1200" dirty="0">
                  <a:solidFill>
                    <a:srgbClr val="1C1E1B"/>
                  </a:solidFill>
                </a:rPr>
                <a:t>Growth of Disadvantaged Families</a:t>
              </a:r>
              <a:endParaRPr lang="en-US" sz="1400" kern="1200" dirty="0">
                <a:solidFill>
                  <a:srgbClr val="1C1E1B"/>
                </a:solidFill>
              </a:endParaRPr>
            </a:p>
          </p:txBody>
        </p:sp>
      </p:grpSp>
      <p:grpSp>
        <p:nvGrpSpPr>
          <p:cNvPr id="33" name="Group 32"/>
          <p:cNvGrpSpPr/>
          <p:nvPr/>
        </p:nvGrpSpPr>
        <p:grpSpPr>
          <a:xfrm>
            <a:off x="4160593" y="4444891"/>
            <a:ext cx="316112" cy="590055"/>
            <a:chOff x="2790582" y="2855614"/>
            <a:chExt cx="316112" cy="590055"/>
          </a:xfrm>
        </p:grpSpPr>
        <p:sp>
          <p:nvSpPr>
            <p:cNvPr id="40" name="Right Arrow 39"/>
            <p:cNvSpPr/>
            <p:nvPr/>
          </p:nvSpPr>
          <p:spPr>
            <a:xfrm>
              <a:off x="2790582" y="2855614"/>
              <a:ext cx="316112" cy="590055"/>
            </a:xfrm>
            <a:prstGeom prst="rightArrow">
              <a:avLst>
                <a:gd name="adj1" fmla="val 60000"/>
                <a:gd name="adj2" fmla="val 50000"/>
              </a:avLst>
            </a:prstGeom>
            <a:solidFill>
              <a:srgbClr val="82D905"/>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41" name="Right Arrow 10"/>
            <p:cNvSpPr/>
            <p:nvPr/>
          </p:nvSpPr>
          <p:spPr>
            <a:xfrm rot="10800000">
              <a:off x="2790582" y="2973625"/>
              <a:ext cx="221278" cy="354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solidFill>
                  <a:srgbClr val="E6D306"/>
                </a:solidFill>
              </a:endParaRPr>
            </a:p>
          </p:txBody>
        </p:sp>
      </p:grpSp>
      <p:grpSp>
        <p:nvGrpSpPr>
          <p:cNvPr id="34" name="Group 33"/>
          <p:cNvGrpSpPr/>
          <p:nvPr/>
        </p:nvGrpSpPr>
        <p:grpSpPr>
          <a:xfrm>
            <a:off x="1979612" y="3723983"/>
            <a:ext cx="2031872" cy="2031872"/>
            <a:chOff x="609601" y="2134706"/>
            <a:chExt cx="2031872" cy="2031872"/>
          </a:xfrm>
        </p:grpSpPr>
        <p:sp>
          <p:nvSpPr>
            <p:cNvPr id="38" name="Oval 37"/>
            <p:cNvSpPr/>
            <p:nvPr/>
          </p:nvSpPr>
          <p:spPr>
            <a:xfrm>
              <a:off x="609601" y="2134706"/>
              <a:ext cx="2031872" cy="203187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Oval 12"/>
            <p:cNvSpPr/>
            <p:nvPr/>
          </p:nvSpPr>
          <p:spPr>
            <a:xfrm>
              <a:off x="907162" y="2432267"/>
              <a:ext cx="1436750" cy="143675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pPr>
              <a:r>
                <a:rPr lang="en-US" sz="1400" b="1" kern="1200" dirty="0">
                  <a:solidFill>
                    <a:srgbClr val="1C1E1B"/>
                  </a:solidFill>
                </a:rPr>
                <a:t>Mass Incarceration and the</a:t>
              </a:r>
            </a:p>
            <a:p>
              <a:pPr lvl="0" algn="ctr" defTabSz="622300">
                <a:lnSpc>
                  <a:spcPct val="90000"/>
                </a:lnSpc>
                <a:spcBef>
                  <a:spcPct val="0"/>
                </a:spcBef>
              </a:pPr>
              <a:r>
                <a:rPr lang="en-US" sz="1400" b="1" kern="1200" dirty="0">
                  <a:solidFill>
                    <a:srgbClr val="1C1E1B"/>
                  </a:solidFill>
                </a:rPr>
                <a:t>War on Drugs</a:t>
              </a:r>
              <a:endParaRPr lang="en-US" sz="1400" kern="1200" dirty="0">
                <a:solidFill>
                  <a:srgbClr val="1C1E1B"/>
                </a:solidFill>
              </a:endParaRPr>
            </a:p>
          </p:txBody>
        </p:sp>
      </p:grpSp>
      <p:grpSp>
        <p:nvGrpSpPr>
          <p:cNvPr id="35" name="Group 34"/>
          <p:cNvGrpSpPr/>
          <p:nvPr/>
        </p:nvGrpSpPr>
        <p:grpSpPr>
          <a:xfrm>
            <a:off x="3353124" y="3451519"/>
            <a:ext cx="590055" cy="316112"/>
            <a:chOff x="1983113" y="1862242"/>
            <a:chExt cx="590055" cy="316112"/>
          </a:xfrm>
        </p:grpSpPr>
        <p:sp>
          <p:nvSpPr>
            <p:cNvPr id="36" name="Right Arrow 35"/>
            <p:cNvSpPr/>
            <p:nvPr/>
          </p:nvSpPr>
          <p:spPr>
            <a:xfrm rot="18000000">
              <a:off x="2120085" y="1725270"/>
              <a:ext cx="316112" cy="590055"/>
            </a:xfrm>
            <a:prstGeom prst="rightArrow">
              <a:avLst>
                <a:gd name="adj1" fmla="val 60000"/>
                <a:gd name="adj2" fmla="val 50000"/>
              </a:avLst>
            </a:prstGeom>
            <a:solidFill>
              <a:srgbClr val="82D905"/>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37" name="Right Arrow 14"/>
            <p:cNvSpPr/>
            <p:nvPr/>
          </p:nvSpPr>
          <p:spPr>
            <a:xfrm rot="18000000">
              <a:off x="2143794" y="1884345"/>
              <a:ext cx="221278" cy="354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p:txBody>
        </p:sp>
      </p:grpSp>
      <p:sp>
        <p:nvSpPr>
          <p:cNvPr id="4" name="TextBox 3"/>
          <p:cNvSpPr txBox="1"/>
          <p:nvPr/>
        </p:nvSpPr>
        <p:spPr>
          <a:xfrm>
            <a:off x="293296" y="1089189"/>
            <a:ext cx="2879238" cy="2554545"/>
          </a:xfrm>
          <a:prstGeom prst="rect">
            <a:avLst/>
          </a:prstGeom>
          <a:noFill/>
        </p:spPr>
        <p:txBody>
          <a:bodyPr wrap="square" rtlCol="0">
            <a:spAutoFit/>
          </a:bodyPr>
          <a:lstStyle/>
          <a:p>
            <a:r>
              <a:rPr lang="en-US" sz="1600" dirty="0">
                <a:solidFill>
                  <a:schemeClr val="bg2">
                    <a:lumMod val="50000"/>
                  </a:schemeClr>
                </a:solidFill>
              </a:rPr>
              <a:t>Since 1970 long-term joblessness has increased 180% among black and white males and 140% among Latino males due to changes in the economy. 2 out of 5 of black males were jobless in 2010 as were 1 in 4 Latinos (native born)</a:t>
            </a:r>
          </a:p>
        </p:txBody>
      </p:sp>
      <p:sp>
        <p:nvSpPr>
          <p:cNvPr id="55" name="TextBox 54"/>
          <p:cNvSpPr txBox="1"/>
          <p:nvPr/>
        </p:nvSpPr>
        <p:spPr>
          <a:xfrm>
            <a:off x="78232" y="3999155"/>
            <a:ext cx="2209800" cy="2062103"/>
          </a:xfrm>
          <a:prstGeom prst="rect">
            <a:avLst/>
          </a:prstGeom>
          <a:noFill/>
        </p:spPr>
        <p:txBody>
          <a:bodyPr wrap="square" rtlCol="0">
            <a:spAutoFit/>
          </a:bodyPr>
          <a:lstStyle/>
          <a:p>
            <a:r>
              <a:rPr lang="en-US" sz="1600" dirty="0">
                <a:solidFill>
                  <a:schemeClr val="bg2">
                    <a:lumMod val="50000"/>
                  </a:schemeClr>
                </a:solidFill>
              </a:rPr>
              <a:t>U.S. imprisonment rates increased</a:t>
            </a:r>
          </a:p>
          <a:p>
            <a:r>
              <a:rPr lang="en-US" sz="1600" dirty="0">
                <a:solidFill>
                  <a:schemeClr val="bg2">
                    <a:lumMod val="50000"/>
                  </a:schemeClr>
                </a:solidFill>
              </a:rPr>
              <a:t> 430 percent </a:t>
            </a:r>
          </a:p>
          <a:p>
            <a:r>
              <a:rPr lang="en-US" sz="1600" dirty="0">
                <a:solidFill>
                  <a:schemeClr val="bg2">
                    <a:lumMod val="50000"/>
                  </a:schemeClr>
                </a:solidFill>
              </a:rPr>
              <a:t>between 1972 </a:t>
            </a:r>
          </a:p>
          <a:p>
            <a:r>
              <a:rPr lang="en-US" sz="1600" dirty="0">
                <a:solidFill>
                  <a:schemeClr val="bg2">
                    <a:lumMod val="50000"/>
                  </a:schemeClr>
                </a:solidFill>
              </a:rPr>
              <a:t>and 2012 due to policy changes and shifts in prosecutor behavior</a:t>
            </a:r>
          </a:p>
        </p:txBody>
      </p:sp>
      <p:sp>
        <p:nvSpPr>
          <p:cNvPr id="5" name="TextBox 4"/>
          <p:cNvSpPr txBox="1"/>
          <p:nvPr/>
        </p:nvSpPr>
        <p:spPr>
          <a:xfrm>
            <a:off x="6779635" y="3878473"/>
            <a:ext cx="2425033" cy="1754326"/>
          </a:xfrm>
          <a:prstGeom prst="rect">
            <a:avLst/>
          </a:prstGeom>
          <a:noFill/>
        </p:spPr>
        <p:txBody>
          <a:bodyPr wrap="square" rtlCol="0">
            <a:spAutoFit/>
          </a:bodyPr>
          <a:lstStyle/>
          <a:p>
            <a:r>
              <a:rPr lang="en-US" dirty="0">
                <a:solidFill>
                  <a:schemeClr val="accent1"/>
                </a:solidFill>
              </a:rPr>
              <a:t>Mass Incarceration, Joblessness and Male Mortality have produced a sharp increase in single-parent families</a:t>
            </a:r>
          </a:p>
        </p:txBody>
      </p:sp>
    </p:spTree>
    <p:extLst>
      <p:ext uri="{BB962C8B-B14F-4D97-AF65-F5344CB8AC3E}">
        <p14:creationId xmlns:p14="http://schemas.microsoft.com/office/powerpoint/2010/main" val="149846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5089F937-B790-413D-9748-B08FAF062C58}"/>
              </a:ext>
            </a:extLst>
          </p:cNvPr>
          <p:cNvSpPr>
            <a:spLocks noGrp="1"/>
          </p:cNvSpPr>
          <p:nvPr>
            <p:ph type="sldNum" sz="quarter" idx="4294967295"/>
          </p:nvPr>
        </p:nvSpPr>
        <p:spPr>
          <a:xfrm>
            <a:off x="11503025" y="6276975"/>
            <a:ext cx="685800" cy="441325"/>
          </a:xfrm>
          <a:prstGeom prst="rect">
            <a:avLst/>
          </a:prstGeom>
        </p:spPr>
        <p:txBody>
          <a:bodyPr/>
          <a:lstStyle/>
          <a:p>
            <a:fld id="{9079CA60-033B-4E73-AEC3-99587ECEDD8C}" type="slidenum">
              <a:rPr lang="en-US" smtClean="0"/>
              <a:pPr/>
              <a:t>12</a:t>
            </a:fld>
            <a:endParaRPr lang="en-US" dirty="0"/>
          </a:p>
        </p:txBody>
      </p:sp>
      <p:graphicFrame>
        <p:nvGraphicFramePr>
          <p:cNvPr id="8" name="Chart 7">
            <a:extLst>
              <a:ext uri="{FF2B5EF4-FFF2-40B4-BE49-F238E27FC236}">
                <a16:creationId xmlns:a16="http://schemas.microsoft.com/office/drawing/2014/main" xmlns="" id="{5D5DE8DE-081E-419E-977C-D33E681A0DE6}"/>
              </a:ext>
            </a:extLst>
          </p:cNvPr>
          <p:cNvGraphicFramePr>
            <a:graphicFrameLocks/>
          </p:cNvGraphicFramePr>
          <p:nvPr>
            <p:extLst/>
          </p:nvPr>
        </p:nvGraphicFramePr>
        <p:xfrm>
          <a:off x="1827212" y="282765"/>
          <a:ext cx="8382000" cy="62484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xmlns="" id="{8C362CB9-1C98-4760-80C0-13EE3BE531D3}"/>
              </a:ext>
            </a:extLst>
          </p:cNvPr>
          <p:cNvSpPr txBox="1"/>
          <p:nvPr/>
        </p:nvSpPr>
        <p:spPr>
          <a:xfrm>
            <a:off x="74612" y="6100278"/>
            <a:ext cx="4445876" cy="43088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solidFill>
                  <a:srgbClr val="82D905"/>
                </a:solidFill>
              </a:rPr>
              <a:t>Census Bureau: </a:t>
            </a:r>
          </a:p>
          <a:p>
            <a:r>
              <a:rPr lang="en-US" sz="1000" dirty="0">
                <a:solidFill>
                  <a:srgbClr val="82D905"/>
                </a:solidFill>
              </a:rPr>
              <a:t>https://www.census.gov/cps/methodology/techdocs.html</a:t>
            </a:r>
          </a:p>
        </p:txBody>
      </p:sp>
    </p:spTree>
    <p:extLst>
      <p:ext uri="{BB962C8B-B14F-4D97-AF65-F5344CB8AC3E}">
        <p14:creationId xmlns:p14="http://schemas.microsoft.com/office/powerpoint/2010/main" val="18995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fade">
                                      <p:cBhvr>
                                        <p:cTn id="7" dur="500"/>
                                        <p:tgtEl>
                                          <p:spTgt spid="8">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fade">
                                      <p:cBhvr>
                                        <p:cTn id="12" dur="500"/>
                                        <p:tgtEl>
                                          <p:spTgt spid="8">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fade">
                                      <p:cBhvr>
                                        <p:cTn id="17" dur="500"/>
                                        <p:tgtEl>
                                          <p:spTgt spid="8">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chart seriesIdx="2" categoryIdx="-4" bldStep="series"/>
                                            </p:graphicEl>
                                          </p:spTgt>
                                        </p:tgtEl>
                                        <p:attrNameLst>
                                          <p:attrName>style.visibility</p:attrName>
                                        </p:attrNameLst>
                                      </p:cBhvr>
                                      <p:to>
                                        <p:strVal val="visible"/>
                                      </p:to>
                                    </p:set>
                                    <p:animEffect transition="in" filter="fade">
                                      <p:cBhvr>
                                        <p:cTn id="22" dur="500"/>
                                        <p:tgtEl>
                                          <p:spTgt spid="8">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33" y="254697"/>
            <a:ext cx="11273392" cy="735904"/>
          </a:xfrm>
        </p:spPr>
        <p:txBody>
          <a:bodyPr/>
          <a:lstStyle/>
          <a:p>
            <a:r>
              <a:rPr lang="en-US" dirty="0"/>
              <a:t>Children Living in Single Parent Families</a:t>
            </a:r>
          </a:p>
        </p:txBody>
      </p:sp>
      <p:sp>
        <p:nvSpPr>
          <p:cNvPr id="3" name="Slide Number Placeholder 2"/>
          <p:cNvSpPr>
            <a:spLocks noGrp="1"/>
          </p:cNvSpPr>
          <p:nvPr>
            <p:ph type="sldNum" sz="quarter" idx="12"/>
          </p:nvPr>
        </p:nvSpPr>
        <p:spPr/>
        <p:txBody>
          <a:bodyPr/>
          <a:lstStyle/>
          <a:p>
            <a:fld id="{9079CA60-033B-4E73-AEC3-99587ECEDD8C}" type="slidenum">
              <a:rPr lang="en-US" smtClean="0"/>
              <a:pPr/>
              <a:t>13</a:t>
            </a:fld>
            <a:endParaRPr lang="en-US" dirty="0"/>
          </a:p>
        </p:txBody>
      </p:sp>
      <p:sp>
        <p:nvSpPr>
          <p:cNvPr id="6" name="Rectangle 5"/>
          <p:cNvSpPr/>
          <p:nvPr/>
        </p:nvSpPr>
        <p:spPr>
          <a:xfrm>
            <a:off x="4037012" y="1371600"/>
            <a:ext cx="4191000" cy="646331"/>
          </a:xfrm>
          <a:prstGeom prst="rect">
            <a:avLst/>
          </a:prstGeom>
        </p:spPr>
        <p:txBody>
          <a:bodyPr wrap="square">
            <a:spAutoFit/>
          </a:bodyPr>
          <a:lstStyle/>
          <a:p>
            <a:pPr algn="ctr"/>
            <a:r>
              <a:rPr lang="en-US" b="1" dirty="0">
                <a:solidFill>
                  <a:srgbClr val="82D905"/>
                </a:solidFill>
              </a:rPr>
              <a:t>In 2013, the Percentage of Children Living in Single Parent Families</a:t>
            </a:r>
          </a:p>
        </p:txBody>
      </p:sp>
      <p:graphicFrame>
        <p:nvGraphicFramePr>
          <p:cNvPr id="10" name="Chart 9"/>
          <p:cNvGraphicFramePr/>
          <p:nvPr>
            <p:extLst/>
          </p:nvPr>
        </p:nvGraphicFramePr>
        <p:xfrm>
          <a:off x="1832435" y="2120904"/>
          <a:ext cx="3916355" cy="26647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extLst/>
          </p:nvPr>
        </p:nvGraphicFramePr>
        <p:xfrm>
          <a:off x="4365645" y="2107572"/>
          <a:ext cx="3716830" cy="265894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extLst/>
          </p:nvPr>
        </p:nvGraphicFramePr>
        <p:xfrm>
          <a:off x="9160428" y="2101945"/>
          <a:ext cx="3605147" cy="2507283"/>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p:cNvSpPr txBox="1"/>
          <p:nvPr/>
        </p:nvSpPr>
        <p:spPr>
          <a:xfrm>
            <a:off x="2434931" y="4785557"/>
            <a:ext cx="2816779" cy="369332"/>
          </a:xfrm>
          <a:prstGeom prst="rect">
            <a:avLst/>
          </a:prstGeom>
          <a:noFill/>
        </p:spPr>
        <p:txBody>
          <a:bodyPr wrap="square" rtlCol="0">
            <a:spAutoFit/>
          </a:bodyPr>
          <a:lstStyle/>
          <a:p>
            <a:pPr algn="ctr"/>
            <a:r>
              <a:rPr lang="en-US" b="1" dirty="0"/>
              <a:t>White Children</a:t>
            </a:r>
          </a:p>
        </p:txBody>
      </p:sp>
      <p:sp>
        <p:nvSpPr>
          <p:cNvPr id="14" name="TextBox 13"/>
          <p:cNvSpPr txBox="1"/>
          <p:nvPr/>
        </p:nvSpPr>
        <p:spPr>
          <a:xfrm>
            <a:off x="4764319" y="4785482"/>
            <a:ext cx="2816779" cy="369332"/>
          </a:xfrm>
          <a:prstGeom prst="rect">
            <a:avLst/>
          </a:prstGeom>
          <a:noFill/>
        </p:spPr>
        <p:txBody>
          <a:bodyPr wrap="square" rtlCol="0">
            <a:spAutoFit/>
          </a:bodyPr>
          <a:lstStyle/>
          <a:p>
            <a:pPr algn="ctr"/>
            <a:r>
              <a:rPr lang="en-US" b="1" dirty="0"/>
              <a:t>Latino Children</a:t>
            </a:r>
          </a:p>
        </p:txBody>
      </p:sp>
      <p:sp>
        <p:nvSpPr>
          <p:cNvPr id="15" name="TextBox 14"/>
          <p:cNvSpPr txBox="1"/>
          <p:nvPr/>
        </p:nvSpPr>
        <p:spPr>
          <a:xfrm>
            <a:off x="9599944" y="4785482"/>
            <a:ext cx="2816779" cy="369332"/>
          </a:xfrm>
          <a:prstGeom prst="rect">
            <a:avLst/>
          </a:prstGeom>
          <a:noFill/>
        </p:spPr>
        <p:txBody>
          <a:bodyPr wrap="square" rtlCol="0">
            <a:spAutoFit/>
          </a:bodyPr>
          <a:lstStyle/>
          <a:p>
            <a:pPr algn="ctr"/>
            <a:r>
              <a:rPr lang="en-US" b="1" dirty="0"/>
              <a:t>Black Children</a:t>
            </a:r>
          </a:p>
        </p:txBody>
      </p:sp>
      <p:sp>
        <p:nvSpPr>
          <p:cNvPr id="16" name="TextBox 15"/>
          <p:cNvSpPr txBox="1"/>
          <p:nvPr/>
        </p:nvSpPr>
        <p:spPr>
          <a:xfrm>
            <a:off x="3930907" y="2714112"/>
            <a:ext cx="910321" cy="369332"/>
          </a:xfrm>
          <a:prstGeom prst="rect">
            <a:avLst/>
          </a:prstGeom>
          <a:noFill/>
        </p:spPr>
        <p:txBody>
          <a:bodyPr wrap="square" rtlCol="0">
            <a:spAutoFit/>
          </a:bodyPr>
          <a:lstStyle/>
          <a:p>
            <a:pPr algn="ctr"/>
            <a:r>
              <a:rPr lang="en-US" b="1" dirty="0">
                <a:solidFill>
                  <a:srgbClr val="1C1E1B"/>
                </a:solidFill>
              </a:rPr>
              <a:t>18%</a:t>
            </a:r>
          </a:p>
        </p:txBody>
      </p:sp>
      <p:sp>
        <p:nvSpPr>
          <p:cNvPr id="17" name="TextBox 16"/>
          <p:cNvSpPr txBox="1"/>
          <p:nvPr/>
        </p:nvSpPr>
        <p:spPr>
          <a:xfrm>
            <a:off x="6322219" y="2714112"/>
            <a:ext cx="977381" cy="369332"/>
          </a:xfrm>
          <a:prstGeom prst="rect">
            <a:avLst/>
          </a:prstGeom>
          <a:noFill/>
        </p:spPr>
        <p:txBody>
          <a:bodyPr wrap="square" rtlCol="0">
            <a:spAutoFit/>
          </a:bodyPr>
          <a:lstStyle/>
          <a:p>
            <a:pPr algn="ctr"/>
            <a:r>
              <a:rPr lang="en-US" b="1" dirty="0">
                <a:solidFill>
                  <a:srgbClr val="1C1E1B"/>
                </a:solidFill>
              </a:rPr>
              <a:t>32%</a:t>
            </a:r>
          </a:p>
        </p:txBody>
      </p:sp>
      <p:sp>
        <p:nvSpPr>
          <p:cNvPr id="18" name="TextBox 17"/>
          <p:cNvSpPr txBox="1"/>
          <p:nvPr/>
        </p:nvSpPr>
        <p:spPr>
          <a:xfrm>
            <a:off x="10901437" y="2989434"/>
            <a:ext cx="1066800" cy="369332"/>
          </a:xfrm>
          <a:prstGeom prst="rect">
            <a:avLst/>
          </a:prstGeom>
          <a:noFill/>
        </p:spPr>
        <p:txBody>
          <a:bodyPr wrap="square" rtlCol="0">
            <a:spAutoFit/>
          </a:bodyPr>
          <a:lstStyle/>
          <a:p>
            <a:pPr algn="ctr"/>
            <a:r>
              <a:rPr lang="en-US" b="1" dirty="0">
                <a:solidFill>
                  <a:srgbClr val="1C1E1B"/>
                </a:solidFill>
              </a:rPr>
              <a:t>58%</a:t>
            </a:r>
          </a:p>
        </p:txBody>
      </p:sp>
      <p:graphicFrame>
        <p:nvGraphicFramePr>
          <p:cNvPr id="20" name="Chart 19"/>
          <p:cNvGraphicFramePr/>
          <p:nvPr>
            <p:extLst/>
          </p:nvPr>
        </p:nvGraphicFramePr>
        <p:xfrm>
          <a:off x="-624037" y="2101945"/>
          <a:ext cx="3868751" cy="2702647"/>
        </p:xfrm>
        <a:graphic>
          <a:graphicData uri="http://schemas.openxmlformats.org/drawingml/2006/chart">
            <c:chart xmlns:c="http://schemas.openxmlformats.org/drawingml/2006/chart" xmlns:r="http://schemas.openxmlformats.org/officeDocument/2006/relationships" r:id="rId6"/>
          </a:graphicData>
        </a:graphic>
      </p:graphicFrame>
      <p:sp>
        <p:nvSpPr>
          <p:cNvPr id="21" name="TextBox 20"/>
          <p:cNvSpPr txBox="1"/>
          <p:nvPr/>
        </p:nvSpPr>
        <p:spPr>
          <a:xfrm>
            <a:off x="1406283" y="2750966"/>
            <a:ext cx="929042" cy="375868"/>
          </a:xfrm>
          <a:prstGeom prst="rect">
            <a:avLst/>
          </a:prstGeom>
          <a:noFill/>
        </p:spPr>
        <p:txBody>
          <a:bodyPr wrap="square" rtlCol="0">
            <a:spAutoFit/>
          </a:bodyPr>
          <a:lstStyle/>
          <a:p>
            <a:pPr algn="ctr"/>
            <a:r>
              <a:rPr lang="en-US" b="1" dirty="0">
                <a:solidFill>
                  <a:srgbClr val="1C1E1B"/>
                </a:solidFill>
              </a:rPr>
              <a:t>11%</a:t>
            </a:r>
          </a:p>
        </p:txBody>
      </p:sp>
      <p:sp>
        <p:nvSpPr>
          <p:cNvPr id="22" name="TextBox 21"/>
          <p:cNvSpPr txBox="1"/>
          <p:nvPr/>
        </p:nvSpPr>
        <p:spPr>
          <a:xfrm>
            <a:off x="-3293" y="4785632"/>
            <a:ext cx="2752742" cy="369332"/>
          </a:xfrm>
          <a:prstGeom prst="rect">
            <a:avLst/>
          </a:prstGeom>
          <a:noFill/>
        </p:spPr>
        <p:txBody>
          <a:bodyPr wrap="square" rtlCol="0">
            <a:spAutoFit/>
          </a:bodyPr>
          <a:lstStyle/>
          <a:p>
            <a:pPr algn="ctr"/>
            <a:r>
              <a:rPr lang="en-US" b="1" dirty="0"/>
              <a:t>Asian Children</a:t>
            </a:r>
          </a:p>
        </p:txBody>
      </p:sp>
      <p:graphicFrame>
        <p:nvGraphicFramePr>
          <p:cNvPr id="23" name="Chart 22"/>
          <p:cNvGraphicFramePr/>
          <p:nvPr>
            <p:extLst/>
          </p:nvPr>
        </p:nvGraphicFramePr>
        <p:xfrm>
          <a:off x="6826743" y="2113261"/>
          <a:ext cx="3654178" cy="2585609"/>
        </p:xfrm>
        <a:graphic>
          <a:graphicData uri="http://schemas.openxmlformats.org/drawingml/2006/chart">
            <c:chart xmlns:c="http://schemas.openxmlformats.org/drawingml/2006/chart" xmlns:r="http://schemas.openxmlformats.org/officeDocument/2006/relationships" r:id="rId7"/>
          </a:graphicData>
        </a:graphic>
      </p:graphicFrame>
      <p:sp>
        <p:nvSpPr>
          <p:cNvPr id="24" name="TextBox 23"/>
          <p:cNvSpPr txBox="1"/>
          <p:nvPr/>
        </p:nvSpPr>
        <p:spPr>
          <a:xfrm>
            <a:off x="8707632" y="2828175"/>
            <a:ext cx="977381" cy="369332"/>
          </a:xfrm>
          <a:prstGeom prst="rect">
            <a:avLst/>
          </a:prstGeom>
          <a:noFill/>
        </p:spPr>
        <p:txBody>
          <a:bodyPr wrap="square" rtlCol="0">
            <a:spAutoFit/>
          </a:bodyPr>
          <a:lstStyle/>
          <a:p>
            <a:pPr algn="ctr"/>
            <a:r>
              <a:rPr lang="en-US" b="1" dirty="0">
                <a:solidFill>
                  <a:srgbClr val="1C1E1B"/>
                </a:solidFill>
              </a:rPr>
              <a:t>40%</a:t>
            </a:r>
          </a:p>
        </p:txBody>
      </p:sp>
      <p:sp>
        <p:nvSpPr>
          <p:cNvPr id="25" name="TextBox 24"/>
          <p:cNvSpPr txBox="1"/>
          <p:nvPr/>
        </p:nvSpPr>
        <p:spPr>
          <a:xfrm>
            <a:off x="7192628" y="4785482"/>
            <a:ext cx="2816779" cy="646331"/>
          </a:xfrm>
          <a:prstGeom prst="rect">
            <a:avLst/>
          </a:prstGeom>
          <a:noFill/>
        </p:spPr>
        <p:txBody>
          <a:bodyPr wrap="square" rtlCol="0">
            <a:spAutoFit/>
          </a:bodyPr>
          <a:lstStyle/>
          <a:p>
            <a:pPr algn="ctr"/>
            <a:r>
              <a:rPr lang="en-US" b="1" dirty="0"/>
              <a:t>American Indian Children</a:t>
            </a:r>
          </a:p>
        </p:txBody>
      </p:sp>
      <p:sp>
        <p:nvSpPr>
          <p:cNvPr id="26" name="TextBox 25"/>
          <p:cNvSpPr txBox="1"/>
          <p:nvPr/>
        </p:nvSpPr>
        <p:spPr>
          <a:xfrm>
            <a:off x="70571" y="6299798"/>
            <a:ext cx="9715267" cy="253916"/>
          </a:xfrm>
          <a:prstGeom prst="rect">
            <a:avLst/>
          </a:prstGeom>
          <a:noFill/>
        </p:spPr>
        <p:txBody>
          <a:bodyPr wrap="square" rtlCol="0">
            <a:spAutoFit/>
          </a:bodyPr>
          <a:lstStyle/>
          <a:p>
            <a:r>
              <a:rPr lang="en-US" sz="1050" dirty="0">
                <a:solidFill>
                  <a:srgbClr val="84DD05"/>
                </a:solidFill>
              </a:rPr>
              <a:t>SOURCE: 2013 Data from p. 16 </a:t>
            </a:r>
            <a:r>
              <a:rPr lang="en-US" sz="1050" i="1" dirty="0">
                <a:solidFill>
                  <a:srgbClr val="84DD05"/>
                </a:solidFill>
              </a:rPr>
              <a:t>Status and Trends in the Education of Racial and Ethnic Groups 2016 </a:t>
            </a:r>
            <a:r>
              <a:rPr lang="en-US" sz="1050" dirty="0">
                <a:solidFill>
                  <a:srgbClr val="84DD05"/>
                </a:solidFill>
              </a:rPr>
              <a:t>(NCES)</a:t>
            </a:r>
          </a:p>
        </p:txBody>
      </p:sp>
    </p:spTree>
    <p:extLst>
      <p:ext uri="{BB962C8B-B14F-4D97-AF65-F5344CB8AC3E}">
        <p14:creationId xmlns:p14="http://schemas.microsoft.com/office/powerpoint/2010/main" val="3045467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11" grpId="0">
        <p:bldAsOne/>
      </p:bldGraphic>
      <p:bldGraphic spid="12" grpId="0">
        <p:bldAsOne/>
      </p:bldGraphic>
      <p:bldP spid="13" grpId="0"/>
      <p:bldP spid="14" grpId="0"/>
      <p:bldP spid="15" grpId="0"/>
      <p:bldP spid="16" grpId="0"/>
      <p:bldP spid="17" grpId="0"/>
      <p:bldP spid="18" grpId="0"/>
      <p:bldGraphic spid="20" grpId="0">
        <p:bldAsOne/>
      </p:bldGraphic>
      <p:bldP spid="21" grpId="0"/>
      <p:bldP spid="22" grpId="0"/>
      <p:bldGraphic spid="23" grpId="0">
        <p:bldAsOne/>
      </p:bldGraphic>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33" y="330896"/>
            <a:ext cx="11273392" cy="735904"/>
          </a:xfrm>
        </p:spPr>
        <p:txBody>
          <a:bodyPr/>
          <a:lstStyle/>
          <a:p>
            <a:r>
              <a:rPr lang="en-US" sz="3000" dirty="0"/>
              <a:t>Vicious Cycle of Intergenerational Disadvantage</a:t>
            </a:r>
          </a:p>
        </p:txBody>
      </p:sp>
      <p:sp>
        <p:nvSpPr>
          <p:cNvPr id="3" name="Slide Number Placeholder 2"/>
          <p:cNvSpPr>
            <a:spLocks noGrp="1"/>
          </p:cNvSpPr>
          <p:nvPr>
            <p:ph type="sldNum" sz="quarter" idx="12"/>
          </p:nvPr>
        </p:nvSpPr>
        <p:spPr/>
        <p:txBody>
          <a:bodyPr/>
          <a:lstStyle/>
          <a:p>
            <a:fld id="{9079CA60-033B-4E73-AEC3-99587ECEDD8C}" type="slidenum">
              <a:rPr lang="en-US" smtClean="0"/>
              <a:pPr/>
              <a:t>14</a:t>
            </a:fld>
            <a:endParaRPr lang="en-US" dirty="0"/>
          </a:p>
        </p:txBody>
      </p:sp>
      <p:grpSp>
        <p:nvGrpSpPr>
          <p:cNvPr id="24" name="Group 23"/>
          <p:cNvGrpSpPr/>
          <p:nvPr/>
        </p:nvGrpSpPr>
        <p:grpSpPr>
          <a:xfrm>
            <a:off x="5865812" y="1447800"/>
            <a:ext cx="2031872" cy="2031872"/>
            <a:chOff x="3237911" y="2134706"/>
            <a:chExt cx="2031872" cy="2031872"/>
          </a:xfrm>
          <a:solidFill>
            <a:schemeClr val="bg1">
              <a:lumMod val="65000"/>
            </a:schemeClr>
          </a:solidFill>
        </p:grpSpPr>
        <p:sp>
          <p:nvSpPr>
            <p:cNvPr id="25" name="Oval 24"/>
            <p:cNvSpPr/>
            <p:nvPr/>
          </p:nvSpPr>
          <p:spPr>
            <a:xfrm>
              <a:off x="3237911" y="2134706"/>
              <a:ext cx="2031872" cy="2031872"/>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Oval 4"/>
            <p:cNvSpPr/>
            <p:nvPr/>
          </p:nvSpPr>
          <p:spPr>
            <a:xfrm>
              <a:off x="3535472" y="2432267"/>
              <a:ext cx="1436750" cy="143675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1" kern="1200" dirty="0">
                  <a:solidFill>
                    <a:srgbClr val="1C1E1B"/>
                  </a:solidFill>
                </a:rPr>
                <a:t>Human Capital &amp; Socioemotional Skill Deficits</a:t>
              </a:r>
              <a:endParaRPr lang="en-US" sz="1400" kern="1200" dirty="0">
                <a:solidFill>
                  <a:srgbClr val="1C1E1B"/>
                </a:solidFill>
              </a:endParaRPr>
            </a:p>
          </p:txBody>
        </p:sp>
      </p:grpSp>
      <p:grpSp>
        <p:nvGrpSpPr>
          <p:cNvPr id="30" name="Group 29"/>
          <p:cNvGrpSpPr/>
          <p:nvPr/>
        </p:nvGrpSpPr>
        <p:grpSpPr>
          <a:xfrm>
            <a:off x="3293767" y="1447800"/>
            <a:ext cx="2031872" cy="2031872"/>
            <a:chOff x="1923756" y="-141477"/>
            <a:chExt cx="2031872" cy="2031872"/>
          </a:xfrm>
        </p:grpSpPr>
        <p:sp>
          <p:nvSpPr>
            <p:cNvPr id="46" name="Oval 45"/>
            <p:cNvSpPr/>
            <p:nvPr/>
          </p:nvSpPr>
          <p:spPr>
            <a:xfrm>
              <a:off x="1923756" y="-141477"/>
              <a:ext cx="2031872" cy="2031872"/>
            </a:xfrm>
            <a:prstGeom prst="ellipse">
              <a:avLst/>
            </a:prstGeom>
            <a:solidFill>
              <a:srgbClr val="1F90F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7" name="Oval 4"/>
            <p:cNvSpPr/>
            <p:nvPr/>
          </p:nvSpPr>
          <p:spPr>
            <a:xfrm>
              <a:off x="2221317" y="156084"/>
              <a:ext cx="1436750" cy="143675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1" kern="1200" dirty="0">
                  <a:solidFill>
                    <a:srgbClr val="1C1E1B"/>
                  </a:solidFill>
                </a:rPr>
                <a:t>Declining Employ and Earnings</a:t>
              </a:r>
              <a:endParaRPr lang="en-US" sz="1400" kern="1200" dirty="0">
                <a:solidFill>
                  <a:srgbClr val="1C1E1B"/>
                </a:solidFill>
              </a:endParaRPr>
            </a:p>
          </p:txBody>
        </p:sp>
      </p:grpSp>
      <p:grpSp>
        <p:nvGrpSpPr>
          <p:cNvPr id="31" name="Group 30"/>
          <p:cNvGrpSpPr/>
          <p:nvPr/>
        </p:nvGrpSpPr>
        <p:grpSpPr>
          <a:xfrm>
            <a:off x="4667279" y="3436023"/>
            <a:ext cx="590055" cy="316112"/>
            <a:chOff x="3297268" y="1846746"/>
            <a:chExt cx="590055" cy="316112"/>
          </a:xfrm>
        </p:grpSpPr>
        <p:sp>
          <p:nvSpPr>
            <p:cNvPr id="44" name="Right Arrow 43"/>
            <p:cNvSpPr/>
            <p:nvPr/>
          </p:nvSpPr>
          <p:spPr>
            <a:xfrm rot="3600000">
              <a:off x="3434240" y="1709774"/>
              <a:ext cx="316112" cy="590055"/>
            </a:xfrm>
            <a:prstGeom prst="rightArrow">
              <a:avLst>
                <a:gd name="adj1" fmla="val 60000"/>
                <a:gd name="adj2" fmla="val 50000"/>
              </a:avLst>
            </a:prstGeom>
            <a:solidFill>
              <a:srgbClr val="1F90F2"/>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45" name="Right Arrow 6"/>
            <p:cNvSpPr/>
            <p:nvPr/>
          </p:nvSpPr>
          <p:spPr>
            <a:xfrm rot="3600000">
              <a:off x="3457949" y="1786721"/>
              <a:ext cx="221278" cy="354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p:txBody>
        </p:sp>
      </p:grpSp>
      <p:grpSp>
        <p:nvGrpSpPr>
          <p:cNvPr id="32" name="Group 31"/>
          <p:cNvGrpSpPr/>
          <p:nvPr/>
        </p:nvGrpSpPr>
        <p:grpSpPr>
          <a:xfrm>
            <a:off x="4607922" y="3723983"/>
            <a:ext cx="2031872" cy="2031872"/>
            <a:chOff x="3237911" y="2134706"/>
            <a:chExt cx="2031872" cy="2031872"/>
          </a:xfrm>
        </p:grpSpPr>
        <p:sp>
          <p:nvSpPr>
            <p:cNvPr id="42" name="Oval 41"/>
            <p:cNvSpPr/>
            <p:nvPr/>
          </p:nvSpPr>
          <p:spPr>
            <a:xfrm>
              <a:off x="3237911" y="2134706"/>
              <a:ext cx="2031872" cy="2031872"/>
            </a:xfrm>
            <a:prstGeom prst="ellipse">
              <a:avLst/>
            </a:prstGeom>
            <a:solidFill>
              <a:srgbClr val="E6D30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3" name="Oval 8"/>
            <p:cNvSpPr/>
            <p:nvPr/>
          </p:nvSpPr>
          <p:spPr>
            <a:xfrm>
              <a:off x="3535472" y="2432267"/>
              <a:ext cx="1436750" cy="143675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1" kern="1200" dirty="0">
                  <a:solidFill>
                    <a:srgbClr val="1C1E1B"/>
                  </a:solidFill>
                </a:rPr>
                <a:t>Growth of Disadvantaged Families</a:t>
              </a:r>
              <a:endParaRPr lang="en-US" sz="1400" kern="1200" dirty="0">
                <a:solidFill>
                  <a:srgbClr val="1C1E1B"/>
                </a:solidFill>
              </a:endParaRPr>
            </a:p>
          </p:txBody>
        </p:sp>
      </p:grpSp>
      <p:grpSp>
        <p:nvGrpSpPr>
          <p:cNvPr id="33" name="Group 32"/>
          <p:cNvGrpSpPr/>
          <p:nvPr/>
        </p:nvGrpSpPr>
        <p:grpSpPr>
          <a:xfrm>
            <a:off x="4160593" y="4444891"/>
            <a:ext cx="316112" cy="590055"/>
            <a:chOff x="2790582" y="2855614"/>
            <a:chExt cx="316112" cy="590055"/>
          </a:xfrm>
        </p:grpSpPr>
        <p:sp>
          <p:nvSpPr>
            <p:cNvPr id="40" name="Right Arrow 39"/>
            <p:cNvSpPr/>
            <p:nvPr/>
          </p:nvSpPr>
          <p:spPr>
            <a:xfrm>
              <a:off x="2790582" y="2855614"/>
              <a:ext cx="316112" cy="590055"/>
            </a:xfrm>
            <a:prstGeom prst="rightArrow">
              <a:avLst>
                <a:gd name="adj1" fmla="val 60000"/>
                <a:gd name="adj2" fmla="val 50000"/>
              </a:avLst>
            </a:prstGeom>
            <a:solidFill>
              <a:srgbClr val="82D905"/>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41" name="Right Arrow 10"/>
            <p:cNvSpPr/>
            <p:nvPr/>
          </p:nvSpPr>
          <p:spPr>
            <a:xfrm rot="10800000">
              <a:off x="2790582" y="2973625"/>
              <a:ext cx="221278" cy="354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solidFill>
                  <a:srgbClr val="E6D306"/>
                </a:solidFill>
              </a:endParaRPr>
            </a:p>
          </p:txBody>
        </p:sp>
      </p:grpSp>
      <p:grpSp>
        <p:nvGrpSpPr>
          <p:cNvPr id="34" name="Group 33"/>
          <p:cNvGrpSpPr/>
          <p:nvPr/>
        </p:nvGrpSpPr>
        <p:grpSpPr>
          <a:xfrm>
            <a:off x="1979612" y="3723983"/>
            <a:ext cx="2031872" cy="2031872"/>
            <a:chOff x="609601" y="2134706"/>
            <a:chExt cx="2031872" cy="2031872"/>
          </a:xfrm>
        </p:grpSpPr>
        <p:sp>
          <p:nvSpPr>
            <p:cNvPr id="38" name="Oval 37"/>
            <p:cNvSpPr/>
            <p:nvPr/>
          </p:nvSpPr>
          <p:spPr>
            <a:xfrm>
              <a:off x="609601" y="2134706"/>
              <a:ext cx="2031872" cy="203187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Oval 12"/>
            <p:cNvSpPr/>
            <p:nvPr/>
          </p:nvSpPr>
          <p:spPr>
            <a:xfrm>
              <a:off x="907162" y="2432267"/>
              <a:ext cx="1436750" cy="143675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pPr>
              <a:r>
                <a:rPr lang="en-US" sz="1400" b="1" kern="1200" dirty="0">
                  <a:solidFill>
                    <a:srgbClr val="1C1E1B"/>
                  </a:solidFill>
                </a:rPr>
                <a:t>Mass Incarceration and the</a:t>
              </a:r>
            </a:p>
            <a:p>
              <a:pPr lvl="0" algn="ctr" defTabSz="622300">
                <a:lnSpc>
                  <a:spcPct val="90000"/>
                </a:lnSpc>
                <a:spcBef>
                  <a:spcPct val="0"/>
                </a:spcBef>
              </a:pPr>
              <a:r>
                <a:rPr lang="en-US" sz="1400" b="1" kern="1200" dirty="0">
                  <a:solidFill>
                    <a:srgbClr val="1C1E1B"/>
                  </a:solidFill>
                </a:rPr>
                <a:t>War on Drugs</a:t>
              </a:r>
              <a:endParaRPr lang="en-US" sz="1400" kern="1200" dirty="0">
                <a:solidFill>
                  <a:srgbClr val="1C1E1B"/>
                </a:solidFill>
              </a:endParaRPr>
            </a:p>
          </p:txBody>
        </p:sp>
      </p:grpSp>
      <p:grpSp>
        <p:nvGrpSpPr>
          <p:cNvPr id="35" name="Group 34"/>
          <p:cNvGrpSpPr/>
          <p:nvPr/>
        </p:nvGrpSpPr>
        <p:grpSpPr>
          <a:xfrm>
            <a:off x="3353124" y="3451519"/>
            <a:ext cx="590055" cy="316112"/>
            <a:chOff x="1983113" y="1862242"/>
            <a:chExt cx="590055" cy="316112"/>
          </a:xfrm>
        </p:grpSpPr>
        <p:sp>
          <p:nvSpPr>
            <p:cNvPr id="36" name="Right Arrow 35"/>
            <p:cNvSpPr/>
            <p:nvPr/>
          </p:nvSpPr>
          <p:spPr>
            <a:xfrm rot="18000000">
              <a:off x="2120085" y="1725270"/>
              <a:ext cx="316112" cy="590055"/>
            </a:xfrm>
            <a:prstGeom prst="rightArrow">
              <a:avLst>
                <a:gd name="adj1" fmla="val 60000"/>
                <a:gd name="adj2" fmla="val 50000"/>
              </a:avLst>
            </a:prstGeom>
            <a:solidFill>
              <a:srgbClr val="82D905"/>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37" name="Right Arrow 14"/>
            <p:cNvSpPr/>
            <p:nvPr/>
          </p:nvSpPr>
          <p:spPr>
            <a:xfrm rot="18000000">
              <a:off x="2143794" y="1884345"/>
              <a:ext cx="221278" cy="354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p:txBody>
        </p:sp>
      </p:grpSp>
      <p:sp>
        <p:nvSpPr>
          <p:cNvPr id="4" name="TextBox 3"/>
          <p:cNvSpPr txBox="1"/>
          <p:nvPr/>
        </p:nvSpPr>
        <p:spPr>
          <a:xfrm>
            <a:off x="293296" y="1089189"/>
            <a:ext cx="2879238" cy="2554545"/>
          </a:xfrm>
          <a:prstGeom prst="rect">
            <a:avLst/>
          </a:prstGeom>
          <a:noFill/>
        </p:spPr>
        <p:txBody>
          <a:bodyPr wrap="square" rtlCol="0">
            <a:spAutoFit/>
          </a:bodyPr>
          <a:lstStyle/>
          <a:p>
            <a:r>
              <a:rPr lang="en-US" sz="1600" dirty="0">
                <a:solidFill>
                  <a:schemeClr val="bg2">
                    <a:lumMod val="50000"/>
                  </a:schemeClr>
                </a:solidFill>
              </a:rPr>
              <a:t>Since 1970 long-term joblessness has increased 180% among black and white males and 140% among Latino males due to changes in the economy. 2 out of 5 of black males were jobless in 2010 as were 1 in 4 Latinos (native born)</a:t>
            </a:r>
          </a:p>
        </p:txBody>
      </p:sp>
      <p:sp>
        <p:nvSpPr>
          <p:cNvPr id="55" name="TextBox 54"/>
          <p:cNvSpPr txBox="1"/>
          <p:nvPr/>
        </p:nvSpPr>
        <p:spPr>
          <a:xfrm>
            <a:off x="78232" y="3999155"/>
            <a:ext cx="2209800" cy="2062103"/>
          </a:xfrm>
          <a:prstGeom prst="rect">
            <a:avLst/>
          </a:prstGeom>
          <a:noFill/>
        </p:spPr>
        <p:txBody>
          <a:bodyPr wrap="square" rtlCol="0">
            <a:spAutoFit/>
          </a:bodyPr>
          <a:lstStyle/>
          <a:p>
            <a:r>
              <a:rPr lang="en-US" sz="1600" dirty="0">
                <a:solidFill>
                  <a:schemeClr val="bg2">
                    <a:lumMod val="50000"/>
                  </a:schemeClr>
                </a:solidFill>
              </a:rPr>
              <a:t>U.S. imprisonment rates increased</a:t>
            </a:r>
          </a:p>
          <a:p>
            <a:r>
              <a:rPr lang="en-US" sz="1600" dirty="0">
                <a:solidFill>
                  <a:schemeClr val="bg2">
                    <a:lumMod val="50000"/>
                  </a:schemeClr>
                </a:solidFill>
              </a:rPr>
              <a:t> 430 percent </a:t>
            </a:r>
          </a:p>
          <a:p>
            <a:r>
              <a:rPr lang="en-US" sz="1600" dirty="0">
                <a:solidFill>
                  <a:schemeClr val="bg2">
                    <a:lumMod val="50000"/>
                  </a:schemeClr>
                </a:solidFill>
              </a:rPr>
              <a:t>between 1972 </a:t>
            </a:r>
          </a:p>
          <a:p>
            <a:r>
              <a:rPr lang="en-US" sz="1600" dirty="0">
                <a:solidFill>
                  <a:schemeClr val="bg2">
                    <a:lumMod val="50000"/>
                  </a:schemeClr>
                </a:solidFill>
              </a:rPr>
              <a:t>and 2012 due to policy changes and shifts in prosecutor behavior</a:t>
            </a:r>
          </a:p>
        </p:txBody>
      </p:sp>
      <p:grpSp>
        <p:nvGrpSpPr>
          <p:cNvPr id="56" name="Group 55"/>
          <p:cNvGrpSpPr/>
          <p:nvPr/>
        </p:nvGrpSpPr>
        <p:grpSpPr>
          <a:xfrm rot="392762">
            <a:off x="6110508" y="3502459"/>
            <a:ext cx="590055" cy="316112"/>
            <a:chOff x="1983113" y="1862242"/>
            <a:chExt cx="590055" cy="316112"/>
          </a:xfrm>
          <a:solidFill>
            <a:schemeClr val="accent2"/>
          </a:solidFill>
        </p:grpSpPr>
        <p:sp>
          <p:nvSpPr>
            <p:cNvPr id="57" name="Right Arrow 27"/>
            <p:cNvSpPr/>
            <p:nvPr/>
          </p:nvSpPr>
          <p:spPr>
            <a:xfrm rot="18000000">
              <a:off x="2120085" y="1725270"/>
              <a:ext cx="316112" cy="590055"/>
            </a:xfrm>
            <a:prstGeom prst="rightArrow">
              <a:avLst>
                <a:gd name="adj1" fmla="val 60000"/>
                <a:gd name="adj2" fmla="val 50000"/>
              </a:avLst>
            </a:prstGeom>
            <a:grp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58" name="Right Arrow 6"/>
            <p:cNvSpPr/>
            <p:nvPr/>
          </p:nvSpPr>
          <p:spPr>
            <a:xfrm rot="18000000">
              <a:off x="2143794" y="1884345"/>
              <a:ext cx="221278" cy="35403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p>
          </p:txBody>
        </p:sp>
      </p:grpSp>
      <p:sp>
        <p:nvSpPr>
          <p:cNvPr id="48" name="TextBox 47">
            <a:extLst>
              <a:ext uri="{FF2B5EF4-FFF2-40B4-BE49-F238E27FC236}">
                <a16:creationId xmlns:a16="http://schemas.microsoft.com/office/drawing/2014/main" xmlns="" id="{82582906-D1BB-4796-AA0A-B7770EE0FF80}"/>
              </a:ext>
            </a:extLst>
          </p:cNvPr>
          <p:cNvSpPr txBox="1"/>
          <p:nvPr/>
        </p:nvSpPr>
        <p:spPr>
          <a:xfrm>
            <a:off x="8179802" y="1364340"/>
            <a:ext cx="3324810" cy="2308324"/>
          </a:xfrm>
          <a:prstGeom prst="rect">
            <a:avLst/>
          </a:prstGeom>
          <a:noFill/>
        </p:spPr>
        <p:txBody>
          <a:bodyPr wrap="square" rtlCol="0">
            <a:spAutoFit/>
          </a:bodyPr>
          <a:lstStyle/>
          <a:p>
            <a:r>
              <a:rPr lang="en-US" dirty="0">
                <a:solidFill>
                  <a:schemeClr val="accent1"/>
                </a:solidFill>
              </a:rPr>
              <a:t>Growing up in a </a:t>
            </a:r>
            <a:r>
              <a:rPr lang="en-US" b="1" dirty="0">
                <a:solidFill>
                  <a:schemeClr val="accent1"/>
                </a:solidFill>
              </a:rPr>
              <a:t>poor </a:t>
            </a:r>
            <a:r>
              <a:rPr lang="en-US" dirty="0">
                <a:solidFill>
                  <a:schemeClr val="accent1"/>
                </a:solidFill>
              </a:rPr>
              <a:t>or </a:t>
            </a:r>
            <a:r>
              <a:rPr lang="en-US" b="1" dirty="0">
                <a:solidFill>
                  <a:schemeClr val="accent1"/>
                </a:solidFill>
              </a:rPr>
              <a:t>single-parent family</a:t>
            </a:r>
            <a:r>
              <a:rPr lang="en-US" dirty="0">
                <a:solidFill>
                  <a:schemeClr val="accent1"/>
                </a:solidFill>
              </a:rPr>
              <a:t>, especially with an </a:t>
            </a:r>
            <a:r>
              <a:rPr lang="en-US" b="1" dirty="0">
                <a:solidFill>
                  <a:schemeClr val="accent1"/>
                </a:solidFill>
              </a:rPr>
              <a:t>incarcerated father</a:t>
            </a:r>
            <a:r>
              <a:rPr lang="en-US" dirty="0">
                <a:solidFill>
                  <a:schemeClr val="accent1"/>
                </a:solidFill>
              </a:rPr>
              <a:t>, significantly worsens behavioral, educational and employment outcomes, </a:t>
            </a:r>
            <a:r>
              <a:rPr lang="en-US" dirty="0">
                <a:solidFill>
                  <a:schemeClr val="accent2"/>
                </a:solidFill>
              </a:rPr>
              <a:t>among males</a:t>
            </a:r>
          </a:p>
        </p:txBody>
      </p:sp>
    </p:spTree>
    <p:extLst>
      <p:ext uri="{BB962C8B-B14F-4D97-AF65-F5344CB8AC3E}">
        <p14:creationId xmlns:p14="http://schemas.microsoft.com/office/powerpoint/2010/main" val="273671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33" y="254697"/>
            <a:ext cx="11273392" cy="735904"/>
          </a:xfrm>
        </p:spPr>
        <p:txBody>
          <a:bodyPr/>
          <a:lstStyle/>
          <a:p>
            <a:r>
              <a:rPr lang="en-US" dirty="0"/>
              <a:t>Gender-Specific Effects of </a:t>
            </a:r>
            <a:r>
              <a:rPr lang="en-US" b="1" dirty="0">
                <a:solidFill>
                  <a:srgbClr val="E6D306"/>
                </a:solidFill>
              </a:rPr>
              <a:t>Family Disadvantage</a:t>
            </a:r>
            <a:r>
              <a:rPr lang="en-US" dirty="0"/>
              <a:t> on </a:t>
            </a:r>
            <a:r>
              <a:rPr lang="en-US" u="sng" dirty="0"/>
              <a:t>Educational</a:t>
            </a:r>
            <a:r>
              <a:rPr lang="en-US" dirty="0"/>
              <a:t> and </a:t>
            </a:r>
            <a:r>
              <a:rPr lang="en-US" u="sng" dirty="0"/>
              <a:t>Employment</a:t>
            </a:r>
            <a:r>
              <a:rPr lang="en-US" dirty="0"/>
              <a:t> Outcomes</a:t>
            </a:r>
          </a:p>
        </p:txBody>
      </p:sp>
      <p:sp>
        <p:nvSpPr>
          <p:cNvPr id="4" name="Slide Number Placeholder 3"/>
          <p:cNvSpPr>
            <a:spLocks noGrp="1"/>
          </p:cNvSpPr>
          <p:nvPr>
            <p:ph type="sldNum" sz="quarter" idx="12"/>
          </p:nvPr>
        </p:nvSpPr>
        <p:spPr/>
        <p:txBody>
          <a:bodyPr/>
          <a:lstStyle/>
          <a:p>
            <a:fld id="{9079CA60-033B-4E73-AEC3-99587ECEDD8C}" type="slidenum">
              <a:rPr lang="en-US" smtClean="0"/>
              <a:pPr/>
              <a:t>15</a:t>
            </a:fld>
            <a:endParaRPr lang="en-US" dirty="0"/>
          </a:p>
        </p:txBody>
      </p:sp>
      <p:sp>
        <p:nvSpPr>
          <p:cNvPr id="5" name="Rectangle 4"/>
          <p:cNvSpPr/>
          <p:nvPr/>
        </p:nvSpPr>
        <p:spPr>
          <a:xfrm>
            <a:off x="-382071" y="1465194"/>
            <a:ext cx="6934200" cy="5755422"/>
          </a:xfrm>
          <a:prstGeom prst="rect">
            <a:avLst/>
          </a:prstGeom>
        </p:spPr>
        <p:txBody>
          <a:bodyPr wrap="square">
            <a:spAutoFit/>
          </a:bodyPr>
          <a:lstStyle/>
          <a:p>
            <a:pPr algn="ctr"/>
            <a:r>
              <a:rPr lang="en-US" sz="1600" b="1" dirty="0">
                <a:solidFill>
                  <a:schemeClr val="accent1"/>
                </a:solidFill>
              </a:rPr>
              <a:t>Growing up in a </a:t>
            </a:r>
            <a:r>
              <a:rPr lang="en-US" sz="1600" b="1" dirty="0">
                <a:solidFill>
                  <a:srgbClr val="82D905"/>
                </a:solidFill>
              </a:rPr>
              <a:t>single-parent</a:t>
            </a:r>
            <a:r>
              <a:rPr lang="en-US" sz="1600" b="1" dirty="0">
                <a:solidFill>
                  <a:schemeClr val="accent1"/>
                </a:solidFill>
              </a:rPr>
              <a:t> family:</a:t>
            </a:r>
          </a:p>
          <a:p>
            <a:endParaRPr lang="en-US" sz="1600" b="1" dirty="0">
              <a:solidFill>
                <a:schemeClr val="accent1"/>
              </a:solidFill>
            </a:endParaRPr>
          </a:p>
          <a:p>
            <a:pPr marL="742950" lvl="1" indent="-285750">
              <a:buFont typeface="Arial" panose="020B0604020202020204" pitchFamily="34" charset="0"/>
              <a:buChar char="•"/>
            </a:pPr>
            <a:r>
              <a:rPr lang="en-US" sz="1550" dirty="0"/>
              <a:t>Reduces college attendance for boys, but not for girls </a:t>
            </a:r>
            <a:r>
              <a:rPr lang="en-US" sz="1550" i="1" dirty="0">
                <a:solidFill>
                  <a:srgbClr val="E6D306"/>
                </a:solidFill>
              </a:rPr>
              <a:t>(Jacob, 2002)</a:t>
            </a:r>
          </a:p>
          <a:p>
            <a:pPr lvl="1"/>
            <a:endParaRPr lang="en-US" sz="1550" i="1" dirty="0">
              <a:solidFill>
                <a:srgbClr val="E6D306"/>
              </a:solidFill>
            </a:endParaRPr>
          </a:p>
          <a:p>
            <a:pPr marL="742950" lvl="1" indent="-285750">
              <a:buFont typeface="Arial" panose="020B0604020202020204" pitchFamily="34" charset="0"/>
              <a:buChar char="•"/>
            </a:pPr>
            <a:r>
              <a:rPr lang="en-US" sz="1550" dirty="0"/>
              <a:t>Increases juvenile delinquency among boys, but not girls </a:t>
            </a:r>
            <a:r>
              <a:rPr lang="en-US" sz="1550" i="1" dirty="0">
                <a:solidFill>
                  <a:srgbClr val="E6D306"/>
                </a:solidFill>
              </a:rPr>
              <a:t>(Cobb-Clark, 2011)</a:t>
            </a:r>
          </a:p>
          <a:p>
            <a:pPr lvl="1"/>
            <a:endParaRPr lang="en-US" sz="1550" i="1" dirty="0">
              <a:solidFill>
                <a:srgbClr val="E6D306"/>
              </a:solidFill>
            </a:endParaRPr>
          </a:p>
          <a:p>
            <a:pPr marL="742950" lvl="1" indent="-285750">
              <a:buFont typeface="Arial" panose="020B0604020202020204" pitchFamily="34" charset="0"/>
              <a:buChar char="•"/>
            </a:pPr>
            <a:r>
              <a:rPr lang="en-US" sz="1550" dirty="0"/>
              <a:t>Increases behavior problems significantly more among boys than girls </a:t>
            </a:r>
            <a:r>
              <a:rPr lang="en-US" sz="1550" i="1" dirty="0">
                <a:solidFill>
                  <a:srgbClr val="E6D306"/>
                </a:solidFill>
              </a:rPr>
              <a:t>(Bertrand and Pan, 2011)</a:t>
            </a:r>
          </a:p>
          <a:p>
            <a:pPr marL="742950" lvl="1" indent="-285750">
              <a:buFont typeface="Arial" panose="020B0604020202020204" pitchFamily="34" charset="0"/>
              <a:buChar char="•"/>
            </a:pPr>
            <a:endParaRPr lang="en-US" sz="1550" i="1" dirty="0">
              <a:solidFill>
                <a:srgbClr val="E6D306"/>
              </a:solidFill>
            </a:endParaRPr>
          </a:p>
          <a:p>
            <a:pPr marL="742950" lvl="1" indent="-285750">
              <a:buFont typeface="Arial" panose="020B0604020202020204" pitchFamily="34" charset="0"/>
              <a:buChar char="•"/>
            </a:pPr>
            <a:r>
              <a:rPr lang="en-US" sz="1550" dirty="0">
                <a:solidFill>
                  <a:schemeClr val="tx2"/>
                </a:solidFill>
              </a:rPr>
              <a:t>With an incarcerated father increases behavioral problems much more among boys than girls </a:t>
            </a:r>
            <a:r>
              <a:rPr lang="en-US" sz="1550" i="1" dirty="0">
                <a:solidFill>
                  <a:schemeClr val="accent2"/>
                </a:solidFill>
              </a:rPr>
              <a:t>(Wakefield and </a:t>
            </a:r>
            <a:r>
              <a:rPr lang="en-US" sz="1550" i="1" dirty="0" err="1">
                <a:solidFill>
                  <a:schemeClr val="accent2"/>
                </a:solidFill>
              </a:rPr>
              <a:t>Wildeman</a:t>
            </a:r>
            <a:r>
              <a:rPr lang="en-US" sz="1550" i="1" dirty="0">
                <a:solidFill>
                  <a:schemeClr val="accent2"/>
                </a:solidFill>
              </a:rPr>
              <a:t>, 2013)</a:t>
            </a:r>
          </a:p>
          <a:p>
            <a:pPr marL="742950" lvl="1" indent="-285750">
              <a:buFont typeface="Arial" panose="020B0604020202020204" pitchFamily="34" charset="0"/>
              <a:buChar char="•"/>
            </a:pPr>
            <a:endParaRPr lang="en-US" sz="1550" i="1" dirty="0">
              <a:solidFill>
                <a:srgbClr val="E6D306"/>
              </a:solidFill>
            </a:endParaRPr>
          </a:p>
          <a:p>
            <a:pPr marL="742950" lvl="1" indent="-285750">
              <a:buFont typeface="Arial" panose="020B0604020202020204" pitchFamily="34" charset="0"/>
              <a:buChar char="•"/>
            </a:pPr>
            <a:r>
              <a:rPr lang="en-US" sz="1550" dirty="0">
                <a:solidFill>
                  <a:schemeClr val="tx2"/>
                </a:solidFill>
              </a:rPr>
              <a:t>Causes behavioral and academic outcomes between boys and girls to substantially diverge starting in Kindergarten: </a:t>
            </a:r>
            <a:r>
              <a:rPr lang="en-US" sz="1550" dirty="0">
                <a:solidFill>
                  <a:schemeClr val="accent1"/>
                </a:solidFill>
              </a:rPr>
              <a:t>Based on a sample of 1 million Florida kids </a:t>
            </a:r>
            <a:r>
              <a:rPr lang="en-US" sz="1550" i="1" dirty="0">
                <a:solidFill>
                  <a:schemeClr val="accent2"/>
                </a:solidFill>
              </a:rPr>
              <a:t>(</a:t>
            </a:r>
            <a:r>
              <a:rPr lang="en-US" sz="1550" i="1" dirty="0" err="1">
                <a:solidFill>
                  <a:schemeClr val="accent2"/>
                </a:solidFill>
              </a:rPr>
              <a:t>Autor</a:t>
            </a:r>
            <a:r>
              <a:rPr lang="en-US" sz="1550" i="1" dirty="0">
                <a:solidFill>
                  <a:schemeClr val="accent2"/>
                </a:solidFill>
              </a:rPr>
              <a:t>, 2015)</a:t>
            </a:r>
          </a:p>
          <a:p>
            <a:pPr marL="742950" lvl="1" indent="-285750">
              <a:buFont typeface="Arial" panose="020B0604020202020204" pitchFamily="34" charset="0"/>
              <a:buChar char="•"/>
            </a:pPr>
            <a:endParaRPr lang="en-US" sz="1550" i="1" dirty="0">
              <a:solidFill>
                <a:schemeClr val="accent2"/>
              </a:solidFill>
            </a:endParaRPr>
          </a:p>
          <a:p>
            <a:pPr marL="742950" lvl="1" indent="-285750">
              <a:buFont typeface="Arial" panose="020B0604020202020204" pitchFamily="34" charset="0"/>
              <a:buChar char="•"/>
            </a:pPr>
            <a:r>
              <a:rPr lang="en-US" sz="1550" dirty="0">
                <a:solidFill>
                  <a:schemeClr val="tx2"/>
                </a:solidFill>
              </a:rPr>
              <a:t>Causes a reversal of gender gap in the likelihood that males will work compared to girls.  Boys raised in single parent families work less than girls as adults: </a:t>
            </a:r>
            <a:r>
              <a:rPr lang="en-US" sz="1550" dirty="0">
                <a:solidFill>
                  <a:schemeClr val="accent1"/>
                </a:solidFill>
              </a:rPr>
              <a:t>Based on a U.S. sample of 5 million children and their parents.</a:t>
            </a:r>
            <a:r>
              <a:rPr lang="en-US" sz="1550" dirty="0">
                <a:solidFill>
                  <a:schemeClr val="tx2"/>
                </a:solidFill>
              </a:rPr>
              <a:t> </a:t>
            </a:r>
            <a:r>
              <a:rPr lang="en-US" sz="1550" i="1" dirty="0">
                <a:solidFill>
                  <a:schemeClr val="accent2"/>
                </a:solidFill>
              </a:rPr>
              <a:t>(Chetty, 2016) </a:t>
            </a:r>
          </a:p>
          <a:p>
            <a:endParaRPr lang="en-US" sz="1600" dirty="0">
              <a:solidFill>
                <a:schemeClr val="accent1"/>
              </a:solidFill>
            </a:endParaRPr>
          </a:p>
          <a:p>
            <a:pPr lvl="1">
              <a:buNone/>
            </a:pPr>
            <a:endParaRPr lang="en-US" sz="16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5212" y="1219200"/>
            <a:ext cx="8458200" cy="5983128"/>
          </a:xfrm>
          <a:prstGeom prst="rect">
            <a:avLst/>
          </a:prstGeom>
        </p:spPr>
      </p:pic>
      <p:cxnSp>
        <p:nvCxnSpPr>
          <p:cNvPr id="6" name="Curved Connector 5"/>
          <p:cNvCxnSpPr/>
          <p:nvPr/>
        </p:nvCxnSpPr>
        <p:spPr>
          <a:xfrm rot="16200000" flipH="1">
            <a:off x="9142412" y="1447800"/>
            <a:ext cx="685800" cy="2514600"/>
          </a:xfrm>
          <a:prstGeom prst="curvedConnector3">
            <a:avLst>
              <a:gd name="adj1" fmla="val -94152"/>
            </a:avLst>
          </a:prstGeom>
          <a:ln w="38100">
            <a:solidFill>
              <a:srgbClr val="1F90F2"/>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456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75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500"/>
                                        <p:tgtEl>
                                          <p:spTgt spid="5">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500"/>
                                        <p:tgtEl>
                                          <p:spTgt spid="5">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xEl>
                                              <p:pRg st="8" end="8"/>
                                            </p:txEl>
                                          </p:spTgt>
                                        </p:tgtEl>
                                        <p:attrNameLst>
                                          <p:attrName>style.visibility</p:attrName>
                                        </p:attrNameLst>
                                      </p:cBhvr>
                                      <p:to>
                                        <p:strVal val="visible"/>
                                      </p:to>
                                    </p:set>
                                    <p:animEffect transition="in" filter="fade">
                                      <p:cBhvr>
                                        <p:cTn id="34" dur="500"/>
                                        <p:tgtEl>
                                          <p:spTgt spid="5">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animEffect transition="in" filter="fade">
                                      <p:cBhvr>
                                        <p:cTn id="39" dur="500"/>
                                        <p:tgtEl>
                                          <p:spTgt spid="5">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txEl>
                                              <p:pRg st="12" end="12"/>
                                            </p:txEl>
                                          </p:spTgt>
                                        </p:tgtEl>
                                        <p:attrNameLst>
                                          <p:attrName>style.visibility</p:attrName>
                                        </p:attrNameLst>
                                      </p:cBhvr>
                                      <p:to>
                                        <p:strVal val="visible"/>
                                      </p:to>
                                    </p:set>
                                    <p:animEffect transition="in" filter="fade">
                                      <p:cBhvr>
                                        <p:cTn id="44"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7BFEF74-A45C-4CF0-88DA-CEF828942A14}"/>
              </a:ext>
            </a:extLst>
          </p:cNvPr>
          <p:cNvPicPr>
            <a:picLocks noChangeAspect="1"/>
          </p:cNvPicPr>
          <p:nvPr/>
        </p:nvPicPr>
        <p:blipFill>
          <a:blip r:embed="rId2"/>
          <a:stretch>
            <a:fillRect/>
          </a:stretch>
        </p:blipFill>
        <p:spPr>
          <a:xfrm>
            <a:off x="2208212" y="381000"/>
            <a:ext cx="8172834" cy="6103318"/>
          </a:xfrm>
          <a:prstGeom prst="rect">
            <a:avLst/>
          </a:prstGeom>
        </p:spPr>
      </p:pic>
      <p:sp>
        <p:nvSpPr>
          <p:cNvPr id="3" name="TextBox 2">
            <a:extLst>
              <a:ext uri="{FF2B5EF4-FFF2-40B4-BE49-F238E27FC236}">
                <a16:creationId xmlns:a16="http://schemas.microsoft.com/office/drawing/2014/main" xmlns="" id="{5175236C-493B-4CD9-89EE-34B3AFA9E317}"/>
              </a:ext>
            </a:extLst>
          </p:cNvPr>
          <p:cNvSpPr txBox="1"/>
          <p:nvPr/>
        </p:nvSpPr>
        <p:spPr>
          <a:xfrm>
            <a:off x="150812" y="6293126"/>
            <a:ext cx="2017487" cy="276999"/>
          </a:xfrm>
          <a:prstGeom prst="rect">
            <a:avLst/>
          </a:prstGeom>
          <a:noFill/>
        </p:spPr>
        <p:txBody>
          <a:bodyPr wrap="square" rtlCol="0">
            <a:spAutoFit/>
          </a:bodyPr>
          <a:lstStyle/>
          <a:p>
            <a:r>
              <a:rPr lang="en-US" sz="1200" dirty="0">
                <a:solidFill>
                  <a:schemeClr val="accent1"/>
                </a:solidFill>
              </a:rPr>
              <a:t>Chetty, 2016</a:t>
            </a:r>
            <a:endParaRPr lang="en-US" sz="1200" dirty="0"/>
          </a:p>
        </p:txBody>
      </p:sp>
    </p:spTree>
    <p:extLst>
      <p:ext uri="{BB962C8B-B14F-4D97-AF65-F5344CB8AC3E}">
        <p14:creationId xmlns:p14="http://schemas.microsoft.com/office/powerpoint/2010/main" val="43004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97E65A87-C789-4372-BC9B-9987A889F825}"/>
              </a:ext>
            </a:extLst>
          </p:cNvPr>
          <p:cNvSpPr>
            <a:spLocks noGrp="1"/>
          </p:cNvSpPr>
          <p:nvPr>
            <p:ph type="sldNum" sz="quarter" idx="4294967295"/>
          </p:nvPr>
        </p:nvSpPr>
        <p:spPr>
          <a:xfrm>
            <a:off x="11503025" y="6276975"/>
            <a:ext cx="685800" cy="441325"/>
          </a:xfrm>
          <a:prstGeom prst="rect">
            <a:avLst/>
          </a:prstGeom>
        </p:spPr>
        <p:txBody>
          <a:bodyPr/>
          <a:lstStyle/>
          <a:p>
            <a:fld id="{9079CA60-033B-4E73-AEC3-99587ECEDD8C}" type="slidenum">
              <a:rPr lang="en-US" smtClean="0"/>
              <a:pPr/>
              <a:t>17</a:t>
            </a:fld>
            <a:endParaRPr lang="en-US" dirty="0"/>
          </a:p>
        </p:txBody>
      </p:sp>
      <p:pic>
        <p:nvPicPr>
          <p:cNvPr id="5" name="Picture 4">
            <a:extLst>
              <a:ext uri="{FF2B5EF4-FFF2-40B4-BE49-F238E27FC236}">
                <a16:creationId xmlns:a16="http://schemas.microsoft.com/office/drawing/2014/main" xmlns="" id="{0DA7BFED-6BD3-40C4-9C54-9A1BCAEFE702}"/>
              </a:ext>
            </a:extLst>
          </p:cNvPr>
          <p:cNvPicPr>
            <a:picLocks noChangeAspect="1"/>
          </p:cNvPicPr>
          <p:nvPr/>
        </p:nvPicPr>
        <p:blipFill>
          <a:blip r:embed="rId2"/>
          <a:stretch>
            <a:fillRect/>
          </a:stretch>
        </p:blipFill>
        <p:spPr>
          <a:xfrm>
            <a:off x="2055812" y="401637"/>
            <a:ext cx="8130322" cy="6096000"/>
          </a:xfrm>
          <a:prstGeom prst="rect">
            <a:avLst/>
          </a:prstGeom>
        </p:spPr>
      </p:pic>
      <p:sp>
        <p:nvSpPr>
          <p:cNvPr id="6" name="TextBox 5">
            <a:extLst>
              <a:ext uri="{FF2B5EF4-FFF2-40B4-BE49-F238E27FC236}">
                <a16:creationId xmlns:a16="http://schemas.microsoft.com/office/drawing/2014/main" xmlns="" id="{52BC8343-5F6F-41DF-B195-E20CF1AE0FFE}"/>
              </a:ext>
            </a:extLst>
          </p:cNvPr>
          <p:cNvSpPr txBox="1"/>
          <p:nvPr/>
        </p:nvSpPr>
        <p:spPr>
          <a:xfrm>
            <a:off x="150812" y="6293126"/>
            <a:ext cx="2017487" cy="276999"/>
          </a:xfrm>
          <a:prstGeom prst="rect">
            <a:avLst/>
          </a:prstGeom>
          <a:noFill/>
        </p:spPr>
        <p:txBody>
          <a:bodyPr wrap="square" rtlCol="0">
            <a:spAutoFit/>
          </a:bodyPr>
          <a:lstStyle/>
          <a:p>
            <a:r>
              <a:rPr lang="en-US" sz="1200" dirty="0">
                <a:solidFill>
                  <a:schemeClr val="accent1"/>
                </a:solidFill>
              </a:rPr>
              <a:t>Chetty, 2016</a:t>
            </a:r>
            <a:endParaRPr lang="en-US" sz="1200" dirty="0"/>
          </a:p>
        </p:txBody>
      </p:sp>
      <p:sp>
        <p:nvSpPr>
          <p:cNvPr id="2" name="Oval 1">
            <a:extLst>
              <a:ext uri="{FF2B5EF4-FFF2-40B4-BE49-F238E27FC236}">
                <a16:creationId xmlns:a16="http://schemas.microsoft.com/office/drawing/2014/main" xmlns="" id="{E581CD36-63D1-4737-AC01-B6A9F2AE804B}"/>
              </a:ext>
            </a:extLst>
          </p:cNvPr>
          <p:cNvSpPr/>
          <p:nvPr/>
        </p:nvSpPr>
        <p:spPr>
          <a:xfrm>
            <a:off x="2894012" y="2286000"/>
            <a:ext cx="3429000" cy="1752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2221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933A21-FCA9-424C-A96C-013DE80892EB}"/>
              </a:ext>
            </a:extLst>
          </p:cNvPr>
          <p:cNvSpPr>
            <a:spLocks noGrp="1"/>
          </p:cNvSpPr>
          <p:nvPr>
            <p:ph type="title"/>
          </p:nvPr>
        </p:nvSpPr>
        <p:spPr>
          <a:xfrm>
            <a:off x="915433" y="254697"/>
            <a:ext cx="11198779" cy="735904"/>
          </a:xfrm>
        </p:spPr>
        <p:txBody>
          <a:bodyPr/>
          <a:lstStyle/>
          <a:p>
            <a:r>
              <a:rPr lang="en-US" dirty="0"/>
              <a:t>Income Mobility Based Upon Race and Gender</a:t>
            </a:r>
          </a:p>
        </p:txBody>
      </p:sp>
      <p:sp>
        <p:nvSpPr>
          <p:cNvPr id="4" name="Slide Number Placeholder 3">
            <a:extLst>
              <a:ext uri="{FF2B5EF4-FFF2-40B4-BE49-F238E27FC236}">
                <a16:creationId xmlns:a16="http://schemas.microsoft.com/office/drawing/2014/main" xmlns="" id="{7A06F941-FA09-4E4C-9E96-4CD233488C97}"/>
              </a:ext>
            </a:extLst>
          </p:cNvPr>
          <p:cNvSpPr>
            <a:spLocks noGrp="1"/>
          </p:cNvSpPr>
          <p:nvPr>
            <p:ph type="sldNum" sz="quarter" idx="12"/>
          </p:nvPr>
        </p:nvSpPr>
        <p:spPr/>
        <p:txBody>
          <a:bodyPr/>
          <a:lstStyle/>
          <a:p>
            <a:fld id="{9079CA60-033B-4E73-AEC3-99587ECEDD8C}" type="slidenum">
              <a:rPr lang="en-US" smtClean="0"/>
              <a:pPr/>
              <a:t>18</a:t>
            </a:fld>
            <a:endParaRPr lang="en-US" dirty="0"/>
          </a:p>
        </p:txBody>
      </p:sp>
      <p:pic>
        <p:nvPicPr>
          <p:cNvPr id="5" name="Picture 4">
            <a:extLst>
              <a:ext uri="{FF2B5EF4-FFF2-40B4-BE49-F238E27FC236}">
                <a16:creationId xmlns:a16="http://schemas.microsoft.com/office/drawing/2014/main" xmlns="" id="{A676A96D-4054-402B-AFA8-D195C495563F}"/>
              </a:ext>
            </a:extLst>
          </p:cNvPr>
          <p:cNvPicPr>
            <a:picLocks noChangeAspect="1"/>
          </p:cNvPicPr>
          <p:nvPr/>
        </p:nvPicPr>
        <p:blipFill>
          <a:blip r:embed="rId2"/>
          <a:stretch>
            <a:fillRect/>
          </a:stretch>
        </p:blipFill>
        <p:spPr>
          <a:xfrm>
            <a:off x="2355469" y="1156212"/>
            <a:ext cx="3962400" cy="4977974"/>
          </a:xfrm>
          <a:prstGeom prst="rect">
            <a:avLst/>
          </a:prstGeom>
        </p:spPr>
      </p:pic>
      <p:pic>
        <p:nvPicPr>
          <p:cNvPr id="6" name="Picture 5">
            <a:extLst>
              <a:ext uri="{FF2B5EF4-FFF2-40B4-BE49-F238E27FC236}">
                <a16:creationId xmlns:a16="http://schemas.microsoft.com/office/drawing/2014/main" xmlns="" id="{ECDEA91B-893D-4725-B4BA-3A4CA2294D89}"/>
              </a:ext>
            </a:extLst>
          </p:cNvPr>
          <p:cNvPicPr>
            <a:picLocks noChangeAspect="1"/>
          </p:cNvPicPr>
          <p:nvPr/>
        </p:nvPicPr>
        <p:blipFill>
          <a:blip r:embed="rId3"/>
          <a:stretch>
            <a:fillRect/>
          </a:stretch>
        </p:blipFill>
        <p:spPr>
          <a:xfrm>
            <a:off x="7999412" y="1134377"/>
            <a:ext cx="3937774" cy="4976217"/>
          </a:xfrm>
          <a:prstGeom prst="rect">
            <a:avLst/>
          </a:prstGeom>
        </p:spPr>
      </p:pic>
      <p:sp>
        <p:nvSpPr>
          <p:cNvPr id="7" name="TextBox 6">
            <a:extLst>
              <a:ext uri="{FF2B5EF4-FFF2-40B4-BE49-F238E27FC236}">
                <a16:creationId xmlns:a16="http://schemas.microsoft.com/office/drawing/2014/main" xmlns="" id="{A51F65E1-DAD1-4571-BB19-FBF68B47B809}"/>
              </a:ext>
            </a:extLst>
          </p:cNvPr>
          <p:cNvSpPr txBox="1"/>
          <p:nvPr/>
        </p:nvSpPr>
        <p:spPr>
          <a:xfrm>
            <a:off x="70571" y="6299798"/>
            <a:ext cx="9715267" cy="253916"/>
          </a:xfrm>
          <a:prstGeom prst="rect">
            <a:avLst/>
          </a:prstGeom>
          <a:noFill/>
        </p:spPr>
        <p:txBody>
          <a:bodyPr wrap="square" rtlCol="0">
            <a:spAutoFit/>
          </a:bodyPr>
          <a:lstStyle/>
          <a:p>
            <a:r>
              <a:rPr lang="en-US" sz="1050" dirty="0">
                <a:solidFill>
                  <a:srgbClr val="84DD05"/>
                </a:solidFill>
              </a:rPr>
              <a:t>SOURCE: New York Times, “</a:t>
            </a:r>
            <a:r>
              <a:rPr lang="en-US" sz="1050" dirty="0">
                <a:solidFill>
                  <a:srgbClr val="84DD05"/>
                </a:solidFill>
                <a:hlinkClick r:id="rId4"/>
              </a:rPr>
              <a:t>Extensive Data Shows Punishing Reach of Racism for Black Boys</a:t>
            </a:r>
            <a:r>
              <a:rPr lang="en-US" sz="1050" dirty="0">
                <a:solidFill>
                  <a:srgbClr val="84DD05"/>
                </a:solidFill>
              </a:rPr>
              <a:t>” </a:t>
            </a:r>
          </a:p>
        </p:txBody>
      </p:sp>
      <p:grpSp>
        <p:nvGrpSpPr>
          <p:cNvPr id="13" name="Group 12">
            <a:extLst>
              <a:ext uri="{FF2B5EF4-FFF2-40B4-BE49-F238E27FC236}">
                <a16:creationId xmlns:a16="http://schemas.microsoft.com/office/drawing/2014/main" xmlns="" id="{3FBBA96F-ED9F-4721-B61D-8F056D760FF8}"/>
              </a:ext>
            </a:extLst>
          </p:cNvPr>
          <p:cNvGrpSpPr/>
          <p:nvPr/>
        </p:nvGrpSpPr>
        <p:grpSpPr>
          <a:xfrm>
            <a:off x="4189412" y="5204205"/>
            <a:ext cx="1064180" cy="683315"/>
            <a:chOff x="3050343" y="5302507"/>
            <a:chExt cx="1064180" cy="683315"/>
          </a:xfrm>
        </p:grpSpPr>
        <p:sp>
          <p:nvSpPr>
            <p:cNvPr id="8" name="Oval 7">
              <a:extLst>
                <a:ext uri="{FF2B5EF4-FFF2-40B4-BE49-F238E27FC236}">
                  <a16:creationId xmlns:a16="http://schemas.microsoft.com/office/drawing/2014/main" xmlns="" id="{B7CA42E5-EBD4-496F-9C95-87F093063D21}"/>
                </a:ext>
              </a:extLst>
            </p:cNvPr>
            <p:cNvSpPr/>
            <p:nvPr/>
          </p:nvSpPr>
          <p:spPr>
            <a:xfrm>
              <a:off x="3198812" y="5579506"/>
              <a:ext cx="383621" cy="406316"/>
            </a:xfrm>
            <a:prstGeom prst="ellipse">
              <a:avLst/>
            </a:prstGeom>
            <a:noFill/>
            <a:ln w="28575">
              <a:solidFill>
                <a:srgbClr val="ED28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8D96680A-B11C-498B-933C-2066DC908F3A}"/>
                </a:ext>
              </a:extLst>
            </p:cNvPr>
            <p:cNvSpPr txBox="1"/>
            <p:nvPr/>
          </p:nvSpPr>
          <p:spPr>
            <a:xfrm>
              <a:off x="3050343" y="5302507"/>
              <a:ext cx="1064180" cy="276999"/>
            </a:xfrm>
            <a:prstGeom prst="rect">
              <a:avLst/>
            </a:prstGeom>
            <a:noFill/>
          </p:spPr>
          <p:txBody>
            <a:bodyPr wrap="square" rtlCol="0">
              <a:spAutoFit/>
            </a:bodyPr>
            <a:lstStyle/>
            <a:p>
              <a:r>
                <a:rPr lang="en-US" sz="1200" b="1" dirty="0">
                  <a:solidFill>
                    <a:srgbClr val="ED2813"/>
                  </a:solidFill>
                </a:rPr>
                <a:t>$55,150</a:t>
              </a:r>
            </a:p>
          </p:txBody>
        </p:sp>
      </p:grpSp>
      <p:cxnSp>
        <p:nvCxnSpPr>
          <p:cNvPr id="11" name="Straight Arrow Connector 10">
            <a:extLst>
              <a:ext uri="{FF2B5EF4-FFF2-40B4-BE49-F238E27FC236}">
                <a16:creationId xmlns:a16="http://schemas.microsoft.com/office/drawing/2014/main" xmlns="" id="{5DD618E8-5EC6-42F5-9BA7-E0851AFF9B57}"/>
              </a:ext>
            </a:extLst>
          </p:cNvPr>
          <p:cNvCxnSpPr>
            <a:cxnSpLocks/>
          </p:cNvCxnSpPr>
          <p:nvPr/>
        </p:nvCxnSpPr>
        <p:spPr>
          <a:xfrm>
            <a:off x="4512567" y="3254949"/>
            <a:ext cx="0" cy="888701"/>
          </a:xfrm>
          <a:prstGeom prst="straightConnector1">
            <a:avLst/>
          </a:prstGeom>
          <a:ln w="38100">
            <a:solidFill>
              <a:srgbClr val="ED2813"/>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xmlns="" id="{90022916-7E96-44D6-85A2-A0EE9F89C159}"/>
              </a:ext>
            </a:extLst>
          </p:cNvPr>
          <p:cNvGrpSpPr/>
          <p:nvPr/>
        </p:nvGrpSpPr>
        <p:grpSpPr>
          <a:xfrm>
            <a:off x="9752012" y="5150990"/>
            <a:ext cx="1064180" cy="683315"/>
            <a:chOff x="3050343" y="5302507"/>
            <a:chExt cx="1064180" cy="683315"/>
          </a:xfrm>
        </p:grpSpPr>
        <p:sp>
          <p:nvSpPr>
            <p:cNvPr id="15" name="Oval 14">
              <a:extLst>
                <a:ext uri="{FF2B5EF4-FFF2-40B4-BE49-F238E27FC236}">
                  <a16:creationId xmlns:a16="http://schemas.microsoft.com/office/drawing/2014/main" xmlns="" id="{F5157F1D-9552-4FD5-9F06-C99AE939757C}"/>
                </a:ext>
              </a:extLst>
            </p:cNvPr>
            <p:cNvSpPr/>
            <p:nvPr/>
          </p:nvSpPr>
          <p:spPr>
            <a:xfrm>
              <a:off x="3198812" y="5579506"/>
              <a:ext cx="383621" cy="406316"/>
            </a:xfrm>
            <a:prstGeom prst="ellipse">
              <a:avLst/>
            </a:prstGeom>
            <a:noFill/>
            <a:ln w="28575">
              <a:solidFill>
                <a:srgbClr val="ED28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3976D60C-CD1D-4604-8213-0404DDAC3E85}"/>
                </a:ext>
              </a:extLst>
            </p:cNvPr>
            <p:cNvSpPr txBox="1"/>
            <p:nvPr/>
          </p:nvSpPr>
          <p:spPr>
            <a:xfrm>
              <a:off x="3050343" y="5302507"/>
              <a:ext cx="1064180" cy="276999"/>
            </a:xfrm>
            <a:prstGeom prst="rect">
              <a:avLst/>
            </a:prstGeom>
            <a:noFill/>
          </p:spPr>
          <p:txBody>
            <a:bodyPr wrap="square" rtlCol="0">
              <a:spAutoFit/>
            </a:bodyPr>
            <a:lstStyle/>
            <a:p>
              <a:r>
                <a:rPr lang="en-US" sz="1200" b="1" dirty="0">
                  <a:solidFill>
                    <a:srgbClr val="ED2813"/>
                  </a:solidFill>
                </a:rPr>
                <a:t>$55,150</a:t>
              </a:r>
            </a:p>
          </p:txBody>
        </p:sp>
      </p:grpSp>
      <p:cxnSp>
        <p:nvCxnSpPr>
          <p:cNvPr id="17" name="Straight Arrow Connector 16">
            <a:extLst>
              <a:ext uri="{FF2B5EF4-FFF2-40B4-BE49-F238E27FC236}">
                <a16:creationId xmlns:a16="http://schemas.microsoft.com/office/drawing/2014/main" xmlns="" id="{1F6BBED6-0374-4B8E-B011-4373F9D57795}"/>
              </a:ext>
            </a:extLst>
          </p:cNvPr>
          <p:cNvCxnSpPr>
            <a:cxnSpLocks/>
          </p:cNvCxnSpPr>
          <p:nvPr/>
        </p:nvCxnSpPr>
        <p:spPr>
          <a:xfrm>
            <a:off x="10092291" y="3915050"/>
            <a:ext cx="0" cy="228600"/>
          </a:xfrm>
          <a:prstGeom prst="straightConnector1">
            <a:avLst/>
          </a:prstGeom>
          <a:ln w="38100">
            <a:solidFill>
              <a:srgbClr val="ED281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AB5E2654-06A7-4476-ABA0-C9348BA7017D}"/>
              </a:ext>
            </a:extLst>
          </p:cNvPr>
          <p:cNvSpPr txBox="1"/>
          <p:nvPr/>
        </p:nvSpPr>
        <p:spPr>
          <a:xfrm>
            <a:off x="4525537" y="4252443"/>
            <a:ext cx="797458" cy="276999"/>
          </a:xfrm>
          <a:prstGeom prst="rect">
            <a:avLst/>
          </a:prstGeom>
          <a:solidFill>
            <a:schemeClr val="tx2">
              <a:lumMod val="50000"/>
            </a:schemeClr>
          </a:solidFill>
        </p:spPr>
        <p:txBody>
          <a:bodyPr wrap="square" rtlCol="0">
            <a:spAutoFit/>
          </a:bodyPr>
          <a:lstStyle/>
          <a:p>
            <a:r>
              <a:rPr lang="en-US" sz="1200" b="1" dirty="0">
                <a:solidFill>
                  <a:schemeClr val="accent6">
                    <a:lumMod val="20000"/>
                    <a:lumOff val="80000"/>
                  </a:schemeClr>
                </a:solidFill>
              </a:rPr>
              <a:t>$48,730</a:t>
            </a:r>
          </a:p>
        </p:txBody>
      </p:sp>
      <p:sp>
        <p:nvSpPr>
          <p:cNvPr id="20" name="TextBox 19">
            <a:extLst>
              <a:ext uri="{FF2B5EF4-FFF2-40B4-BE49-F238E27FC236}">
                <a16:creationId xmlns:a16="http://schemas.microsoft.com/office/drawing/2014/main" xmlns="" id="{BDBD4A3B-6B1A-472D-AB35-1AFBE8E48F8D}"/>
              </a:ext>
            </a:extLst>
          </p:cNvPr>
          <p:cNvSpPr txBox="1"/>
          <p:nvPr/>
        </p:nvSpPr>
        <p:spPr>
          <a:xfrm>
            <a:off x="3656012" y="2903209"/>
            <a:ext cx="797462" cy="276999"/>
          </a:xfrm>
          <a:prstGeom prst="rect">
            <a:avLst/>
          </a:prstGeom>
          <a:solidFill>
            <a:schemeClr val="tx2">
              <a:lumMod val="50000"/>
            </a:schemeClr>
          </a:solidFill>
        </p:spPr>
        <p:txBody>
          <a:bodyPr wrap="square" rtlCol="0">
            <a:spAutoFit/>
          </a:bodyPr>
          <a:lstStyle/>
          <a:p>
            <a:r>
              <a:rPr lang="en-US" sz="1200" b="1" dirty="0">
                <a:solidFill>
                  <a:srgbClr val="FFC000"/>
                </a:solidFill>
              </a:rPr>
              <a:t>$63,180</a:t>
            </a:r>
          </a:p>
        </p:txBody>
      </p:sp>
      <p:sp>
        <p:nvSpPr>
          <p:cNvPr id="21" name="TextBox 20">
            <a:extLst>
              <a:ext uri="{FF2B5EF4-FFF2-40B4-BE49-F238E27FC236}">
                <a16:creationId xmlns:a16="http://schemas.microsoft.com/office/drawing/2014/main" xmlns="" id="{B748DC26-8192-41D3-8047-BE21307E70BA}"/>
              </a:ext>
            </a:extLst>
          </p:cNvPr>
          <p:cNvSpPr txBox="1"/>
          <p:nvPr/>
        </p:nvSpPr>
        <p:spPr>
          <a:xfrm>
            <a:off x="9387927" y="3404950"/>
            <a:ext cx="795822" cy="276999"/>
          </a:xfrm>
          <a:prstGeom prst="rect">
            <a:avLst/>
          </a:prstGeom>
          <a:solidFill>
            <a:schemeClr val="tx2">
              <a:lumMod val="50000"/>
            </a:schemeClr>
          </a:solidFill>
        </p:spPr>
        <p:txBody>
          <a:bodyPr wrap="square" rtlCol="0">
            <a:spAutoFit/>
          </a:bodyPr>
          <a:lstStyle/>
          <a:p>
            <a:r>
              <a:rPr lang="en-US" sz="1200" b="1" dirty="0">
                <a:solidFill>
                  <a:schemeClr val="accent6">
                    <a:lumMod val="20000"/>
                    <a:lumOff val="80000"/>
                  </a:schemeClr>
                </a:solidFill>
              </a:rPr>
              <a:t>$51,270</a:t>
            </a:r>
          </a:p>
        </p:txBody>
      </p:sp>
      <p:sp>
        <p:nvSpPr>
          <p:cNvPr id="22" name="TextBox 21">
            <a:extLst>
              <a:ext uri="{FF2B5EF4-FFF2-40B4-BE49-F238E27FC236}">
                <a16:creationId xmlns:a16="http://schemas.microsoft.com/office/drawing/2014/main" xmlns="" id="{A9982DDE-750F-48C2-83FD-93D1C36CBCC1}"/>
              </a:ext>
            </a:extLst>
          </p:cNvPr>
          <p:cNvSpPr txBox="1"/>
          <p:nvPr/>
        </p:nvSpPr>
        <p:spPr>
          <a:xfrm>
            <a:off x="10047053" y="4231821"/>
            <a:ext cx="795826" cy="276999"/>
          </a:xfrm>
          <a:prstGeom prst="rect">
            <a:avLst/>
          </a:prstGeom>
          <a:solidFill>
            <a:schemeClr val="tx2">
              <a:lumMod val="50000"/>
            </a:schemeClr>
          </a:solidFill>
        </p:spPr>
        <p:txBody>
          <a:bodyPr wrap="square" rtlCol="0">
            <a:spAutoFit/>
          </a:bodyPr>
          <a:lstStyle/>
          <a:p>
            <a:r>
              <a:rPr lang="en-US" sz="1200" b="1" dirty="0">
                <a:solidFill>
                  <a:srgbClr val="FFC000"/>
                </a:solidFill>
              </a:rPr>
              <a:t>$48,730</a:t>
            </a:r>
          </a:p>
        </p:txBody>
      </p:sp>
      <p:sp>
        <p:nvSpPr>
          <p:cNvPr id="23" name="TextBox 22">
            <a:extLst>
              <a:ext uri="{FF2B5EF4-FFF2-40B4-BE49-F238E27FC236}">
                <a16:creationId xmlns:a16="http://schemas.microsoft.com/office/drawing/2014/main" xmlns="" id="{AD405F5C-8B45-4788-A367-E85FA0795882}"/>
              </a:ext>
            </a:extLst>
          </p:cNvPr>
          <p:cNvSpPr txBox="1"/>
          <p:nvPr/>
        </p:nvSpPr>
        <p:spPr>
          <a:xfrm>
            <a:off x="1131126" y="1177840"/>
            <a:ext cx="1143000" cy="584775"/>
          </a:xfrm>
          <a:prstGeom prst="rect">
            <a:avLst/>
          </a:prstGeom>
          <a:noFill/>
        </p:spPr>
        <p:txBody>
          <a:bodyPr wrap="square" rtlCol="0">
            <a:spAutoFit/>
          </a:bodyPr>
          <a:lstStyle/>
          <a:p>
            <a:r>
              <a:rPr lang="en-US" sz="3200" dirty="0"/>
              <a:t>Men</a:t>
            </a:r>
          </a:p>
        </p:txBody>
      </p:sp>
      <p:sp>
        <p:nvSpPr>
          <p:cNvPr id="24" name="TextBox 23">
            <a:extLst>
              <a:ext uri="{FF2B5EF4-FFF2-40B4-BE49-F238E27FC236}">
                <a16:creationId xmlns:a16="http://schemas.microsoft.com/office/drawing/2014/main" xmlns="" id="{1927E064-FB41-42D0-8790-43C2448A15B1}"/>
              </a:ext>
            </a:extLst>
          </p:cNvPr>
          <p:cNvSpPr txBox="1"/>
          <p:nvPr/>
        </p:nvSpPr>
        <p:spPr>
          <a:xfrm>
            <a:off x="6399212" y="1179805"/>
            <a:ext cx="1834810" cy="553998"/>
          </a:xfrm>
          <a:prstGeom prst="rect">
            <a:avLst/>
          </a:prstGeom>
          <a:noFill/>
        </p:spPr>
        <p:txBody>
          <a:bodyPr wrap="square" rtlCol="0">
            <a:spAutoFit/>
          </a:bodyPr>
          <a:lstStyle/>
          <a:p>
            <a:r>
              <a:rPr lang="en-US" sz="3000" dirty="0"/>
              <a:t>Women</a:t>
            </a:r>
          </a:p>
        </p:txBody>
      </p:sp>
      <p:sp>
        <p:nvSpPr>
          <p:cNvPr id="25" name="TextBox 24">
            <a:extLst>
              <a:ext uri="{FF2B5EF4-FFF2-40B4-BE49-F238E27FC236}">
                <a16:creationId xmlns:a16="http://schemas.microsoft.com/office/drawing/2014/main" xmlns="" id="{AB7D31D6-941A-43E1-BC78-AD1D6E96CF5C}"/>
              </a:ext>
            </a:extLst>
          </p:cNvPr>
          <p:cNvSpPr txBox="1"/>
          <p:nvPr/>
        </p:nvSpPr>
        <p:spPr>
          <a:xfrm>
            <a:off x="145669" y="2389287"/>
            <a:ext cx="1970914" cy="2308324"/>
          </a:xfrm>
          <a:prstGeom prst="rect">
            <a:avLst/>
          </a:prstGeom>
          <a:noFill/>
        </p:spPr>
        <p:txBody>
          <a:bodyPr wrap="square" rtlCol="0">
            <a:spAutoFit/>
          </a:bodyPr>
          <a:lstStyle/>
          <a:p>
            <a:r>
              <a:rPr lang="en-US" dirty="0"/>
              <a:t>Intergenerational study using 20 million children and their parents.</a:t>
            </a:r>
          </a:p>
          <a:p>
            <a:endParaRPr lang="en-US" dirty="0"/>
          </a:p>
          <a:p>
            <a:r>
              <a:rPr lang="en-US" dirty="0"/>
              <a:t>Data are from IRS tax records and Census records</a:t>
            </a:r>
          </a:p>
        </p:txBody>
      </p:sp>
      <p:sp>
        <p:nvSpPr>
          <p:cNvPr id="26" name="TextBox 25">
            <a:extLst>
              <a:ext uri="{FF2B5EF4-FFF2-40B4-BE49-F238E27FC236}">
                <a16:creationId xmlns:a16="http://schemas.microsoft.com/office/drawing/2014/main" xmlns="" id="{D32F1D5C-872F-4B65-BAD6-46231C3DB0EE}"/>
              </a:ext>
            </a:extLst>
          </p:cNvPr>
          <p:cNvSpPr txBox="1"/>
          <p:nvPr/>
        </p:nvSpPr>
        <p:spPr>
          <a:xfrm>
            <a:off x="4512567" y="3423791"/>
            <a:ext cx="1142998" cy="307777"/>
          </a:xfrm>
          <a:prstGeom prst="rect">
            <a:avLst/>
          </a:prstGeom>
          <a:noFill/>
        </p:spPr>
        <p:txBody>
          <a:bodyPr wrap="square" rtlCol="0">
            <a:spAutoFit/>
          </a:bodyPr>
          <a:lstStyle/>
          <a:p>
            <a:r>
              <a:rPr lang="en-US" sz="1400" b="1" dirty="0">
                <a:solidFill>
                  <a:srgbClr val="FF0000"/>
                </a:solidFill>
              </a:rPr>
              <a:t>-$14,450</a:t>
            </a:r>
          </a:p>
        </p:txBody>
      </p:sp>
    </p:spTree>
    <p:extLst>
      <p:ext uri="{BB962C8B-B14F-4D97-AF65-F5344CB8AC3E}">
        <p14:creationId xmlns:p14="http://schemas.microsoft.com/office/powerpoint/2010/main" val="2448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p:bldP spid="24"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Isosceles Triangle 57"/>
          <p:cNvSpPr/>
          <p:nvPr/>
        </p:nvSpPr>
        <p:spPr>
          <a:xfrm rot="10800000">
            <a:off x="2436812" y="1295400"/>
            <a:ext cx="6331840" cy="5105399"/>
          </a:xfrm>
          <a:prstGeom prst="triangle">
            <a:avLst/>
          </a:prstGeom>
          <a:noFill/>
          <a:ln w="762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5433" y="330896"/>
            <a:ext cx="11273392" cy="735904"/>
          </a:xfrm>
        </p:spPr>
        <p:txBody>
          <a:bodyPr/>
          <a:lstStyle/>
          <a:p>
            <a:r>
              <a:rPr lang="en-US" sz="3000" dirty="0"/>
              <a:t>Vicious Cycle of Intergenerational Disadvantage</a:t>
            </a:r>
          </a:p>
        </p:txBody>
      </p:sp>
      <p:sp>
        <p:nvSpPr>
          <p:cNvPr id="3" name="Slide Number Placeholder 2"/>
          <p:cNvSpPr>
            <a:spLocks noGrp="1"/>
          </p:cNvSpPr>
          <p:nvPr>
            <p:ph type="sldNum" sz="quarter" idx="12"/>
          </p:nvPr>
        </p:nvSpPr>
        <p:spPr/>
        <p:txBody>
          <a:bodyPr/>
          <a:lstStyle/>
          <a:p>
            <a:fld id="{9079CA60-033B-4E73-AEC3-99587ECEDD8C}" type="slidenum">
              <a:rPr lang="en-US" smtClean="0"/>
              <a:pPr/>
              <a:t>19</a:t>
            </a:fld>
            <a:endParaRPr lang="en-US" dirty="0"/>
          </a:p>
        </p:txBody>
      </p:sp>
      <p:grpSp>
        <p:nvGrpSpPr>
          <p:cNvPr id="24" name="Group 23"/>
          <p:cNvGrpSpPr/>
          <p:nvPr/>
        </p:nvGrpSpPr>
        <p:grpSpPr>
          <a:xfrm>
            <a:off x="5865812" y="1447800"/>
            <a:ext cx="2031872" cy="2031872"/>
            <a:chOff x="3237911" y="2134706"/>
            <a:chExt cx="2031872" cy="2031872"/>
          </a:xfrm>
          <a:solidFill>
            <a:schemeClr val="bg1">
              <a:lumMod val="65000"/>
            </a:schemeClr>
          </a:solidFill>
        </p:grpSpPr>
        <p:sp>
          <p:nvSpPr>
            <p:cNvPr id="25" name="Oval 24"/>
            <p:cNvSpPr/>
            <p:nvPr/>
          </p:nvSpPr>
          <p:spPr>
            <a:xfrm>
              <a:off x="3237911" y="2134706"/>
              <a:ext cx="2031872" cy="2031872"/>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Oval 4"/>
            <p:cNvSpPr/>
            <p:nvPr/>
          </p:nvSpPr>
          <p:spPr>
            <a:xfrm>
              <a:off x="3535472" y="2432267"/>
              <a:ext cx="1436750" cy="143675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1" dirty="0">
                  <a:solidFill>
                    <a:srgbClr val="1C1E1B"/>
                  </a:solidFill>
                </a:rPr>
                <a:t>Human Capital, Socioemotional Skills, &amp; Social Capital Deficits</a:t>
              </a:r>
            </a:p>
          </p:txBody>
        </p:sp>
      </p:grpSp>
      <p:grpSp>
        <p:nvGrpSpPr>
          <p:cNvPr id="27" name="Group 26"/>
          <p:cNvGrpSpPr/>
          <p:nvPr/>
        </p:nvGrpSpPr>
        <p:grpSpPr>
          <a:xfrm rot="392762">
            <a:off x="6110508" y="3502459"/>
            <a:ext cx="590055" cy="316112"/>
            <a:chOff x="1983113" y="1862242"/>
            <a:chExt cx="590055" cy="316112"/>
          </a:xfrm>
          <a:solidFill>
            <a:schemeClr val="bg1">
              <a:lumMod val="75000"/>
            </a:schemeClr>
          </a:solidFill>
        </p:grpSpPr>
        <p:sp>
          <p:nvSpPr>
            <p:cNvPr id="28" name="Right Arrow 27"/>
            <p:cNvSpPr/>
            <p:nvPr/>
          </p:nvSpPr>
          <p:spPr>
            <a:xfrm rot="18000000">
              <a:off x="2120085" y="1725270"/>
              <a:ext cx="316112" cy="590055"/>
            </a:xfrm>
            <a:prstGeom prst="rightArrow">
              <a:avLst>
                <a:gd name="adj1" fmla="val 60000"/>
                <a:gd name="adj2" fmla="val 50000"/>
              </a:avLst>
            </a:prstGeom>
            <a:grp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9" name="Right Arrow 6"/>
            <p:cNvSpPr/>
            <p:nvPr/>
          </p:nvSpPr>
          <p:spPr>
            <a:xfrm rot="18000000">
              <a:off x="2143794" y="1884345"/>
              <a:ext cx="221278" cy="35403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p:txBody>
        </p:sp>
      </p:grpSp>
      <p:grpSp>
        <p:nvGrpSpPr>
          <p:cNvPr id="30" name="Group 29"/>
          <p:cNvGrpSpPr/>
          <p:nvPr/>
        </p:nvGrpSpPr>
        <p:grpSpPr>
          <a:xfrm>
            <a:off x="3293767" y="1447800"/>
            <a:ext cx="2031872" cy="2031872"/>
            <a:chOff x="1923756" y="-141477"/>
            <a:chExt cx="2031872" cy="2031872"/>
          </a:xfrm>
        </p:grpSpPr>
        <p:sp>
          <p:nvSpPr>
            <p:cNvPr id="46" name="Oval 45"/>
            <p:cNvSpPr/>
            <p:nvPr/>
          </p:nvSpPr>
          <p:spPr>
            <a:xfrm>
              <a:off x="1923756" y="-141477"/>
              <a:ext cx="2031872" cy="2031872"/>
            </a:xfrm>
            <a:prstGeom prst="ellipse">
              <a:avLst/>
            </a:prstGeom>
            <a:solidFill>
              <a:srgbClr val="1F90F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7" name="Oval 4"/>
            <p:cNvSpPr/>
            <p:nvPr/>
          </p:nvSpPr>
          <p:spPr>
            <a:xfrm>
              <a:off x="2221317" y="156084"/>
              <a:ext cx="1436750" cy="143675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1" kern="1200" dirty="0">
                  <a:solidFill>
                    <a:srgbClr val="1C1E1B"/>
                  </a:solidFill>
                </a:rPr>
                <a:t>Declining Employ and Earnings</a:t>
              </a:r>
              <a:endParaRPr lang="en-US" sz="1400" kern="1200" dirty="0">
                <a:solidFill>
                  <a:srgbClr val="1C1E1B"/>
                </a:solidFill>
              </a:endParaRPr>
            </a:p>
          </p:txBody>
        </p:sp>
      </p:grpSp>
      <p:grpSp>
        <p:nvGrpSpPr>
          <p:cNvPr id="31" name="Group 30"/>
          <p:cNvGrpSpPr/>
          <p:nvPr/>
        </p:nvGrpSpPr>
        <p:grpSpPr>
          <a:xfrm>
            <a:off x="4667279" y="3436023"/>
            <a:ext cx="590055" cy="316112"/>
            <a:chOff x="3297268" y="1846746"/>
            <a:chExt cx="590055" cy="316112"/>
          </a:xfrm>
        </p:grpSpPr>
        <p:sp>
          <p:nvSpPr>
            <p:cNvPr id="44" name="Right Arrow 43"/>
            <p:cNvSpPr/>
            <p:nvPr/>
          </p:nvSpPr>
          <p:spPr>
            <a:xfrm rot="3600000">
              <a:off x="3434240" y="1709774"/>
              <a:ext cx="316112" cy="590055"/>
            </a:xfrm>
            <a:prstGeom prst="rightArrow">
              <a:avLst>
                <a:gd name="adj1" fmla="val 60000"/>
                <a:gd name="adj2" fmla="val 50000"/>
              </a:avLst>
            </a:prstGeom>
            <a:solidFill>
              <a:srgbClr val="1F90F2"/>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45" name="Right Arrow 6"/>
            <p:cNvSpPr/>
            <p:nvPr/>
          </p:nvSpPr>
          <p:spPr>
            <a:xfrm rot="3600000">
              <a:off x="3457949" y="1786721"/>
              <a:ext cx="221278" cy="354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p:txBody>
        </p:sp>
      </p:grpSp>
      <p:grpSp>
        <p:nvGrpSpPr>
          <p:cNvPr id="32" name="Group 31"/>
          <p:cNvGrpSpPr/>
          <p:nvPr/>
        </p:nvGrpSpPr>
        <p:grpSpPr>
          <a:xfrm>
            <a:off x="4607922" y="3723983"/>
            <a:ext cx="2031872" cy="2031872"/>
            <a:chOff x="3237911" y="2134706"/>
            <a:chExt cx="2031872" cy="2031872"/>
          </a:xfrm>
        </p:grpSpPr>
        <p:sp>
          <p:nvSpPr>
            <p:cNvPr id="42" name="Oval 41"/>
            <p:cNvSpPr/>
            <p:nvPr/>
          </p:nvSpPr>
          <p:spPr>
            <a:xfrm>
              <a:off x="3237911" y="2134706"/>
              <a:ext cx="2031872" cy="2031872"/>
            </a:xfrm>
            <a:prstGeom prst="ellipse">
              <a:avLst/>
            </a:prstGeom>
            <a:solidFill>
              <a:srgbClr val="E6D30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3" name="Oval 8"/>
            <p:cNvSpPr/>
            <p:nvPr/>
          </p:nvSpPr>
          <p:spPr>
            <a:xfrm>
              <a:off x="3535472" y="2432267"/>
              <a:ext cx="1436750" cy="143675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1" kern="1200" dirty="0">
                  <a:solidFill>
                    <a:srgbClr val="1C1E1B"/>
                  </a:solidFill>
                </a:rPr>
                <a:t>Growth of Disadvantaged Families</a:t>
              </a:r>
              <a:endParaRPr lang="en-US" sz="1400" kern="1200" dirty="0">
                <a:solidFill>
                  <a:srgbClr val="1C1E1B"/>
                </a:solidFill>
              </a:endParaRPr>
            </a:p>
          </p:txBody>
        </p:sp>
      </p:grpSp>
      <p:grpSp>
        <p:nvGrpSpPr>
          <p:cNvPr id="33" name="Group 32"/>
          <p:cNvGrpSpPr/>
          <p:nvPr/>
        </p:nvGrpSpPr>
        <p:grpSpPr>
          <a:xfrm>
            <a:off x="4160593" y="4444891"/>
            <a:ext cx="316112" cy="590055"/>
            <a:chOff x="2790582" y="2855614"/>
            <a:chExt cx="316112" cy="590055"/>
          </a:xfrm>
        </p:grpSpPr>
        <p:sp>
          <p:nvSpPr>
            <p:cNvPr id="40" name="Right Arrow 39"/>
            <p:cNvSpPr/>
            <p:nvPr/>
          </p:nvSpPr>
          <p:spPr>
            <a:xfrm>
              <a:off x="2790582" y="2855614"/>
              <a:ext cx="316112" cy="590055"/>
            </a:xfrm>
            <a:prstGeom prst="rightArrow">
              <a:avLst>
                <a:gd name="adj1" fmla="val 60000"/>
                <a:gd name="adj2" fmla="val 50000"/>
              </a:avLst>
            </a:prstGeom>
            <a:solidFill>
              <a:srgbClr val="82D905"/>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41" name="Right Arrow 10"/>
            <p:cNvSpPr/>
            <p:nvPr/>
          </p:nvSpPr>
          <p:spPr>
            <a:xfrm rot="10800000">
              <a:off x="2790582" y="2973625"/>
              <a:ext cx="221278" cy="354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solidFill>
                  <a:srgbClr val="E6D306"/>
                </a:solidFill>
              </a:endParaRPr>
            </a:p>
          </p:txBody>
        </p:sp>
      </p:grpSp>
      <p:grpSp>
        <p:nvGrpSpPr>
          <p:cNvPr id="34" name="Group 33"/>
          <p:cNvGrpSpPr/>
          <p:nvPr/>
        </p:nvGrpSpPr>
        <p:grpSpPr>
          <a:xfrm>
            <a:off x="1979612" y="3723983"/>
            <a:ext cx="2031872" cy="2031872"/>
            <a:chOff x="609601" y="2134706"/>
            <a:chExt cx="2031872" cy="2031872"/>
          </a:xfrm>
        </p:grpSpPr>
        <p:sp>
          <p:nvSpPr>
            <p:cNvPr id="38" name="Oval 37"/>
            <p:cNvSpPr/>
            <p:nvPr/>
          </p:nvSpPr>
          <p:spPr>
            <a:xfrm>
              <a:off x="609601" y="2134706"/>
              <a:ext cx="2031872" cy="203187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Oval 12"/>
            <p:cNvSpPr/>
            <p:nvPr/>
          </p:nvSpPr>
          <p:spPr>
            <a:xfrm>
              <a:off x="907162" y="2432267"/>
              <a:ext cx="1436750" cy="143675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pPr>
              <a:r>
                <a:rPr lang="en-US" sz="1400" b="1" kern="1200" dirty="0">
                  <a:solidFill>
                    <a:srgbClr val="1C1E1B"/>
                  </a:solidFill>
                </a:rPr>
                <a:t>Mass Incarceration and the</a:t>
              </a:r>
            </a:p>
            <a:p>
              <a:pPr lvl="0" algn="ctr" defTabSz="622300">
                <a:lnSpc>
                  <a:spcPct val="90000"/>
                </a:lnSpc>
                <a:spcBef>
                  <a:spcPct val="0"/>
                </a:spcBef>
              </a:pPr>
              <a:r>
                <a:rPr lang="en-US" sz="1400" b="1" kern="1200" dirty="0">
                  <a:solidFill>
                    <a:srgbClr val="1C1E1B"/>
                  </a:solidFill>
                </a:rPr>
                <a:t>War on Drugs</a:t>
              </a:r>
              <a:endParaRPr lang="en-US" sz="1400" kern="1200" dirty="0">
                <a:solidFill>
                  <a:srgbClr val="1C1E1B"/>
                </a:solidFill>
              </a:endParaRPr>
            </a:p>
          </p:txBody>
        </p:sp>
      </p:grpSp>
      <p:grpSp>
        <p:nvGrpSpPr>
          <p:cNvPr id="35" name="Group 34"/>
          <p:cNvGrpSpPr/>
          <p:nvPr/>
        </p:nvGrpSpPr>
        <p:grpSpPr>
          <a:xfrm>
            <a:off x="3353124" y="3451519"/>
            <a:ext cx="590055" cy="316112"/>
            <a:chOff x="1983113" y="1862242"/>
            <a:chExt cx="590055" cy="316112"/>
          </a:xfrm>
        </p:grpSpPr>
        <p:sp>
          <p:nvSpPr>
            <p:cNvPr id="36" name="Right Arrow 35"/>
            <p:cNvSpPr/>
            <p:nvPr/>
          </p:nvSpPr>
          <p:spPr>
            <a:xfrm rot="18000000">
              <a:off x="2120085" y="1725270"/>
              <a:ext cx="316112" cy="590055"/>
            </a:xfrm>
            <a:prstGeom prst="rightArrow">
              <a:avLst>
                <a:gd name="adj1" fmla="val 60000"/>
                <a:gd name="adj2" fmla="val 50000"/>
              </a:avLst>
            </a:prstGeom>
            <a:solidFill>
              <a:srgbClr val="82D905"/>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37" name="Right Arrow 14"/>
            <p:cNvSpPr/>
            <p:nvPr/>
          </p:nvSpPr>
          <p:spPr>
            <a:xfrm rot="18000000">
              <a:off x="2143794" y="1884345"/>
              <a:ext cx="221278" cy="354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p:txBody>
        </p:sp>
      </p:grpSp>
      <p:grpSp>
        <p:nvGrpSpPr>
          <p:cNvPr id="48" name="Group 47"/>
          <p:cNvGrpSpPr/>
          <p:nvPr/>
        </p:nvGrpSpPr>
        <p:grpSpPr>
          <a:xfrm rot="10800000">
            <a:off x="5408612" y="2153144"/>
            <a:ext cx="316112" cy="590055"/>
            <a:chOff x="2790582" y="2855614"/>
            <a:chExt cx="316112" cy="590055"/>
          </a:xfrm>
          <a:solidFill>
            <a:srgbClr val="1F90F2"/>
          </a:solidFill>
        </p:grpSpPr>
        <p:sp>
          <p:nvSpPr>
            <p:cNvPr id="49" name="Right Arrow 48"/>
            <p:cNvSpPr/>
            <p:nvPr/>
          </p:nvSpPr>
          <p:spPr>
            <a:xfrm>
              <a:off x="2790582" y="2855614"/>
              <a:ext cx="316112" cy="590055"/>
            </a:xfrm>
            <a:prstGeom prst="rightArrow">
              <a:avLst>
                <a:gd name="adj1" fmla="val 60000"/>
                <a:gd name="adj2" fmla="val 50000"/>
              </a:avLst>
            </a:prstGeom>
            <a:grp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50" name="Right Arrow 10"/>
            <p:cNvSpPr/>
            <p:nvPr/>
          </p:nvSpPr>
          <p:spPr>
            <a:xfrm rot="10800000">
              <a:off x="2790582" y="2973625"/>
              <a:ext cx="221278" cy="35403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solidFill>
                  <a:srgbClr val="E6D306"/>
                </a:solidFill>
              </a:endParaRPr>
            </a:p>
          </p:txBody>
        </p:sp>
      </p:grpSp>
    </p:spTree>
    <p:extLst>
      <p:ext uri="{BB962C8B-B14F-4D97-AF65-F5344CB8AC3E}">
        <p14:creationId xmlns:p14="http://schemas.microsoft.com/office/powerpoint/2010/main" val="84235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79CA60-033B-4E73-AEC3-99587ECEDD8C}" type="slidenum">
              <a:rPr lang="en-US" smtClean="0"/>
              <a:pPr/>
              <a:t>2</a:t>
            </a:fld>
            <a:endParaRPr lang="en-US" dirty="0"/>
          </a:p>
        </p:txBody>
      </p:sp>
      <p:sp>
        <p:nvSpPr>
          <p:cNvPr id="4" name="Text Placeholder 3"/>
          <p:cNvSpPr>
            <a:spLocks noGrp="1"/>
          </p:cNvSpPr>
          <p:nvPr>
            <p:ph type="body" sz="quarter" idx="13"/>
          </p:nvPr>
        </p:nvSpPr>
        <p:spPr>
          <a:xfrm>
            <a:off x="914209" y="2066143"/>
            <a:ext cx="10513649" cy="3191657"/>
          </a:xfrm>
        </p:spPr>
        <p:txBody>
          <a:bodyPr/>
          <a:lstStyle/>
          <a:p>
            <a:r>
              <a:rPr lang="en-US" b="1" dirty="0"/>
              <a:t>Understanding How Structural Changes Have Produced </a:t>
            </a:r>
            <a:r>
              <a:rPr lang="en-US" b="1" dirty="0">
                <a:solidFill>
                  <a:schemeClr val="accent1"/>
                </a:solidFill>
              </a:rPr>
              <a:t>Intergenerational Cycles of Disadvantage</a:t>
            </a:r>
          </a:p>
          <a:p>
            <a:endParaRPr lang="en-US" b="1" dirty="0">
              <a:solidFill>
                <a:schemeClr val="accent1"/>
              </a:solidFill>
            </a:endParaRPr>
          </a:p>
          <a:p>
            <a:r>
              <a:rPr lang="en-US" b="1" dirty="0"/>
              <a:t>A Life Course Framework for Improving the Lives of Disadvantaged Populations</a:t>
            </a:r>
            <a:r>
              <a:rPr lang="en-US" dirty="0"/>
              <a:t>: </a:t>
            </a:r>
            <a:r>
              <a:rPr lang="en-US" b="1" dirty="0">
                <a:solidFill>
                  <a:schemeClr val="accent1"/>
                </a:solidFill>
              </a:rPr>
              <a:t>Interrupting the Cycle</a:t>
            </a:r>
          </a:p>
          <a:p>
            <a:pPr marL="0" indent="0">
              <a:buNone/>
            </a:pPr>
            <a:endParaRPr lang="en-US" dirty="0"/>
          </a:p>
        </p:txBody>
      </p:sp>
      <p:sp>
        <p:nvSpPr>
          <p:cNvPr id="5" name="Title 3"/>
          <p:cNvSpPr>
            <a:spLocks noGrp="1"/>
          </p:cNvSpPr>
          <p:nvPr>
            <p:ph type="title"/>
          </p:nvPr>
        </p:nvSpPr>
        <p:spPr>
          <a:xfrm>
            <a:off x="915433" y="254696"/>
            <a:ext cx="10512425" cy="973247"/>
          </a:xfrm>
        </p:spPr>
        <p:txBody>
          <a:bodyPr/>
          <a:lstStyle/>
          <a:p>
            <a:r>
              <a:rPr lang="en-US" dirty="0"/>
              <a:t>Overview</a:t>
            </a:r>
          </a:p>
        </p:txBody>
      </p:sp>
    </p:spTree>
    <p:extLst>
      <p:ext uri="{BB962C8B-B14F-4D97-AF65-F5344CB8AC3E}">
        <p14:creationId xmlns:p14="http://schemas.microsoft.com/office/powerpoint/2010/main" val="354631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79CA60-033B-4E73-AEC3-99587ECEDD8C}" type="slidenum">
              <a:rPr lang="en-US" smtClean="0"/>
              <a:pPr/>
              <a:t>20</a:t>
            </a:fld>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7113" y="235626"/>
            <a:ext cx="6514785" cy="6345936"/>
          </a:xfrm>
          <a:prstGeom prst="rect">
            <a:avLst/>
          </a:prstGeom>
        </p:spPr>
      </p:pic>
      <p:sp>
        <p:nvSpPr>
          <p:cNvPr id="86" name="Rounded Rectangle 85"/>
          <p:cNvSpPr/>
          <p:nvPr/>
        </p:nvSpPr>
        <p:spPr>
          <a:xfrm>
            <a:off x="9931982" y="307706"/>
            <a:ext cx="1890461" cy="1066799"/>
          </a:xfrm>
          <a:prstGeom prst="roundRect">
            <a:avLst/>
          </a:prstGeom>
          <a:solidFill>
            <a:srgbClr val="E6D3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1C1E1B"/>
                </a:solidFill>
              </a:rPr>
              <a:t>Rise of concentrated disadvantage</a:t>
            </a:r>
          </a:p>
        </p:txBody>
      </p:sp>
      <p:sp>
        <p:nvSpPr>
          <p:cNvPr id="87" name="TextBox 86"/>
          <p:cNvSpPr txBox="1"/>
          <p:nvPr/>
        </p:nvSpPr>
        <p:spPr>
          <a:xfrm>
            <a:off x="9637640" y="1436658"/>
            <a:ext cx="2514211" cy="4478149"/>
          </a:xfrm>
          <a:prstGeom prst="rect">
            <a:avLst/>
          </a:prstGeom>
          <a:noFill/>
        </p:spPr>
        <p:txBody>
          <a:bodyPr wrap="square" rtlCol="0">
            <a:spAutoFit/>
          </a:bodyPr>
          <a:lstStyle/>
          <a:p>
            <a:pPr marL="285750" lvl="1" indent="-285750">
              <a:buFont typeface="Arial" panose="020B0604020202020204" pitchFamily="34" charset="0"/>
              <a:buChar char="•"/>
            </a:pPr>
            <a:r>
              <a:rPr lang="en-US" sz="1500" b="1" dirty="0">
                <a:solidFill>
                  <a:srgbClr val="82D905"/>
                </a:solidFill>
              </a:rPr>
              <a:t>The rise of concentrated poverty and jobless ghettos since the early 1970s due to </a:t>
            </a:r>
            <a:r>
              <a:rPr lang="en-US" sz="1500" b="1" dirty="0">
                <a:solidFill>
                  <a:schemeClr val="tx2"/>
                </a:solidFill>
              </a:rPr>
              <a:t>economic decline</a:t>
            </a:r>
            <a:r>
              <a:rPr lang="en-US" sz="1500" b="1" dirty="0">
                <a:solidFill>
                  <a:srgbClr val="82D905"/>
                </a:solidFill>
              </a:rPr>
              <a:t>, and </a:t>
            </a:r>
            <a:r>
              <a:rPr lang="en-US" sz="1500" b="1" dirty="0">
                <a:solidFill>
                  <a:schemeClr val="tx2"/>
                </a:solidFill>
              </a:rPr>
              <a:t>racial</a:t>
            </a:r>
            <a:r>
              <a:rPr lang="en-US" sz="1500" b="1" dirty="0">
                <a:solidFill>
                  <a:srgbClr val="82D905"/>
                </a:solidFill>
              </a:rPr>
              <a:t> &amp; </a:t>
            </a:r>
            <a:r>
              <a:rPr lang="en-US" sz="1500" b="1" dirty="0">
                <a:solidFill>
                  <a:schemeClr val="tx2"/>
                </a:solidFill>
              </a:rPr>
              <a:t>economic segregation </a:t>
            </a:r>
            <a:r>
              <a:rPr lang="en-US" sz="1500" i="1" dirty="0">
                <a:solidFill>
                  <a:srgbClr val="E6D306"/>
                </a:solidFill>
              </a:rPr>
              <a:t>(Wilson, 1996)</a:t>
            </a:r>
            <a:endParaRPr lang="en-US" sz="1500" b="1" dirty="0">
              <a:solidFill>
                <a:srgbClr val="82D905"/>
              </a:solidFill>
            </a:endParaRPr>
          </a:p>
          <a:p>
            <a:endParaRPr lang="en-US" sz="1500" dirty="0"/>
          </a:p>
          <a:p>
            <a:pPr marL="285750" lvl="1" indent="-285750">
              <a:buFont typeface="Arial" panose="020B0604020202020204" pitchFamily="34" charset="0"/>
              <a:buChar char="•"/>
            </a:pPr>
            <a:r>
              <a:rPr lang="en-US" sz="1500" b="1" dirty="0">
                <a:solidFill>
                  <a:srgbClr val="82D905"/>
                </a:solidFill>
              </a:rPr>
              <a:t>Concentration of negative factors associated with poverty </a:t>
            </a:r>
            <a:r>
              <a:rPr lang="en-US" sz="1500" dirty="0"/>
              <a:t>like crime, </a:t>
            </a:r>
            <a:r>
              <a:rPr lang="en-US" sz="1500" b="1" dirty="0">
                <a:solidFill>
                  <a:srgbClr val="FF0000"/>
                </a:solidFill>
              </a:rPr>
              <a:t>violence</a:t>
            </a:r>
            <a:r>
              <a:rPr lang="en-US" sz="1500" dirty="0"/>
              <a:t>, poor school quality, drugs, disinvestment </a:t>
            </a:r>
            <a:r>
              <a:rPr lang="en-US" sz="1500" i="1" dirty="0">
                <a:solidFill>
                  <a:srgbClr val="E6D306"/>
                </a:solidFill>
              </a:rPr>
              <a:t>(Massey, 2007)</a:t>
            </a:r>
          </a:p>
          <a:p>
            <a:pPr marL="0" lvl="1"/>
            <a:endParaRPr lang="en-US" sz="1500" i="1" dirty="0">
              <a:solidFill>
                <a:srgbClr val="E6D306"/>
              </a:solidFill>
            </a:endParaRPr>
          </a:p>
          <a:p>
            <a:endParaRPr lang="en-US" sz="1500" dirty="0"/>
          </a:p>
        </p:txBody>
      </p:sp>
      <p:cxnSp>
        <p:nvCxnSpPr>
          <p:cNvPr id="91" name="Straight Arrow Connector 90"/>
          <p:cNvCxnSpPr>
            <a:cxnSpLocks/>
            <a:stCxn id="86" idx="1"/>
          </p:cNvCxnSpPr>
          <p:nvPr/>
        </p:nvCxnSpPr>
        <p:spPr>
          <a:xfrm flipH="1">
            <a:off x="6062450" y="841106"/>
            <a:ext cx="3869532" cy="1622511"/>
          </a:xfrm>
          <a:prstGeom prst="straightConnector1">
            <a:avLst/>
          </a:prstGeom>
          <a:ln w="57150">
            <a:solidFill>
              <a:srgbClr val="E6D30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cxnSpLocks/>
            <a:stCxn id="86" idx="1"/>
          </p:cNvCxnSpPr>
          <p:nvPr/>
        </p:nvCxnSpPr>
        <p:spPr>
          <a:xfrm flipH="1">
            <a:off x="7524290" y="841106"/>
            <a:ext cx="2407692" cy="2009628"/>
          </a:xfrm>
          <a:prstGeom prst="straightConnector1">
            <a:avLst/>
          </a:prstGeom>
          <a:ln w="57150">
            <a:solidFill>
              <a:srgbClr val="E6D30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cxnSpLocks/>
            <a:stCxn id="86" idx="1"/>
          </p:cNvCxnSpPr>
          <p:nvPr/>
        </p:nvCxnSpPr>
        <p:spPr>
          <a:xfrm flipH="1">
            <a:off x="8436838" y="841106"/>
            <a:ext cx="1495144" cy="3059134"/>
          </a:xfrm>
          <a:prstGeom prst="straightConnector1">
            <a:avLst/>
          </a:prstGeom>
          <a:ln w="57150">
            <a:solidFill>
              <a:srgbClr val="E6D306"/>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07" name="Rounded Rectangle 106"/>
          <p:cNvSpPr/>
          <p:nvPr/>
        </p:nvSpPr>
        <p:spPr>
          <a:xfrm>
            <a:off x="3287873" y="399025"/>
            <a:ext cx="1637223" cy="439175"/>
          </a:xfrm>
          <a:prstGeom prst="roundRect">
            <a:avLst/>
          </a:prstGeom>
          <a:solidFill>
            <a:srgbClr val="E6D3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1C1E1B"/>
                </a:solidFill>
              </a:rPr>
              <a:t>Oakland, CA</a:t>
            </a:r>
            <a:endParaRPr lang="en-US" sz="1600" dirty="0">
              <a:solidFill>
                <a:srgbClr val="1C1E1B"/>
              </a:solidFill>
            </a:endParaRPr>
          </a:p>
        </p:txBody>
      </p:sp>
      <p:grpSp>
        <p:nvGrpSpPr>
          <p:cNvPr id="61" name="Group 60"/>
          <p:cNvGrpSpPr/>
          <p:nvPr/>
        </p:nvGrpSpPr>
        <p:grpSpPr>
          <a:xfrm>
            <a:off x="1979612" y="1295400"/>
            <a:ext cx="6789040" cy="5105399"/>
            <a:chOff x="1979612" y="1295400"/>
            <a:chExt cx="6789040" cy="5105399"/>
          </a:xfrm>
        </p:grpSpPr>
        <p:sp>
          <p:nvSpPr>
            <p:cNvPr id="62" name="Isosceles Triangle 61"/>
            <p:cNvSpPr/>
            <p:nvPr/>
          </p:nvSpPr>
          <p:spPr>
            <a:xfrm rot="10800000">
              <a:off x="2436812" y="1295400"/>
              <a:ext cx="6331840" cy="5105399"/>
            </a:xfrm>
            <a:prstGeom prst="triangle">
              <a:avLst/>
            </a:prstGeom>
            <a:noFill/>
            <a:ln w="762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5865812" y="1447800"/>
              <a:ext cx="2031872" cy="2031872"/>
              <a:chOff x="3237911" y="2134706"/>
              <a:chExt cx="2031872" cy="2031872"/>
            </a:xfrm>
            <a:solidFill>
              <a:schemeClr val="bg1">
                <a:lumMod val="65000"/>
              </a:schemeClr>
            </a:solidFill>
          </p:grpSpPr>
          <p:sp>
            <p:nvSpPr>
              <p:cNvPr id="94" name="Oval 93"/>
              <p:cNvSpPr/>
              <p:nvPr/>
            </p:nvSpPr>
            <p:spPr>
              <a:xfrm>
                <a:off x="3237911" y="2134706"/>
                <a:ext cx="2031872" cy="2031872"/>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6" name="Oval 4"/>
              <p:cNvSpPr/>
              <p:nvPr/>
            </p:nvSpPr>
            <p:spPr>
              <a:xfrm>
                <a:off x="3535472" y="2432267"/>
                <a:ext cx="1436750" cy="143675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1" kern="1200" dirty="0">
                    <a:solidFill>
                      <a:srgbClr val="1C1E1B"/>
                    </a:solidFill>
                  </a:rPr>
                  <a:t>Human Capital, Socioemotional Skills, &amp; Social Capital Deficits</a:t>
                </a:r>
                <a:endParaRPr lang="en-US" sz="1400" kern="1200" dirty="0">
                  <a:solidFill>
                    <a:srgbClr val="1C1E1B"/>
                  </a:solidFill>
                </a:endParaRPr>
              </a:p>
            </p:txBody>
          </p:sp>
        </p:grpSp>
        <p:grpSp>
          <p:nvGrpSpPr>
            <p:cNvPr id="64" name="Group 63"/>
            <p:cNvGrpSpPr/>
            <p:nvPr/>
          </p:nvGrpSpPr>
          <p:grpSpPr>
            <a:xfrm rot="392762">
              <a:off x="6110508" y="3502459"/>
              <a:ext cx="590055" cy="316112"/>
              <a:chOff x="1983113" y="1862242"/>
              <a:chExt cx="590055" cy="316112"/>
            </a:xfrm>
            <a:solidFill>
              <a:schemeClr val="bg1">
                <a:lumMod val="75000"/>
              </a:schemeClr>
            </a:solidFill>
          </p:grpSpPr>
          <p:sp>
            <p:nvSpPr>
              <p:cNvPr id="90" name="Right Arrow 27"/>
              <p:cNvSpPr/>
              <p:nvPr/>
            </p:nvSpPr>
            <p:spPr>
              <a:xfrm rot="18000000">
                <a:off x="2120085" y="1725270"/>
                <a:ext cx="316112" cy="590055"/>
              </a:xfrm>
              <a:prstGeom prst="rightArrow">
                <a:avLst>
                  <a:gd name="adj1" fmla="val 60000"/>
                  <a:gd name="adj2" fmla="val 50000"/>
                </a:avLst>
              </a:prstGeom>
              <a:grp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93" name="Right Arrow 6"/>
              <p:cNvSpPr/>
              <p:nvPr/>
            </p:nvSpPr>
            <p:spPr>
              <a:xfrm rot="18000000">
                <a:off x="2143794" y="1884345"/>
                <a:ext cx="221278" cy="35403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p:txBody>
          </p:sp>
        </p:grpSp>
        <p:grpSp>
          <p:nvGrpSpPr>
            <p:cNvPr id="65" name="Group 64"/>
            <p:cNvGrpSpPr/>
            <p:nvPr/>
          </p:nvGrpSpPr>
          <p:grpSpPr>
            <a:xfrm>
              <a:off x="3293767" y="1447800"/>
              <a:ext cx="2031872" cy="2031872"/>
              <a:chOff x="1923756" y="-141477"/>
              <a:chExt cx="2031872" cy="2031872"/>
            </a:xfrm>
          </p:grpSpPr>
          <p:sp>
            <p:nvSpPr>
              <p:cNvPr id="84" name="Oval 83"/>
              <p:cNvSpPr/>
              <p:nvPr/>
            </p:nvSpPr>
            <p:spPr>
              <a:xfrm>
                <a:off x="1923756" y="-141477"/>
                <a:ext cx="2031872" cy="2031872"/>
              </a:xfrm>
              <a:prstGeom prst="ellipse">
                <a:avLst/>
              </a:prstGeom>
              <a:solidFill>
                <a:srgbClr val="1F90F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5" name="Oval 4"/>
              <p:cNvSpPr/>
              <p:nvPr/>
            </p:nvSpPr>
            <p:spPr>
              <a:xfrm>
                <a:off x="2221317" y="156084"/>
                <a:ext cx="1436750" cy="143675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1" kern="1200" dirty="0">
                    <a:solidFill>
                      <a:srgbClr val="1C1E1B"/>
                    </a:solidFill>
                  </a:rPr>
                  <a:t>Declining Employ and Earnings</a:t>
                </a:r>
                <a:endParaRPr lang="en-US" sz="1400" kern="1200" dirty="0">
                  <a:solidFill>
                    <a:srgbClr val="1C1E1B"/>
                  </a:solidFill>
                </a:endParaRPr>
              </a:p>
            </p:txBody>
          </p:sp>
        </p:grpSp>
        <p:grpSp>
          <p:nvGrpSpPr>
            <p:cNvPr id="66" name="Group 65"/>
            <p:cNvGrpSpPr/>
            <p:nvPr/>
          </p:nvGrpSpPr>
          <p:grpSpPr>
            <a:xfrm>
              <a:off x="4667279" y="3436023"/>
              <a:ext cx="590055" cy="316112"/>
              <a:chOff x="3297268" y="1846746"/>
              <a:chExt cx="590055" cy="316112"/>
            </a:xfrm>
          </p:grpSpPr>
          <p:sp>
            <p:nvSpPr>
              <p:cNvPr id="82" name="Right Arrow 43"/>
              <p:cNvSpPr/>
              <p:nvPr/>
            </p:nvSpPr>
            <p:spPr>
              <a:xfrm rot="3600000">
                <a:off x="3434240" y="1709774"/>
                <a:ext cx="316112" cy="590055"/>
              </a:xfrm>
              <a:prstGeom prst="rightArrow">
                <a:avLst>
                  <a:gd name="adj1" fmla="val 60000"/>
                  <a:gd name="adj2" fmla="val 50000"/>
                </a:avLst>
              </a:prstGeom>
              <a:solidFill>
                <a:srgbClr val="1F90F2"/>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83" name="Right Arrow 6"/>
              <p:cNvSpPr/>
              <p:nvPr/>
            </p:nvSpPr>
            <p:spPr>
              <a:xfrm rot="3600000">
                <a:off x="3457949" y="1786721"/>
                <a:ext cx="221278" cy="354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p:txBody>
          </p:sp>
        </p:grpSp>
        <p:grpSp>
          <p:nvGrpSpPr>
            <p:cNvPr id="67" name="Group 66"/>
            <p:cNvGrpSpPr/>
            <p:nvPr/>
          </p:nvGrpSpPr>
          <p:grpSpPr>
            <a:xfrm>
              <a:off x="4607922" y="3723983"/>
              <a:ext cx="2031872" cy="2031872"/>
              <a:chOff x="3237911" y="2134706"/>
              <a:chExt cx="2031872" cy="2031872"/>
            </a:xfrm>
          </p:grpSpPr>
          <p:sp>
            <p:nvSpPr>
              <p:cNvPr id="80" name="Oval 79"/>
              <p:cNvSpPr/>
              <p:nvPr/>
            </p:nvSpPr>
            <p:spPr>
              <a:xfrm>
                <a:off x="3237911" y="2134706"/>
                <a:ext cx="2031872" cy="2031872"/>
              </a:xfrm>
              <a:prstGeom prst="ellipse">
                <a:avLst/>
              </a:prstGeom>
              <a:solidFill>
                <a:srgbClr val="E6D30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1" name="Oval 8"/>
              <p:cNvSpPr/>
              <p:nvPr/>
            </p:nvSpPr>
            <p:spPr>
              <a:xfrm>
                <a:off x="3535472" y="2432267"/>
                <a:ext cx="1436750" cy="143675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1" kern="1200" dirty="0">
                    <a:solidFill>
                      <a:srgbClr val="1C1E1B"/>
                    </a:solidFill>
                  </a:rPr>
                  <a:t>Growth of Disadvantaged Families</a:t>
                </a:r>
                <a:endParaRPr lang="en-US" sz="1400" kern="1200" dirty="0">
                  <a:solidFill>
                    <a:srgbClr val="1C1E1B"/>
                  </a:solidFill>
                </a:endParaRPr>
              </a:p>
            </p:txBody>
          </p:sp>
        </p:grpSp>
        <p:grpSp>
          <p:nvGrpSpPr>
            <p:cNvPr id="68" name="Group 67"/>
            <p:cNvGrpSpPr/>
            <p:nvPr/>
          </p:nvGrpSpPr>
          <p:grpSpPr>
            <a:xfrm>
              <a:off x="4160593" y="4444891"/>
              <a:ext cx="316112" cy="590055"/>
              <a:chOff x="2790582" y="2855614"/>
              <a:chExt cx="316112" cy="590055"/>
            </a:xfrm>
          </p:grpSpPr>
          <p:sp>
            <p:nvSpPr>
              <p:cNvPr id="78" name="Right Arrow 39"/>
              <p:cNvSpPr/>
              <p:nvPr/>
            </p:nvSpPr>
            <p:spPr>
              <a:xfrm>
                <a:off x="2790582" y="2855614"/>
                <a:ext cx="316112" cy="590055"/>
              </a:xfrm>
              <a:prstGeom prst="rightArrow">
                <a:avLst>
                  <a:gd name="adj1" fmla="val 60000"/>
                  <a:gd name="adj2" fmla="val 50000"/>
                </a:avLst>
              </a:prstGeom>
              <a:solidFill>
                <a:srgbClr val="82D905"/>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79" name="Right Arrow 10"/>
              <p:cNvSpPr/>
              <p:nvPr/>
            </p:nvSpPr>
            <p:spPr>
              <a:xfrm rot="10800000">
                <a:off x="2790582" y="2973625"/>
                <a:ext cx="221278" cy="354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solidFill>
                    <a:srgbClr val="E6D306"/>
                  </a:solidFill>
                </a:endParaRPr>
              </a:p>
            </p:txBody>
          </p:sp>
        </p:grpSp>
        <p:grpSp>
          <p:nvGrpSpPr>
            <p:cNvPr id="69" name="Group 68"/>
            <p:cNvGrpSpPr/>
            <p:nvPr/>
          </p:nvGrpSpPr>
          <p:grpSpPr>
            <a:xfrm>
              <a:off x="1979612" y="3723983"/>
              <a:ext cx="2031872" cy="2031872"/>
              <a:chOff x="609601" y="2134706"/>
              <a:chExt cx="2031872" cy="2031872"/>
            </a:xfrm>
          </p:grpSpPr>
          <p:sp>
            <p:nvSpPr>
              <p:cNvPr id="76" name="Oval 75"/>
              <p:cNvSpPr/>
              <p:nvPr/>
            </p:nvSpPr>
            <p:spPr>
              <a:xfrm>
                <a:off x="609601" y="2134706"/>
                <a:ext cx="2031872" cy="203187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7" name="Oval 12"/>
              <p:cNvSpPr/>
              <p:nvPr/>
            </p:nvSpPr>
            <p:spPr>
              <a:xfrm>
                <a:off x="907162" y="2432267"/>
                <a:ext cx="1436750" cy="143675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pPr>
                <a:r>
                  <a:rPr lang="en-US" sz="1400" b="1" kern="1200" dirty="0">
                    <a:solidFill>
                      <a:srgbClr val="1C1E1B"/>
                    </a:solidFill>
                  </a:rPr>
                  <a:t>Mass Incarceration and the</a:t>
                </a:r>
              </a:p>
              <a:p>
                <a:pPr lvl="0" algn="ctr" defTabSz="622300">
                  <a:lnSpc>
                    <a:spcPct val="90000"/>
                  </a:lnSpc>
                  <a:spcBef>
                    <a:spcPct val="0"/>
                  </a:spcBef>
                </a:pPr>
                <a:r>
                  <a:rPr lang="en-US" sz="1400" b="1" kern="1200" dirty="0">
                    <a:solidFill>
                      <a:srgbClr val="1C1E1B"/>
                    </a:solidFill>
                  </a:rPr>
                  <a:t>War on Drugs</a:t>
                </a:r>
                <a:endParaRPr lang="en-US" sz="1400" kern="1200" dirty="0">
                  <a:solidFill>
                    <a:srgbClr val="1C1E1B"/>
                  </a:solidFill>
                </a:endParaRPr>
              </a:p>
            </p:txBody>
          </p:sp>
        </p:grpSp>
        <p:grpSp>
          <p:nvGrpSpPr>
            <p:cNvPr id="70" name="Group 69"/>
            <p:cNvGrpSpPr/>
            <p:nvPr/>
          </p:nvGrpSpPr>
          <p:grpSpPr>
            <a:xfrm>
              <a:off x="3353124" y="3451519"/>
              <a:ext cx="590055" cy="316112"/>
              <a:chOff x="1983113" y="1862242"/>
              <a:chExt cx="590055" cy="316112"/>
            </a:xfrm>
          </p:grpSpPr>
          <p:sp>
            <p:nvSpPr>
              <p:cNvPr id="74" name="Right Arrow 35"/>
              <p:cNvSpPr/>
              <p:nvPr/>
            </p:nvSpPr>
            <p:spPr>
              <a:xfrm rot="18000000">
                <a:off x="2120085" y="1725270"/>
                <a:ext cx="316112" cy="590055"/>
              </a:xfrm>
              <a:prstGeom prst="rightArrow">
                <a:avLst>
                  <a:gd name="adj1" fmla="val 60000"/>
                  <a:gd name="adj2" fmla="val 50000"/>
                </a:avLst>
              </a:prstGeom>
              <a:solidFill>
                <a:srgbClr val="82D905"/>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75" name="Right Arrow 14"/>
              <p:cNvSpPr/>
              <p:nvPr/>
            </p:nvSpPr>
            <p:spPr>
              <a:xfrm rot="18000000">
                <a:off x="2143794" y="1884345"/>
                <a:ext cx="221278" cy="354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p:txBody>
          </p:sp>
        </p:grpSp>
        <p:grpSp>
          <p:nvGrpSpPr>
            <p:cNvPr id="71" name="Group 70"/>
            <p:cNvGrpSpPr/>
            <p:nvPr/>
          </p:nvGrpSpPr>
          <p:grpSpPr>
            <a:xfrm rot="10800000">
              <a:off x="5408612" y="2153144"/>
              <a:ext cx="316112" cy="590055"/>
              <a:chOff x="2790582" y="2855614"/>
              <a:chExt cx="316112" cy="590055"/>
            </a:xfrm>
            <a:solidFill>
              <a:srgbClr val="1F90F2"/>
            </a:solidFill>
          </p:grpSpPr>
          <p:sp>
            <p:nvSpPr>
              <p:cNvPr id="72" name="Right Arrow 48"/>
              <p:cNvSpPr/>
              <p:nvPr/>
            </p:nvSpPr>
            <p:spPr>
              <a:xfrm>
                <a:off x="2790582" y="2855614"/>
                <a:ext cx="316112" cy="590055"/>
              </a:xfrm>
              <a:prstGeom prst="rightArrow">
                <a:avLst>
                  <a:gd name="adj1" fmla="val 60000"/>
                  <a:gd name="adj2" fmla="val 50000"/>
                </a:avLst>
              </a:prstGeom>
              <a:grp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73" name="Right Arrow 10"/>
              <p:cNvSpPr/>
              <p:nvPr/>
            </p:nvSpPr>
            <p:spPr>
              <a:xfrm rot="10800000">
                <a:off x="2790582" y="2973625"/>
                <a:ext cx="221278" cy="35403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solidFill>
                    <a:srgbClr val="E6D306"/>
                  </a:solidFill>
                </a:endParaRPr>
              </a:p>
            </p:txBody>
          </p:sp>
        </p:grpSp>
      </p:grpSp>
      <p:grpSp>
        <p:nvGrpSpPr>
          <p:cNvPr id="97" name="Group 96"/>
          <p:cNvGrpSpPr/>
          <p:nvPr/>
        </p:nvGrpSpPr>
        <p:grpSpPr>
          <a:xfrm>
            <a:off x="5966596" y="2785728"/>
            <a:ext cx="2062658" cy="1479773"/>
            <a:chOff x="1979612" y="1295400"/>
            <a:chExt cx="6789040" cy="5105399"/>
          </a:xfrm>
        </p:grpSpPr>
        <p:sp>
          <p:nvSpPr>
            <p:cNvPr id="99" name="Isosceles Triangle 98"/>
            <p:cNvSpPr/>
            <p:nvPr/>
          </p:nvSpPr>
          <p:spPr>
            <a:xfrm rot="10800000">
              <a:off x="2436812" y="1295400"/>
              <a:ext cx="6331840" cy="5105399"/>
            </a:xfrm>
            <a:prstGeom prst="triangle">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p:cNvGrpSpPr/>
            <p:nvPr/>
          </p:nvGrpSpPr>
          <p:grpSpPr>
            <a:xfrm>
              <a:off x="5865812" y="1447800"/>
              <a:ext cx="2031872" cy="2031872"/>
              <a:chOff x="3237911" y="2134706"/>
              <a:chExt cx="2031872" cy="2031872"/>
            </a:xfrm>
            <a:solidFill>
              <a:schemeClr val="bg1">
                <a:lumMod val="65000"/>
              </a:schemeClr>
            </a:solidFill>
          </p:grpSpPr>
          <p:sp>
            <p:nvSpPr>
              <p:cNvPr id="129" name="Oval 128"/>
              <p:cNvSpPr/>
              <p:nvPr/>
            </p:nvSpPr>
            <p:spPr>
              <a:xfrm>
                <a:off x="3237911" y="2134706"/>
                <a:ext cx="2031872" cy="2031872"/>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0" name="Oval 4"/>
              <p:cNvSpPr/>
              <p:nvPr/>
            </p:nvSpPr>
            <p:spPr>
              <a:xfrm>
                <a:off x="3535472" y="2432267"/>
                <a:ext cx="1436750" cy="143675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500" b="1" kern="1200" dirty="0">
                    <a:solidFill>
                      <a:srgbClr val="1C1E1B"/>
                    </a:solidFill>
                  </a:rPr>
                  <a:t>Human Capital, Socioemotional Skills &amp; Social Capital</a:t>
                </a:r>
                <a:endParaRPr lang="en-US" sz="500" kern="1200" dirty="0">
                  <a:solidFill>
                    <a:srgbClr val="1C1E1B"/>
                  </a:solidFill>
                </a:endParaRPr>
              </a:p>
            </p:txBody>
          </p:sp>
        </p:grpSp>
        <p:grpSp>
          <p:nvGrpSpPr>
            <p:cNvPr id="102" name="Group 101"/>
            <p:cNvGrpSpPr/>
            <p:nvPr/>
          </p:nvGrpSpPr>
          <p:grpSpPr>
            <a:xfrm rot="392762">
              <a:off x="6110508" y="3502459"/>
              <a:ext cx="590055" cy="316112"/>
              <a:chOff x="1983113" y="1862242"/>
              <a:chExt cx="590055" cy="316112"/>
            </a:xfrm>
            <a:solidFill>
              <a:schemeClr val="bg1">
                <a:lumMod val="75000"/>
              </a:schemeClr>
            </a:solidFill>
          </p:grpSpPr>
          <p:sp>
            <p:nvSpPr>
              <p:cNvPr id="127" name="Right Arrow 27"/>
              <p:cNvSpPr/>
              <p:nvPr/>
            </p:nvSpPr>
            <p:spPr>
              <a:xfrm rot="18000000">
                <a:off x="2120085" y="1725270"/>
                <a:ext cx="316112" cy="590055"/>
              </a:xfrm>
              <a:prstGeom prst="rightArrow">
                <a:avLst>
                  <a:gd name="adj1" fmla="val 60000"/>
                  <a:gd name="adj2" fmla="val 50000"/>
                </a:avLst>
              </a:prstGeom>
              <a:grp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28" name="Right Arrow 6"/>
              <p:cNvSpPr/>
              <p:nvPr/>
            </p:nvSpPr>
            <p:spPr>
              <a:xfrm rot="18000000">
                <a:off x="2143794" y="1884345"/>
                <a:ext cx="221278" cy="35403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p:txBody>
          </p:sp>
        </p:grpSp>
        <p:grpSp>
          <p:nvGrpSpPr>
            <p:cNvPr id="103" name="Group 102"/>
            <p:cNvGrpSpPr/>
            <p:nvPr/>
          </p:nvGrpSpPr>
          <p:grpSpPr>
            <a:xfrm>
              <a:off x="3293767" y="1447800"/>
              <a:ext cx="2031872" cy="2031872"/>
              <a:chOff x="1923756" y="-141477"/>
              <a:chExt cx="2031872" cy="2031872"/>
            </a:xfrm>
          </p:grpSpPr>
          <p:sp>
            <p:nvSpPr>
              <p:cNvPr id="125" name="Oval 124"/>
              <p:cNvSpPr/>
              <p:nvPr/>
            </p:nvSpPr>
            <p:spPr>
              <a:xfrm>
                <a:off x="1923756" y="-141477"/>
                <a:ext cx="2031872" cy="2031872"/>
              </a:xfrm>
              <a:prstGeom prst="ellipse">
                <a:avLst/>
              </a:prstGeom>
              <a:solidFill>
                <a:srgbClr val="1F90F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6" name="Oval 4"/>
              <p:cNvSpPr/>
              <p:nvPr/>
            </p:nvSpPr>
            <p:spPr>
              <a:xfrm>
                <a:off x="2221317" y="156084"/>
                <a:ext cx="1436750" cy="143675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500" b="1" kern="1200" dirty="0">
                    <a:solidFill>
                      <a:srgbClr val="1C1E1B"/>
                    </a:solidFill>
                  </a:rPr>
                  <a:t>Declining Employ and Earnings</a:t>
                </a:r>
                <a:endParaRPr lang="en-US" sz="500" kern="1200" dirty="0">
                  <a:solidFill>
                    <a:srgbClr val="1C1E1B"/>
                  </a:solidFill>
                </a:endParaRPr>
              </a:p>
            </p:txBody>
          </p:sp>
        </p:grpSp>
        <p:grpSp>
          <p:nvGrpSpPr>
            <p:cNvPr id="105" name="Group 104"/>
            <p:cNvGrpSpPr/>
            <p:nvPr/>
          </p:nvGrpSpPr>
          <p:grpSpPr>
            <a:xfrm>
              <a:off x="4667279" y="3436023"/>
              <a:ext cx="590055" cy="316112"/>
              <a:chOff x="3297268" y="1846746"/>
              <a:chExt cx="590055" cy="316112"/>
            </a:xfrm>
          </p:grpSpPr>
          <p:sp>
            <p:nvSpPr>
              <p:cNvPr id="123" name="Right Arrow 43"/>
              <p:cNvSpPr/>
              <p:nvPr/>
            </p:nvSpPr>
            <p:spPr>
              <a:xfrm rot="3600000">
                <a:off x="3434240" y="1709774"/>
                <a:ext cx="316112" cy="590055"/>
              </a:xfrm>
              <a:prstGeom prst="rightArrow">
                <a:avLst>
                  <a:gd name="adj1" fmla="val 60000"/>
                  <a:gd name="adj2" fmla="val 50000"/>
                </a:avLst>
              </a:prstGeom>
              <a:solidFill>
                <a:srgbClr val="1F90F2"/>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24" name="Right Arrow 6"/>
              <p:cNvSpPr/>
              <p:nvPr/>
            </p:nvSpPr>
            <p:spPr>
              <a:xfrm rot="3600000">
                <a:off x="3457949" y="1786721"/>
                <a:ext cx="221278" cy="354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p:txBody>
          </p:sp>
        </p:grpSp>
        <p:grpSp>
          <p:nvGrpSpPr>
            <p:cNvPr id="106" name="Group 105"/>
            <p:cNvGrpSpPr/>
            <p:nvPr/>
          </p:nvGrpSpPr>
          <p:grpSpPr>
            <a:xfrm>
              <a:off x="4607922" y="3723983"/>
              <a:ext cx="2031872" cy="2031872"/>
              <a:chOff x="3237911" y="2134706"/>
              <a:chExt cx="2031872" cy="2031872"/>
            </a:xfrm>
          </p:grpSpPr>
          <p:sp>
            <p:nvSpPr>
              <p:cNvPr id="121" name="Oval 120"/>
              <p:cNvSpPr/>
              <p:nvPr/>
            </p:nvSpPr>
            <p:spPr>
              <a:xfrm>
                <a:off x="3237911" y="2134706"/>
                <a:ext cx="2031872" cy="2031872"/>
              </a:xfrm>
              <a:prstGeom prst="ellipse">
                <a:avLst/>
              </a:prstGeom>
              <a:solidFill>
                <a:srgbClr val="E6D30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2" name="Oval 8"/>
              <p:cNvSpPr/>
              <p:nvPr/>
            </p:nvSpPr>
            <p:spPr>
              <a:xfrm>
                <a:off x="3535472" y="2432267"/>
                <a:ext cx="1436750" cy="143675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500" b="1" kern="1200" dirty="0">
                    <a:solidFill>
                      <a:srgbClr val="1C1E1B"/>
                    </a:solidFill>
                  </a:rPr>
                  <a:t>Growth of Disadvantaged Families</a:t>
                </a:r>
                <a:endParaRPr lang="en-US" sz="500" kern="1200" dirty="0">
                  <a:solidFill>
                    <a:srgbClr val="1C1E1B"/>
                  </a:solidFill>
                </a:endParaRPr>
              </a:p>
            </p:txBody>
          </p:sp>
        </p:grpSp>
        <p:grpSp>
          <p:nvGrpSpPr>
            <p:cNvPr id="108" name="Group 107"/>
            <p:cNvGrpSpPr/>
            <p:nvPr/>
          </p:nvGrpSpPr>
          <p:grpSpPr>
            <a:xfrm>
              <a:off x="4160593" y="4444891"/>
              <a:ext cx="316112" cy="590055"/>
              <a:chOff x="2790582" y="2855614"/>
              <a:chExt cx="316112" cy="590055"/>
            </a:xfrm>
          </p:grpSpPr>
          <p:sp>
            <p:nvSpPr>
              <p:cNvPr id="119" name="Right Arrow 39"/>
              <p:cNvSpPr/>
              <p:nvPr/>
            </p:nvSpPr>
            <p:spPr>
              <a:xfrm>
                <a:off x="2790582" y="2855614"/>
                <a:ext cx="316112" cy="590055"/>
              </a:xfrm>
              <a:prstGeom prst="rightArrow">
                <a:avLst>
                  <a:gd name="adj1" fmla="val 60000"/>
                  <a:gd name="adj2" fmla="val 50000"/>
                </a:avLst>
              </a:prstGeom>
              <a:solidFill>
                <a:srgbClr val="82D905"/>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20" name="Right Arrow 10"/>
              <p:cNvSpPr/>
              <p:nvPr/>
            </p:nvSpPr>
            <p:spPr>
              <a:xfrm rot="10800000">
                <a:off x="2790582" y="2973625"/>
                <a:ext cx="221278" cy="354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solidFill>
                    <a:srgbClr val="E6D306"/>
                  </a:solidFill>
                </a:endParaRPr>
              </a:p>
            </p:txBody>
          </p:sp>
        </p:grpSp>
        <p:grpSp>
          <p:nvGrpSpPr>
            <p:cNvPr id="109" name="Group 108"/>
            <p:cNvGrpSpPr/>
            <p:nvPr/>
          </p:nvGrpSpPr>
          <p:grpSpPr>
            <a:xfrm>
              <a:off x="1979612" y="3723983"/>
              <a:ext cx="2031872" cy="2031872"/>
              <a:chOff x="609601" y="2134706"/>
              <a:chExt cx="2031872" cy="2031872"/>
            </a:xfrm>
          </p:grpSpPr>
          <p:sp>
            <p:nvSpPr>
              <p:cNvPr id="117" name="Oval 116"/>
              <p:cNvSpPr/>
              <p:nvPr/>
            </p:nvSpPr>
            <p:spPr>
              <a:xfrm>
                <a:off x="609601" y="2134706"/>
                <a:ext cx="2031872" cy="203187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8" name="Oval 12"/>
              <p:cNvSpPr/>
              <p:nvPr/>
            </p:nvSpPr>
            <p:spPr>
              <a:xfrm>
                <a:off x="907162" y="2432267"/>
                <a:ext cx="1436750" cy="143675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pPr>
                <a:r>
                  <a:rPr lang="en-US" sz="500" b="1" kern="1200" dirty="0">
                    <a:solidFill>
                      <a:srgbClr val="1C1E1B"/>
                    </a:solidFill>
                  </a:rPr>
                  <a:t>Mass Incarceration and the</a:t>
                </a:r>
              </a:p>
              <a:p>
                <a:pPr lvl="0" algn="ctr" defTabSz="622300">
                  <a:lnSpc>
                    <a:spcPct val="90000"/>
                  </a:lnSpc>
                  <a:spcBef>
                    <a:spcPct val="0"/>
                  </a:spcBef>
                </a:pPr>
                <a:r>
                  <a:rPr lang="en-US" sz="500" b="1" kern="1200" dirty="0">
                    <a:solidFill>
                      <a:srgbClr val="1C1E1B"/>
                    </a:solidFill>
                  </a:rPr>
                  <a:t>War on </a:t>
                </a:r>
                <a:r>
                  <a:rPr lang="en-US" sz="600" b="1" kern="1200" dirty="0">
                    <a:solidFill>
                      <a:srgbClr val="1C1E1B"/>
                    </a:solidFill>
                  </a:rPr>
                  <a:t>Drugs</a:t>
                </a:r>
                <a:endParaRPr lang="en-US" sz="600" kern="1200" dirty="0">
                  <a:solidFill>
                    <a:srgbClr val="1C1E1B"/>
                  </a:solidFill>
                </a:endParaRPr>
              </a:p>
            </p:txBody>
          </p:sp>
        </p:grpSp>
        <p:grpSp>
          <p:nvGrpSpPr>
            <p:cNvPr id="110" name="Group 109"/>
            <p:cNvGrpSpPr/>
            <p:nvPr/>
          </p:nvGrpSpPr>
          <p:grpSpPr>
            <a:xfrm>
              <a:off x="3353124" y="3451519"/>
              <a:ext cx="590055" cy="316112"/>
              <a:chOff x="1983113" y="1862242"/>
              <a:chExt cx="590055" cy="316112"/>
            </a:xfrm>
          </p:grpSpPr>
          <p:sp>
            <p:nvSpPr>
              <p:cNvPr id="114" name="Right Arrow 35"/>
              <p:cNvSpPr/>
              <p:nvPr/>
            </p:nvSpPr>
            <p:spPr>
              <a:xfrm rot="18000000">
                <a:off x="2120085" y="1725270"/>
                <a:ext cx="316112" cy="590055"/>
              </a:xfrm>
              <a:prstGeom prst="rightArrow">
                <a:avLst>
                  <a:gd name="adj1" fmla="val 60000"/>
                  <a:gd name="adj2" fmla="val 50000"/>
                </a:avLst>
              </a:prstGeom>
              <a:solidFill>
                <a:srgbClr val="82D905"/>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15" name="Right Arrow 14"/>
              <p:cNvSpPr/>
              <p:nvPr/>
            </p:nvSpPr>
            <p:spPr>
              <a:xfrm rot="18000000">
                <a:off x="2143794" y="1884345"/>
                <a:ext cx="221278" cy="354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p:txBody>
          </p:sp>
        </p:grpSp>
        <p:grpSp>
          <p:nvGrpSpPr>
            <p:cNvPr id="111" name="Group 110"/>
            <p:cNvGrpSpPr/>
            <p:nvPr/>
          </p:nvGrpSpPr>
          <p:grpSpPr>
            <a:xfrm rot="10800000">
              <a:off x="5408612" y="2153144"/>
              <a:ext cx="316112" cy="590055"/>
              <a:chOff x="2790582" y="2855614"/>
              <a:chExt cx="316112" cy="590055"/>
            </a:xfrm>
            <a:solidFill>
              <a:srgbClr val="1F90F2"/>
            </a:solidFill>
          </p:grpSpPr>
          <p:sp>
            <p:nvSpPr>
              <p:cNvPr id="112" name="Right Arrow 48"/>
              <p:cNvSpPr/>
              <p:nvPr/>
            </p:nvSpPr>
            <p:spPr>
              <a:xfrm>
                <a:off x="2790582" y="2855614"/>
                <a:ext cx="316112" cy="590055"/>
              </a:xfrm>
              <a:prstGeom prst="rightArrow">
                <a:avLst>
                  <a:gd name="adj1" fmla="val 60000"/>
                  <a:gd name="adj2" fmla="val 50000"/>
                </a:avLst>
              </a:prstGeom>
              <a:grp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13" name="Right Arrow 10"/>
              <p:cNvSpPr/>
              <p:nvPr/>
            </p:nvSpPr>
            <p:spPr>
              <a:xfrm rot="10800000">
                <a:off x="2790582" y="2973625"/>
                <a:ext cx="221278" cy="35403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solidFill>
                    <a:srgbClr val="E6D306"/>
                  </a:solidFill>
                </a:endParaRPr>
              </a:p>
            </p:txBody>
          </p:sp>
        </p:grpSp>
      </p:grpSp>
      <p:grpSp>
        <p:nvGrpSpPr>
          <p:cNvPr id="131" name="Group 130"/>
          <p:cNvGrpSpPr/>
          <p:nvPr/>
        </p:nvGrpSpPr>
        <p:grpSpPr>
          <a:xfrm>
            <a:off x="7310095" y="4152611"/>
            <a:ext cx="2060917" cy="1409989"/>
            <a:chOff x="1979612" y="1295400"/>
            <a:chExt cx="6789040" cy="5105399"/>
          </a:xfrm>
        </p:grpSpPr>
        <p:sp>
          <p:nvSpPr>
            <p:cNvPr id="132" name="Isosceles Triangle 131"/>
            <p:cNvSpPr/>
            <p:nvPr/>
          </p:nvSpPr>
          <p:spPr>
            <a:xfrm rot="10800000">
              <a:off x="2436812" y="1295400"/>
              <a:ext cx="6331840" cy="5105399"/>
            </a:xfrm>
            <a:prstGeom prst="triangle">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 name="Group 132"/>
            <p:cNvGrpSpPr/>
            <p:nvPr/>
          </p:nvGrpSpPr>
          <p:grpSpPr>
            <a:xfrm>
              <a:off x="5865812" y="1447800"/>
              <a:ext cx="2031872" cy="2031872"/>
              <a:chOff x="3237911" y="2134706"/>
              <a:chExt cx="2031872" cy="2031872"/>
            </a:xfrm>
            <a:solidFill>
              <a:schemeClr val="bg1">
                <a:lumMod val="65000"/>
              </a:schemeClr>
            </a:solidFill>
          </p:grpSpPr>
          <p:sp>
            <p:nvSpPr>
              <p:cNvPr id="158" name="Oval 157"/>
              <p:cNvSpPr/>
              <p:nvPr/>
            </p:nvSpPr>
            <p:spPr>
              <a:xfrm>
                <a:off x="3237911" y="2134706"/>
                <a:ext cx="2031872" cy="2031872"/>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9" name="Oval 4"/>
              <p:cNvSpPr/>
              <p:nvPr/>
            </p:nvSpPr>
            <p:spPr>
              <a:xfrm>
                <a:off x="3535472" y="2432267"/>
                <a:ext cx="1436750" cy="143675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500" b="1" kern="1200" dirty="0">
                    <a:solidFill>
                      <a:srgbClr val="1C1E1B"/>
                    </a:solidFill>
                  </a:rPr>
                  <a:t>Human Capital, Socioemotional Skills &amp; Social Capital</a:t>
                </a:r>
                <a:endParaRPr lang="en-US" sz="500" kern="1200" dirty="0">
                  <a:solidFill>
                    <a:srgbClr val="1C1E1B"/>
                  </a:solidFill>
                </a:endParaRPr>
              </a:p>
            </p:txBody>
          </p:sp>
        </p:grpSp>
        <p:grpSp>
          <p:nvGrpSpPr>
            <p:cNvPr id="134" name="Group 133"/>
            <p:cNvGrpSpPr/>
            <p:nvPr/>
          </p:nvGrpSpPr>
          <p:grpSpPr>
            <a:xfrm rot="392762">
              <a:off x="6110508" y="3502459"/>
              <a:ext cx="590055" cy="316112"/>
              <a:chOff x="1983113" y="1862242"/>
              <a:chExt cx="590055" cy="316112"/>
            </a:xfrm>
            <a:solidFill>
              <a:schemeClr val="bg1">
                <a:lumMod val="75000"/>
              </a:schemeClr>
            </a:solidFill>
          </p:grpSpPr>
          <p:sp>
            <p:nvSpPr>
              <p:cNvPr id="156" name="Right Arrow 27"/>
              <p:cNvSpPr/>
              <p:nvPr/>
            </p:nvSpPr>
            <p:spPr>
              <a:xfrm rot="18000000">
                <a:off x="2120085" y="1725270"/>
                <a:ext cx="316112" cy="590055"/>
              </a:xfrm>
              <a:prstGeom prst="rightArrow">
                <a:avLst>
                  <a:gd name="adj1" fmla="val 60000"/>
                  <a:gd name="adj2" fmla="val 50000"/>
                </a:avLst>
              </a:prstGeom>
              <a:grp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57" name="Right Arrow 6"/>
              <p:cNvSpPr/>
              <p:nvPr/>
            </p:nvSpPr>
            <p:spPr>
              <a:xfrm rot="18000000">
                <a:off x="2143794" y="1884345"/>
                <a:ext cx="221278" cy="35403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p:txBody>
          </p:sp>
        </p:grpSp>
        <p:grpSp>
          <p:nvGrpSpPr>
            <p:cNvPr id="135" name="Group 134"/>
            <p:cNvGrpSpPr/>
            <p:nvPr/>
          </p:nvGrpSpPr>
          <p:grpSpPr>
            <a:xfrm>
              <a:off x="3293767" y="1447800"/>
              <a:ext cx="2031872" cy="2031872"/>
              <a:chOff x="1923756" y="-141477"/>
              <a:chExt cx="2031872" cy="2031872"/>
            </a:xfrm>
          </p:grpSpPr>
          <p:sp>
            <p:nvSpPr>
              <p:cNvPr id="154" name="Oval 153"/>
              <p:cNvSpPr/>
              <p:nvPr/>
            </p:nvSpPr>
            <p:spPr>
              <a:xfrm>
                <a:off x="1923756" y="-141477"/>
                <a:ext cx="2031872" cy="2031872"/>
              </a:xfrm>
              <a:prstGeom prst="ellipse">
                <a:avLst/>
              </a:prstGeom>
              <a:solidFill>
                <a:srgbClr val="1F90F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5" name="Oval 4"/>
              <p:cNvSpPr/>
              <p:nvPr/>
            </p:nvSpPr>
            <p:spPr>
              <a:xfrm>
                <a:off x="2221317" y="156084"/>
                <a:ext cx="1436750" cy="143675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500" b="1" kern="1200" dirty="0">
                    <a:solidFill>
                      <a:srgbClr val="1C1E1B"/>
                    </a:solidFill>
                  </a:rPr>
                  <a:t>Declining Employ and Earnings</a:t>
                </a:r>
                <a:endParaRPr lang="en-US" sz="500" kern="1200" dirty="0">
                  <a:solidFill>
                    <a:srgbClr val="1C1E1B"/>
                  </a:solidFill>
                </a:endParaRPr>
              </a:p>
            </p:txBody>
          </p:sp>
        </p:grpSp>
        <p:grpSp>
          <p:nvGrpSpPr>
            <p:cNvPr id="136" name="Group 135"/>
            <p:cNvGrpSpPr/>
            <p:nvPr/>
          </p:nvGrpSpPr>
          <p:grpSpPr>
            <a:xfrm>
              <a:off x="4667279" y="3436023"/>
              <a:ext cx="590055" cy="316112"/>
              <a:chOff x="3297268" y="1846746"/>
              <a:chExt cx="590055" cy="316112"/>
            </a:xfrm>
          </p:grpSpPr>
          <p:sp>
            <p:nvSpPr>
              <p:cNvPr id="152" name="Right Arrow 43"/>
              <p:cNvSpPr/>
              <p:nvPr/>
            </p:nvSpPr>
            <p:spPr>
              <a:xfrm rot="3600000">
                <a:off x="3434240" y="1709774"/>
                <a:ext cx="316112" cy="590055"/>
              </a:xfrm>
              <a:prstGeom prst="rightArrow">
                <a:avLst>
                  <a:gd name="adj1" fmla="val 60000"/>
                  <a:gd name="adj2" fmla="val 50000"/>
                </a:avLst>
              </a:prstGeom>
              <a:solidFill>
                <a:srgbClr val="1F90F2"/>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53" name="Right Arrow 6"/>
              <p:cNvSpPr/>
              <p:nvPr/>
            </p:nvSpPr>
            <p:spPr>
              <a:xfrm rot="3600000">
                <a:off x="3457949" y="1786721"/>
                <a:ext cx="221278" cy="354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p:txBody>
          </p:sp>
        </p:grpSp>
        <p:grpSp>
          <p:nvGrpSpPr>
            <p:cNvPr id="137" name="Group 136"/>
            <p:cNvGrpSpPr/>
            <p:nvPr/>
          </p:nvGrpSpPr>
          <p:grpSpPr>
            <a:xfrm>
              <a:off x="4607922" y="3723983"/>
              <a:ext cx="2031872" cy="2031872"/>
              <a:chOff x="3237911" y="2134706"/>
              <a:chExt cx="2031872" cy="2031872"/>
            </a:xfrm>
          </p:grpSpPr>
          <p:sp>
            <p:nvSpPr>
              <p:cNvPr id="150" name="Oval 149"/>
              <p:cNvSpPr/>
              <p:nvPr/>
            </p:nvSpPr>
            <p:spPr>
              <a:xfrm>
                <a:off x="3237911" y="2134706"/>
                <a:ext cx="2031872" cy="2031872"/>
              </a:xfrm>
              <a:prstGeom prst="ellipse">
                <a:avLst/>
              </a:prstGeom>
              <a:solidFill>
                <a:srgbClr val="E6D30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1" name="Oval 8"/>
              <p:cNvSpPr/>
              <p:nvPr/>
            </p:nvSpPr>
            <p:spPr>
              <a:xfrm>
                <a:off x="3535472" y="2432267"/>
                <a:ext cx="1436750" cy="143675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500" b="1" kern="1200" dirty="0">
                    <a:solidFill>
                      <a:srgbClr val="1C1E1B"/>
                    </a:solidFill>
                  </a:rPr>
                  <a:t>Growth of Disadvantaged Families</a:t>
                </a:r>
                <a:endParaRPr lang="en-US" sz="500" kern="1200" dirty="0">
                  <a:solidFill>
                    <a:srgbClr val="1C1E1B"/>
                  </a:solidFill>
                </a:endParaRPr>
              </a:p>
            </p:txBody>
          </p:sp>
        </p:grpSp>
        <p:grpSp>
          <p:nvGrpSpPr>
            <p:cNvPr id="138" name="Group 137"/>
            <p:cNvGrpSpPr/>
            <p:nvPr/>
          </p:nvGrpSpPr>
          <p:grpSpPr>
            <a:xfrm>
              <a:off x="4160593" y="4444891"/>
              <a:ext cx="316112" cy="590055"/>
              <a:chOff x="2790582" y="2855614"/>
              <a:chExt cx="316112" cy="590055"/>
            </a:xfrm>
          </p:grpSpPr>
          <p:sp>
            <p:nvSpPr>
              <p:cNvPr id="148" name="Right Arrow 39"/>
              <p:cNvSpPr/>
              <p:nvPr/>
            </p:nvSpPr>
            <p:spPr>
              <a:xfrm>
                <a:off x="2790582" y="2855614"/>
                <a:ext cx="316112" cy="590055"/>
              </a:xfrm>
              <a:prstGeom prst="rightArrow">
                <a:avLst>
                  <a:gd name="adj1" fmla="val 60000"/>
                  <a:gd name="adj2" fmla="val 50000"/>
                </a:avLst>
              </a:prstGeom>
              <a:solidFill>
                <a:srgbClr val="82D905"/>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49" name="Right Arrow 10"/>
              <p:cNvSpPr/>
              <p:nvPr/>
            </p:nvSpPr>
            <p:spPr>
              <a:xfrm rot="10800000">
                <a:off x="2790582" y="2973625"/>
                <a:ext cx="221278" cy="354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solidFill>
                    <a:srgbClr val="E6D306"/>
                  </a:solidFill>
                </a:endParaRPr>
              </a:p>
            </p:txBody>
          </p:sp>
        </p:grpSp>
        <p:grpSp>
          <p:nvGrpSpPr>
            <p:cNvPr id="139" name="Group 138"/>
            <p:cNvGrpSpPr/>
            <p:nvPr/>
          </p:nvGrpSpPr>
          <p:grpSpPr>
            <a:xfrm>
              <a:off x="1979612" y="3723983"/>
              <a:ext cx="2031872" cy="2031872"/>
              <a:chOff x="609601" y="2134706"/>
              <a:chExt cx="2031872" cy="2031872"/>
            </a:xfrm>
          </p:grpSpPr>
          <p:sp>
            <p:nvSpPr>
              <p:cNvPr id="146" name="Oval 145"/>
              <p:cNvSpPr/>
              <p:nvPr/>
            </p:nvSpPr>
            <p:spPr>
              <a:xfrm>
                <a:off x="609601" y="2134706"/>
                <a:ext cx="2031872" cy="203187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7" name="Oval 12"/>
              <p:cNvSpPr/>
              <p:nvPr/>
            </p:nvSpPr>
            <p:spPr>
              <a:xfrm>
                <a:off x="907162" y="2432267"/>
                <a:ext cx="1436750" cy="143675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pPr>
                <a:r>
                  <a:rPr lang="en-US" sz="500" b="1" kern="1200" dirty="0">
                    <a:solidFill>
                      <a:srgbClr val="1C1E1B"/>
                    </a:solidFill>
                  </a:rPr>
                  <a:t>Mass Incarceration and the</a:t>
                </a:r>
              </a:p>
              <a:p>
                <a:pPr lvl="0" algn="ctr" defTabSz="622300">
                  <a:lnSpc>
                    <a:spcPct val="90000"/>
                  </a:lnSpc>
                  <a:spcBef>
                    <a:spcPct val="0"/>
                  </a:spcBef>
                </a:pPr>
                <a:r>
                  <a:rPr lang="en-US" sz="500" b="1" kern="1200" dirty="0">
                    <a:solidFill>
                      <a:srgbClr val="1C1E1B"/>
                    </a:solidFill>
                  </a:rPr>
                  <a:t>War on Drugs</a:t>
                </a:r>
                <a:endParaRPr lang="en-US" sz="500" kern="1200" dirty="0">
                  <a:solidFill>
                    <a:srgbClr val="1C1E1B"/>
                  </a:solidFill>
                </a:endParaRPr>
              </a:p>
            </p:txBody>
          </p:sp>
        </p:grpSp>
        <p:grpSp>
          <p:nvGrpSpPr>
            <p:cNvPr id="140" name="Group 139"/>
            <p:cNvGrpSpPr/>
            <p:nvPr/>
          </p:nvGrpSpPr>
          <p:grpSpPr>
            <a:xfrm>
              <a:off x="3353124" y="3451519"/>
              <a:ext cx="590055" cy="316112"/>
              <a:chOff x="1983113" y="1862242"/>
              <a:chExt cx="590055" cy="316112"/>
            </a:xfrm>
          </p:grpSpPr>
          <p:sp>
            <p:nvSpPr>
              <p:cNvPr id="144" name="Right Arrow 35"/>
              <p:cNvSpPr/>
              <p:nvPr/>
            </p:nvSpPr>
            <p:spPr>
              <a:xfrm rot="18000000">
                <a:off x="2120085" y="1725270"/>
                <a:ext cx="316112" cy="590055"/>
              </a:xfrm>
              <a:prstGeom prst="rightArrow">
                <a:avLst>
                  <a:gd name="adj1" fmla="val 60000"/>
                  <a:gd name="adj2" fmla="val 50000"/>
                </a:avLst>
              </a:prstGeom>
              <a:solidFill>
                <a:srgbClr val="82D905"/>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45" name="Right Arrow 14"/>
              <p:cNvSpPr/>
              <p:nvPr/>
            </p:nvSpPr>
            <p:spPr>
              <a:xfrm rot="18000000">
                <a:off x="2143794" y="1884345"/>
                <a:ext cx="221278" cy="354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p:txBody>
          </p:sp>
        </p:grpSp>
        <p:grpSp>
          <p:nvGrpSpPr>
            <p:cNvPr id="141" name="Group 140"/>
            <p:cNvGrpSpPr/>
            <p:nvPr/>
          </p:nvGrpSpPr>
          <p:grpSpPr>
            <a:xfrm rot="10800000">
              <a:off x="5408612" y="2153144"/>
              <a:ext cx="316112" cy="590055"/>
              <a:chOff x="2790582" y="2855614"/>
              <a:chExt cx="316112" cy="590055"/>
            </a:xfrm>
            <a:solidFill>
              <a:srgbClr val="1F90F2"/>
            </a:solidFill>
          </p:grpSpPr>
          <p:sp>
            <p:nvSpPr>
              <p:cNvPr id="142" name="Right Arrow 48"/>
              <p:cNvSpPr/>
              <p:nvPr/>
            </p:nvSpPr>
            <p:spPr>
              <a:xfrm>
                <a:off x="2790582" y="2855614"/>
                <a:ext cx="316112" cy="590055"/>
              </a:xfrm>
              <a:prstGeom prst="rightArrow">
                <a:avLst>
                  <a:gd name="adj1" fmla="val 60000"/>
                  <a:gd name="adj2" fmla="val 50000"/>
                </a:avLst>
              </a:prstGeom>
              <a:grp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43" name="Right Arrow 10"/>
              <p:cNvSpPr/>
              <p:nvPr/>
            </p:nvSpPr>
            <p:spPr>
              <a:xfrm rot="10800000">
                <a:off x="2790582" y="2973625"/>
                <a:ext cx="221278" cy="35403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solidFill>
                    <a:srgbClr val="E6D306"/>
                  </a:solidFill>
                </a:endParaRPr>
              </a:p>
            </p:txBody>
          </p:sp>
        </p:grpSp>
      </p:grpSp>
      <p:sp>
        <p:nvSpPr>
          <p:cNvPr id="116" name="TextBox 115">
            <a:extLst>
              <a:ext uri="{FF2B5EF4-FFF2-40B4-BE49-F238E27FC236}">
                <a16:creationId xmlns:a16="http://schemas.microsoft.com/office/drawing/2014/main" xmlns="" id="{934171AB-8F30-4498-B7DB-901F1E3BEE66}"/>
              </a:ext>
            </a:extLst>
          </p:cNvPr>
          <p:cNvSpPr txBox="1"/>
          <p:nvPr/>
        </p:nvSpPr>
        <p:spPr>
          <a:xfrm>
            <a:off x="160638" y="4633810"/>
            <a:ext cx="2746827" cy="1877437"/>
          </a:xfrm>
          <a:prstGeom prst="rect">
            <a:avLst/>
          </a:prstGeom>
          <a:noFill/>
        </p:spPr>
        <p:txBody>
          <a:bodyPr wrap="square" rtlCol="0">
            <a:spAutoFit/>
          </a:bodyPr>
          <a:lstStyle/>
          <a:p>
            <a:r>
              <a:rPr lang="en-US" sz="1600" b="1" dirty="0">
                <a:solidFill>
                  <a:schemeClr val="accent1"/>
                </a:solidFill>
              </a:rPr>
              <a:t>Intergenerational Continuity</a:t>
            </a:r>
          </a:p>
          <a:p>
            <a:r>
              <a:rPr lang="en-US" sz="1400" dirty="0">
                <a:solidFill>
                  <a:schemeClr val="accent1"/>
                </a:solidFill>
              </a:rPr>
              <a:t>70 percent of black children </a:t>
            </a:r>
            <a:r>
              <a:rPr lang="en-US" sz="1400" dirty="0"/>
              <a:t>that grow up in neighborhoods of concentrated disadvantage will live in those neighborhoods as adults.</a:t>
            </a:r>
          </a:p>
          <a:p>
            <a:r>
              <a:rPr lang="en-US" sz="1400" i="1" dirty="0">
                <a:solidFill>
                  <a:schemeClr val="accent2"/>
                </a:solidFill>
              </a:rPr>
              <a:t>(Sharkey, 2008)</a:t>
            </a:r>
          </a:p>
        </p:txBody>
      </p:sp>
      <p:sp>
        <p:nvSpPr>
          <p:cNvPr id="160" name="TextBox 159">
            <a:extLst>
              <a:ext uri="{FF2B5EF4-FFF2-40B4-BE49-F238E27FC236}">
                <a16:creationId xmlns:a16="http://schemas.microsoft.com/office/drawing/2014/main" xmlns="" id="{96B6310C-297F-42AB-BA48-83E59974C208}"/>
              </a:ext>
            </a:extLst>
          </p:cNvPr>
          <p:cNvSpPr txBox="1"/>
          <p:nvPr/>
        </p:nvSpPr>
        <p:spPr>
          <a:xfrm>
            <a:off x="206839" y="1184023"/>
            <a:ext cx="2489739" cy="1631216"/>
          </a:xfrm>
          <a:prstGeom prst="rect">
            <a:avLst/>
          </a:prstGeom>
          <a:noFill/>
        </p:spPr>
        <p:txBody>
          <a:bodyPr wrap="square" rtlCol="0">
            <a:spAutoFit/>
          </a:bodyPr>
          <a:lstStyle/>
          <a:p>
            <a:r>
              <a:rPr lang="en-US" sz="1600" b="1" dirty="0">
                <a:solidFill>
                  <a:schemeClr val="accent1"/>
                </a:solidFill>
              </a:rPr>
              <a:t>Inequitable Exposure</a:t>
            </a:r>
          </a:p>
          <a:p>
            <a:r>
              <a:rPr lang="en-US" sz="1400" dirty="0"/>
              <a:t>Roughly </a:t>
            </a:r>
            <a:r>
              <a:rPr lang="en-US" sz="1400" dirty="0">
                <a:solidFill>
                  <a:schemeClr val="accent1"/>
                </a:solidFill>
              </a:rPr>
              <a:t>70% of black </a:t>
            </a:r>
            <a:r>
              <a:rPr lang="en-US" sz="1400" dirty="0"/>
              <a:t>children live in high poverty neighborhoods compared to </a:t>
            </a:r>
            <a:r>
              <a:rPr lang="en-US" sz="1400" dirty="0">
                <a:solidFill>
                  <a:schemeClr val="accent1"/>
                </a:solidFill>
              </a:rPr>
              <a:t>6% of white </a:t>
            </a:r>
            <a:r>
              <a:rPr lang="en-US" sz="1400" dirty="0"/>
              <a:t>children</a:t>
            </a:r>
          </a:p>
          <a:p>
            <a:r>
              <a:rPr lang="en-US" sz="1400" i="1" dirty="0">
                <a:solidFill>
                  <a:schemeClr val="accent2"/>
                </a:solidFill>
              </a:rPr>
              <a:t>(Sharkey, 2009) (HP=&gt;20% poor)</a:t>
            </a:r>
          </a:p>
        </p:txBody>
      </p:sp>
      <p:sp>
        <p:nvSpPr>
          <p:cNvPr id="161" name="TextBox 160">
            <a:extLst>
              <a:ext uri="{FF2B5EF4-FFF2-40B4-BE49-F238E27FC236}">
                <a16:creationId xmlns:a16="http://schemas.microsoft.com/office/drawing/2014/main" xmlns="" id="{DAAE50A0-5793-4D2A-8856-2D6E66CB80EA}"/>
              </a:ext>
            </a:extLst>
          </p:cNvPr>
          <p:cNvSpPr txBox="1"/>
          <p:nvPr/>
        </p:nvSpPr>
        <p:spPr>
          <a:xfrm>
            <a:off x="173011" y="2879506"/>
            <a:ext cx="2489739" cy="1631216"/>
          </a:xfrm>
          <a:prstGeom prst="rect">
            <a:avLst/>
          </a:prstGeom>
          <a:noFill/>
        </p:spPr>
        <p:txBody>
          <a:bodyPr wrap="square" rtlCol="0">
            <a:spAutoFit/>
          </a:bodyPr>
          <a:lstStyle/>
          <a:p>
            <a:r>
              <a:rPr lang="en-US" sz="1600" b="1" dirty="0">
                <a:solidFill>
                  <a:schemeClr val="accent1"/>
                </a:solidFill>
              </a:rPr>
              <a:t>Inequitable Duration</a:t>
            </a:r>
          </a:p>
          <a:p>
            <a:r>
              <a:rPr lang="en-US" sz="1400" dirty="0"/>
              <a:t>The average </a:t>
            </a:r>
            <a:r>
              <a:rPr lang="en-US" sz="1400" dirty="0">
                <a:solidFill>
                  <a:schemeClr val="accent1"/>
                </a:solidFill>
              </a:rPr>
              <a:t>black child </a:t>
            </a:r>
            <a:r>
              <a:rPr lang="en-US" sz="1400" dirty="0"/>
              <a:t>will spend </a:t>
            </a:r>
            <a:r>
              <a:rPr lang="en-US" sz="1400" dirty="0">
                <a:solidFill>
                  <a:schemeClr val="accent1"/>
                </a:solidFill>
              </a:rPr>
              <a:t>50% of their childhood </a:t>
            </a:r>
            <a:r>
              <a:rPr lang="en-US" sz="1400" dirty="0"/>
              <a:t>in high poverty neighborhoods, </a:t>
            </a:r>
            <a:r>
              <a:rPr lang="en-US" sz="1400" dirty="0">
                <a:solidFill>
                  <a:schemeClr val="accent1"/>
                </a:solidFill>
              </a:rPr>
              <a:t>Latinos</a:t>
            </a:r>
            <a:r>
              <a:rPr lang="en-US" sz="1400" dirty="0"/>
              <a:t> will spend </a:t>
            </a:r>
            <a:r>
              <a:rPr lang="en-US" sz="1400" dirty="0">
                <a:solidFill>
                  <a:schemeClr val="accent1"/>
                </a:solidFill>
              </a:rPr>
              <a:t>40% </a:t>
            </a:r>
            <a:r>
              <a:rPr lang="en-US" sz="1400" dirty="0"/>
              <a:t>and </a:t>
            </a:r>
            <a:r>
              <a:rPr lang="en-US" sz="1400" dirty="0">
                <a:solidFill>
                  <a:schemeClr val="accent1"/>
                </a:solidFill>
              </a:rPr>
              <a:t>whites</a:t>
            </a:r>
            <a:r>
              <a:rPr lang="en-US" sz="1400" dirty="0"/>
              <a:t>, </a:t>
            </a:r>
            <a:r>
              <a:rPr lang="en-US" sz="1400" dirty="0">
                <a:solidFill>
                  <a:schemeClr val="accent1"/>
                </a:solidFill>
              </a:rPr>
              <a:t>5%</a:t>
            </a:r>
            <a:r>
              <a:rPr lang="en-US" sz="1400" dirty="0"/>
              <a:t>.</a:t>
            </a:r>
          </a:p>
          <a:p>
            <a:r>
              <a:rPr lang="en-US" sz="1400" i="1" dirty="0">
                <a:solidFill>
                  <a:schemeClr val="accent2"/>
                </a:solidFill>
              </a:rPr>
              <a:t>(Timberlake, 2007)</a:t>
            </a:r>
          </a:p>
        </p:txBody>
      </p:sp>
      <p:sp>
        <p:nvSpPr>
          <p:cNvPr id="5" name="Rectangle 4">
            <a:extLst>
              <a:ext uri="{FF2B5EF4-FFF2-40B4-BE49-F238E27FC236}">
                <a16:creationId xmlns:a16="http://schemas.microsoft.com/office/drawing/2014/main" xmlns="" id="{A5FE521A-2A59-44A2-B7C0-292BA9391868}"/>
              </a:ext>
            </a:extLst>
          </p:cNvPr>
          <p:cNvSpPr/>
          <p:nvPr/>
        </p:nvSpPr>
        <p:spPr>
          <a:xfrm>
            <a:off x="285289" y="323411"/>
            <a:ext cx="2792745" cy="784830"/>
          </a:xfrm>
          <a:prstGeom prst="rect">
            <a:avLst/>
          </a:prstGeom>
        </p:spPr>
        <p:txBody>
          <a:bodyPr wrap="square">
            <a:spAutoFit/>
          </a:bodyPr>
          <a:lstStyle/>
          <a:p>
            <a:pPr marL="0" lvl="1"/>
            <a:r>
              <a:rPr lang="en-US" sz="1500" b="1" dirty="0">
                <a:solidFill>
                  <a:schemeClr val="accent2"/>
                </a:solidFill>
              </a:rPr>
              <a:t>Place is </a:t>
            </a:r>
            <a:r>
              <a:rPr lang="en-US" sz="1500" b="1" u="sng" dirty="0">
                <a:solidFill>
                  <a:schemeClr val="accent2"/>
                </a:solidFill>
              </a:rPr>
              <a:t>foundational </a:t>
            </a:r>
            <a:r>
              <a:rPr lang="en-US" sz="1500" b="1" dirty="0">
                <a:solidFill>
                  <a:schemeClr val="accent2"/>
                </a:solidFill>
              </a:rPr>
              <a:t>to </a:t>
            </a:r>
          </a:p>
          <a:p>
            <a:pPr marL="0" lvl="1"/>
            <a:r>
              <a:rPr lang="en-US" sz="1500" b="1" dirty="0">
                <a:solidFill>
                  <a:schemeClr val="accent2"/>
                </a:solidFill>
              </a:rPr>
              <a:t>American racial and </a:t>
            </a:r>
          </a:p>
          <a:p>
            <a:pPr marL="0" lvl="1"/>
            <a:r>
              <a:rPr lang="en-US" sz="1500" b="1" dirty="0">
                <a:solidFill>
                  <a:schemeClr val="accent2"/>
                </a:solidFill>
              </a:rPr>
              <a:t>social inequity</a:t>
            </a:r>
            <a:endParaRPr lang="en-US" sz="1500" i="1" dirty="0">
              <a:solidFill>
                <a:schemeClr val="accent2"/>
              </a:solidFill>
            </a:endParaRPr>
          </a:p>
        </p:txBody>
      </p:sp>
    </p:spTree>
    <p:extLst>
      <p:ext uri="{BB962C8B-B14F-4D97-AF65-F5344CB8AC3E}">
        <p14:creationId xmlns:p14="http://schemas.microsoft.com/office/powerpoint/2010/main" val="2107704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7"/>
                                        </p:tgtEl>
                                        <p:attrNameLst>
                                          <p:attrName>style.visibility</p:attrName>
                                        </p:attrNameLst>
                                      </p:cBhvr>
                                      <p:to>
                                        <p:strVal val="visible"/>
                                      </p:to>
                                    </p:set>
                                    <p:animEffect transition="in" filter="fade">
                                      <p:cBhvr>
                                        <p:cTn id="10" dur="500"/>
                                        <p:tgtEl>
                                          <p:spTgt spid="107"/>
                                        </p:tgtEl>
                                      </p:cBhvr>
                                    </p:animEffect>
                                  </p:childTnLst>
                                </p:cTn>
                              </p:par>
                              <p:par>
                                <p:cTn id="11" presetID="0" presetClass="path" presetSubtype="0" accel="50000" decel="50000" fill="hold" nodeType="withEffect">
                                  <p:stCondLst>
                                    <p:cond delay="0"/>
                                  </p:stCondLst>
                                  <p:childTnLst>
                                    <p:animMotion origin="layout" path="M -0.0069 -0.02917 L -0.0069 -0.02893 C -0.00716 -0.04051 -0.00729 -0.05185 -0.00768 -0.06319 C -0.00794 -0.06852 -0.0086 -0.07153 -0.00925 -0.07639 C -0.01042 -0.08588 -0.00938 -0.07986 -0.01068 -0.0868 C -0.01094 -0.09213 -0.0112 -0.09722 -0.01146 -0.10255 C -0.01172 -0.11342 -0.01068 -0.12454 -0.01211 -0.13518 C -0.0125 -0.13727 -0.01589 -0.1338 -0.01589 -0.13356 L -0.01511 -0.14028 L -0.01654 -0.13657 " pathEditMode="relative" rAng="0" ptsTypes="AAAAAAAAAA">
                                      <p:cBhvr>
                                        <p:cTn id="12" dur="2000" fill="hold"/>
                                        <p:tgtEl>
                                          <p:spTgt spid="61"/>
                                        </p:tgtEl>
                                        <p:attrNameLst>
                                          <p:attrName>ppt_x</p:attrName>
                                          <p:attrName>ppt_y</p:attrName>
                                        </p:attrNameLst>
                                      </p:cBhvr>
                                      <p:rCtr x="-482" y="-5556"/>
                                    </p:animMotion>
                                  </p:childTnLst>
                                </p:cTn>
                              </p:par>
                              <p:par>
                                <p:cTn id="13" presetID="6" presetClass="emph" presetSubtype="0" fill="hold" nodeType="withEffect">
                                  <p:stCondLst>
                                    <p:cond delay="0"/>
                                  </p:stCondLst>
                                  <p:childTnLst>
                                    <p:animScale>
                                      <p:cBhvr>
                                        <p:cTn id="14" dur="2000" fill="hold"/>
                                        <p:tgtEl>
                                          <p:spTgt spid="61"/>
                                        </p:tgtEl>
                                      </p:cBhvr>
                                      <p:by x="30000" y="30000"/>
                                    </p:animScale>
                                  </p:childTnLst>
                                </p:cTn>
                              </p:par>
                            </p:childTnLst>
                          </p:cTn>
                        </p:par>
                        <p:par>
                          <p:cTn id="15" fill="hold">
                            <p:stCondLst>
                              <p:cond delay="2000"/>
                            </p:stCondLst>
                            <p:childTnLst>
                              <p:par>
                                <p:cTn id="16" presetID="10" presetClass="entr" presetSubtype="0" fill="hold" nodeType="afterEffect">
                                  <p:stCondLst>
                                    <p:cond delay="500"/>
                                  </p:stCondLst>
                                  <p:childTnLst>
                                    <p:set>
                                      <p:cBhvr>
                                        <p:cTn id="17" dur="1" fill="hold">
                                          <p:stCondLst>
                                            <p:cond delay="0"/>
                                          </p:stCondLst>
                                        </p:cTn>
                                        <p:tgtEl>
                                          <p:spTgt spid="97"/>
                                        </p:tgtEl>
                                        <p:attrNameLst>
                                          <p:attrName>style.visibility</p:attrName>
                                        </p:attrNameLst>
                                      </p:cBhvr>
                                      <p:to>
                                        <p:strVal val="visible"/>
                                      </p:to>
                                    </p:set>
                                    <p:animEffect transition="in" filter="fade">
                                      <p:cBhvr>
                                        <p:cTn id="18" dur="500"/>
                                        <p:tgtEl>
                                          <p:spTgt spid="97"/>
                                        </p:tgtEl>
                                      </p:cBhvr>
                                    </p:animEffect>
                                  </p:childTnLst>
                                </p:cTn>
                              </p:par>
                            </p:childTnLst>
                          </p:cTn>
                        </p:par>
                        <p:par>
                          <p:cTn id="19" fill="hold">
                            <p:stCondLst>
                              <p:cond delay="3000"/>
                            </p:stCondLst>
                            <p:childTnLst>
                              <p:par>
                                <p:cTn id="20" presetID="10" presetClass="entr" presetSubtype="0" fill="hold" nodeType="afterEffect">
                                  <p:stCondLst>
                                    <p:cond delay="500"/>
                                  </p:stCondLst>
                                  <p:childTnLst>
                                    <p:set>
                                      <p:cBhvr>
                                        <p:cTn id="21" dur="1" fill="hold">
                                          <p:stCondLst>
                                            <p:cond delay="0"/>
                                          </p:stCondLst>
                                        </p:cTn>
                                        <p:tgtEl>
                                          <p:spTgt spid="131"/>
                                        </p:tgtEl>
                                        <p:attrNameLst>
                                          <p:attrName>style.visibility</p:attrName>
                                        </p:attrNameLst>
                                      </p:cBhvr>
                                      <p:to>
                                        <p:strVal val="visible"/>
                                      </p:to>
                                    </p:set>
                                    <p:animEffect transition="in" filter="fade">
                                      <p:cBhvr>
                                        <p:cTn id="22" dur="500"/>
                                        <p:tgtEl>
                                          <p:spTgt spid="131"/>
                                        </p:tgtEl>
                                      </p:cBhvr>
                                    </p:animEffect>
                                  </p:childTnLst>
                                </p:cTn>
                              </p:par>
                            </p:childTnLst>
                          </p:cTn>
                        </p:par>
                        <p:par>
                          <p:cTn id="23" fill="hold">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86"/>
                                        </p:tgtEl>
                                        <p:attrNameLst>
                                          <p:attrName>style.visibility</p:attrName>
                                        </p:attrNameLst>
                                      </p:cBhvr>
                                      <p:to>
                                        <p:strVal val="visible"/>
                                      </p:to>
                                    </p:set>
                                    <p:animEffect transition="in" filter="fade">
                                      <p:cBhvr>
                                        <p:cTn id="26" dur="500"/>
                                        <p:tgtEl>
                                          <p:spTgt spid="86"/>
                                        </p:tgtEl>
                                      </p:cBhvr>
                                    </p:animEffect>
                                  </p:childTnLst>
                                </p:cTn>
                              </p:par>
                              <p:par>
                                <p:cTn id="27" presetID="10" presetClass="entr" presetSubtype="0" fill="hold" nodeType="withEffect">
                                  <p:stCondLst>
                                    <p:cond delay="0"/>
                                  </p:stCondLst>
                                  <p:childTnLst>
                                    <p:set>
                                      <p:cBhvr>
                                        <p:cTn id="28" dur="1" fill="hold">
                                          <p:stCondLst>
                                            <p:cond delay="0"/>
                                          </p:stCondLst>
                                        </p:cTn>
                                        <p:tgtEl>
                                          <p:spTgt spid="91"/>
                                        </p:tgtEl>
                                        <p:attrNameLst>
                                          <p:attrName>style.visibility</p:attrName>
                                        </p:attrNameLst>
                                      </p:cBhvr>
                                      <p:to>
                                        <p:strVal val="visible"/>
                                      </p:to>
                                    </p:set>
                                    <p:animEffect transition="in" filter="fade">
                                      <p:cBhvr>
                                        <p:cTn id="29" dur="500"/>
                                        <p:tgtEl>
                                          <p:spTgt spid="91"/>
                                        </p:tgtEl>
                                      </p:cBhvr>
                                    </p:animEffect>
                                  </p:childTnLst>
                                </p:cTn>
                              </p:par>
                            </p:childTnLst>
                          </p:cTn>
                        </p:par>
                        <p:par>
                          <p:cTn id="30" fill="hold">
                            <p:stCondLst>
                              <p:cond delay="4500"/>
                            </p:stCondLst>
                            <p:childTnLst>
                              <p:par>
                                <p:cTn id="31" presetID="10" presetClass="entr" presetSubtype="0" fill="hold" nodeType="afterEffect">
                                  <p:stCondLst>
                                    <p:cond delay="0"/>
                                  </p:stCondLst>
                                  <p:childTnLst>
                                    <p:set>
                                      <p:cBhvr>
                                        <p:cTn id="32" dur="1" fill="hold">
                                          <p:stCondLst>
                                            <p:cond delay="0"/>
                                          </p:stCondLst>
                                        </p:cTn>
                                        <p:tgtEl>
                                          <p:spTgt spid="92"/>
                                        </p:tgtEl>
                                        <p:attrNameLst>
                                          <p:attrName>style.visibility</p:attrName>
                                        </p:attrNameLst>
                                      </p:cBhvr>
                                      <p:to>
                                        <p:strVal val="visible"/>
                                      </p:to>
                                    </p:set>
                                    <p:animEffect transition="in" filter="fade">
                                      <p:cBhvr>
                                        <p:cTn id="33" dur="500"/>
                                        <p:tgtEl>
                                          <p:spTgt spid="92"/>
                                        </p:tgtEl>
                                      </p:cBhvr>
                                    </p:animEffect>
                                  </p:childTnLst>
                                </p:cTn>
                              </p:par>
                            </p:childTnLst>
                          </p:cTn>
                        </p:par>
                        <p:par>
                          <p:cTn id="34" fill="hold">
                            <p:stCondLst>
                              <p:cond delay="5000"/>
                            </p:stCondLst>
                            <p:childTnLst>
                              <p:par>
                                <p:cTn id="35" presetID="10" presetClass="entr" presetSubtype="0" fill="hold" nodeType="afterEffect">
                                  <p:stCondLst>
                                    <p:cond delay="0"/>
                                  </p:stCondLst>
                                  <p:childTnLst>
                                    <p:set>
                                      <p:cBhvr>
                                        <p:cTn id="36" dur="1" fill="hold">
                                          <p:stCondLst>
                                            <p:cond delay="0"/>
                                          </p:stCondLst>
                                        </p:cTn>
                                        <p:tgtEl>
                                          <p:spTgt spid="95"/>
                                        </p:tgtEl>
                                        <p:attrNameLst>
                                          <p:attrName>style.visibility</p:attrName>
                                        </p:attrNameLst>
                                      </p:cBhvr>
                                      <p:to>
                                        <p:strVal val="visible"/>
                                      </p:to>
                                    </p:set>
                                    <p:animEffect transition="in" filter="fade">
                                      <p:cBhvr>
                                        <p:cTn id="37" dur="500"/>
                                        <p:tgtEl>
                                          <p:spTgt spid="9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7"/>
                                        </p:tgtEl>
                                        <p:attrNameLst>
                                          <p:attrName>style.visibility</p:attrName>
                                        </p:attrNameLst>
                                      </p:cBhvr>
                                      <p:to>
                                        <p:strVal val="visible"/>
                                      </p:to>
                                    </p:set>
                                    <p:animEffect transition="in" filter="fade">
                                      <p:cBhvr>
                                        <p:cTn id="40" dur="500"/>
                                        <p:tgtEl>
                                          <p:spTgt spid="87"/>
                                        </p:tgtEl>
                                      </p:cBhvr>
                                    </p:animEffect>
                                  </p:childTnLst>
                                </p:cTn>
                              </p:par>
                              <p:par>
                                <p:cTn id="41" presetID="10" presetClass="entr" presetSubtype="0" fill="hold" nodeType="withEffect">
                                  <p:stCondLst>
                                    <p:cond delay="0"/>
                                  </p:stCondLst>
                                  <p:childTnLst>
                                    <p:set>
                                      <p:cBhvr>
                                        <p:cTn id="42" dur="1" fill="hold">
                                          <p:stCondLst>
                                            <p:cond delay="0"/>
                                          </p:stCondLst>
                                        </p:cTn>
                                        <p:tgtEl>
                                          <p:spTgt spid="87">
                                            <p:txEl>
                                              <p:pRg st="0" end="0"/>
                                            </p:txEl>
                                          </p:spTgt>
                                        </p:tgtEl>
                                        <p:attrNameLst>
                                          <p:attrName>style.visibility</p:attrName>
                                        </p:attrNameLst>
                                      </p:cBhvr>
                                      <p:to>
                                        <p:strVal val="visible"/>
                                      </p:to>
                                    </p:set>
                                    <p:animEffect transition="in" filter="fade">
                                      <p:cBhvr>
                                        <p:cTn id="43" dur="500"/>
                                        <p:tgtEl>
                                          <p:spTgt spid="87">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87">
                                            <p:txEl>
                                              <p:pRg st="2" end="2"/>
                                            </p:txEl>
                                          </p:spTgt>
                                        </p:tgtEl>
                                        <p:attrNameLst>
                                          <p:attrName>style.visibility</p:attrName>
                                        </p:attrNameLst>
                                      </p:cBhvr>
                                      <p:to>
                                        <p:strVal val="visible"/>
                                      </p:to>
                                    </p:set>
                                    <p:animEffect transition="in" filter="fade">
                                      <p:cBhvr>
                                        <p:cTn id="48" dur="500"/>
                                        <p:tgtEl>
                                          <p:spTgt spid="87">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60"/>
                                        </p:tgtEl>
                                        <p:attrNameLst>
                                          <p:attrName>style.visibility</p:attrName>
                                        </p:attrNameLst>
                                      </p:cBhvr>
                                      <p:to>
                                        <p:strVal val="visible"/>
                                      </p:to>
                                    </p:set>
                                    <p:animEffect transition="in" filter="fade">
                                      <p:cBhvr>
                                        <p:cTn id="58" dur="500"/>
                                        <p:tgtEl>
                                          <p:spTgt spid="16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61"/>
                                        </p:tgtEl>
                                        <p:attrNameLst>
                                          <p:attrName>style.visibility</p:attrName>
                                        </p:attrNameLst>
                                      </p:cBhvr>
                                      <p:to>
                                        <p:strVal val="visible"/>
                                      </p:to>
                                    </p:set>
                                    <p:animEffect transition="in" filter="fade">
                                      <p:cBhvr>
                                        <p:cTn id="63" dur="500"/>
                                        <p:tgtEl>
                                          <p:spTgt spid="16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16"/>
                                        </p:tgtEl>
                                        <p:attrNameLst>
                                          <p:attrName>style.visibility</p:attrName>
                                        </p:attrNameLst>
                                      </p:cBhvr>
                                      <p:to>
                                        <p:strVal val="visible"/>
                                      </p:to>
                                    </p:set>
                                    <p:animEffect transition="in" filter="fade">
                                      <p:cBhvr>
                                        <p:cTn id="68"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p:bldP spid="107" grpId="0" animBg="1"/>
      <p:bldP spid="116" grpId="0"/>
      <p:bldP spid="160" grpId="0"/>
      <p:bldP spid="161"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A Life Course Framework for Improving the Lives of Disadvantaged Populations: </a:t>
            </a:r>
            <a:r>
              <a:rPr lang="en-US" sz="2800" b="1" dirty="0">
                <a:solidFill>
                  <a:schemeClr val="bg1"/>
                </a:solidFill>
              </a:rPr>
              <a:t>Interrupting the Cycle</a:t>
            </a:r>
          </a:p>
        </p:txBody>
      </p:sp>
    </p:spTree>
    <p:extLst>
      <p:ext uri="{BB962C8B-B14F-4D97-AF65-F5344CB8AC3E}">
        <p14:creationId xmlns:p14="http://schemas.microsoft.com/office/powerpoint/2010/main" val="402528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Framework Components</a:t>
            </a:r>
          </a:p>
        </p:txBody>
      </p:sp>
      <p:sp>
        <p:nvSpPr>
          <p:cNvPr id="3" name="Slide Number Placeholder 2"/>
          <p:cNvSpPr>
            <a:spLocks noGrp="1"/>
          </p:cNvSpPr>
          <p:nvPr>
            <p:ph type="sldNum" sz="quarter" idx="12"/>
          </p:nvPr>
        </p:nvSpPr>
        <p:spPr/>
        <p:txBody>
          <a:bodyPr/>
          <a:lstStyle/>
          <a:p>
            <a:fld id="{9079CA60-033B-4E73-AEC3-99587ECEDD8C}" type="slidenum">
              <a:rPr lang="en-US" smtClean="0"/>
              <a:pPr/>
              <a:t>22</a:t>
            </a:fld>
            <a:endParaRPr lang="en-US" dirty="0"/>
          </a:p>
        </p:txBody>
      </p:sp>
      <p:sp>
        <p:nvSpPr>
          <p:cNvPr id="28" name="Right Arrow 6"/>
          <p:cNvSpPr/>
          <p:nvPr/>
        </p:nvSpPr>
        <p:spPr>
          <a:xfrm rot="3600000">
            <a:off x="6440570" y="3375998"/>
            <a:ext cx="221278" cy="354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977900">
              <a:lnSpc>
                <a:spcPct val="90000"/>
              </a:lnSpc>
              <a:spcBef>
                <a:spcPct val="0"/>
              </a:spcBef>
              <a:spcAft>
                <a:spcPct val="35000"/>
              </a:spcAft>
            </a:pPr>
            <a:endParaRPr lang="en-US" sz="2200">
              <a:solidFill>
                <a:srgbClr val="FFFFFF"/>
              </a:solidFill>
            </a:endParaRPr>
          </a:p>
        </p:txBody>
      </p:sp>
      <p:sp>
        <p:nvSpPr>
          <p:cNvPr id="34" name="Right Arrow 10"/>
          <p:cNvSpPr/>
          <p:nvPr/>
        </p:nvSpPr>
        <p:spPr>
          <a:xfrm rot="10800000">
            <a:off x="5773203" y="4562902"/>
            <a:ext cx="221278" cy="354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977900">
              <a:lnSpc>
                <a:spcPct val="90000"/>
              </a:lnSpc>
              <a:spcBef>
                <a:spcPct val="0"/>
              </a:spcBef>
              <a:spcAft>
                <a:spcPct val="35000"/>
              </a:spcAft>
            </a:pPr>
            <a:endParaRPr lang="en-US" sz="2200">
              <a:solidFill>
                <a:srgbClr val="E6D306"/>
              </a:solidFill>
            </a:endParaRPr>
          </a:p>
        </p:txBody>
      </p:sp>
      <p:grpSp>
        <p:nvGrpSpPr>
          <p:cNvPr id="23" name="Group 22"/>
          <p:cNvGrpSpPr/>
          <p:nvPr/>
        </p:nvGrpSpPr>
        <p:grpSpPr>
          <a:xfrm>
            <a:off x="4880662" y="1103603"/>
            <a:ext cx="2365456" cy="2365456"/>
            <a:chOff x="1923756" y="-141477"/>
            <a:chExt cx="2031872" cy="2031872"/>
          </a:xfrm>
        </p:grpSpPr>
        <p:sp>
          <p:nvSpPr>
            <p:cNvPr id="24" name="Oval 23"/>
            <p:cNvSpPr/>
            <p:nvPr/>
          </p:nvSpPr>
          <p:spPr>
            <a:xfrm>
              <a:off x="1923756" y="-141477"/>
              <a:ext cx="2031872" cy="2031872"/>
            </a:xfrm>
            <a:prstGeom prst="ellipse">
              <a:avLst/>
            </a:prstGeom>
            <a:solidFill>
              <a:srgbClr val="82D90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Oval 4"/>
            <p:cNvSpPr/>
            <p:nvPr/>
          </p:nvSpPr>
          <p:spPr>
            <a:xfrm>
              <a:off x="2221317" y="156084"/>
              <a:ext cx="1436750" cy="14367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22300">
                <a:lnSpc>
                  <a:spcPct val="90000"/>
                </a:lnSpc>
                <a:spcBef>
                  <a:spcPct val="0"/>
                </a:spcBef>
                <a:spcAft>
                  <a:spcPct val="35000"/>
                </a:spcAft>
              </a:pPr>
              <a:r>
                <a:rPr lang="en-US" b="1" dirty="0">
                  <a:solidFill>
                    <a:srgbClr val="1C1E1B"/>
                  </a:solidFill>
                </a:rPr>
                <a:t>Ecological and Contextual Factors</a:t>
              </a:r>
              <a:endParaRPr lang="en-US" dirty="0">
                <a:solidFill>
                  <a:srgbClr val="1C1E1B"/>
                </a:solidFill>
              </a:endParaRPr>
            </a:p>
          </p:txBody>
        </p:sp>
      </p:grpSp>
      <p:grpSp>
        <p:nvGrpSpPr>
          <p:cNvPr id="29" name="Group 28"/>
          <p:cNvGrpSpPr/>
          <p:nvPr/>
        </p:nvGrpSpPr>
        <p:grpSpPr>
          <a:xfrm>
            <a:off x="6568055" y="4035344"/>
            <a:ext cx="2365456" cy="2365456"/>
            <a:chOff x="3237911" y="2134706"/>
            <a:chExt cx="2031872" cy="2031872"/>
          </a:xfrm>
        </p:grpSpPr>
        <p:sp>
          <p:nvSpPr>
            <p:cNvPr id="30" name="Oval 29"/>
            <p:cNvSpPr/>
            <p:nvPr/>
          </p:nvSpPr>
          <p:spPr>
            <a:xfrm>
              <a:off x="3237911" y="2134706"/>
              <a:ext cx="2031872" cy="2031872"/>
            </a:xfrm>
            <a:prstGeom prst="ellipse">
              <a:avLst/>
            </a:prstGeom>
            <a:solidFill>
              <a:srgbClr val="82D90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Oval 8"/>
            <p:cNvSpPr/>
            <p:nvPr/>
          </p:nvSpPr>
          <p:spPr>
            <a:xfrm>
              <a:off x="3535472" y="2432267"/>
              <a:ext cx="1436750" cy="14367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a:r>
                <a:rPr lang="en-US" b="1" dirty="0">
                  <a:solidFill>
                    <a:srgbClr val="1C1E1B"/>
                  </a:solidFill>
                </a:rPr>
                <a:t>Life Course Outcomes</a:t>
              </a:r>
            </a:p>
          </p:txBody>
        </p:sp>
      </p:grpSp>
      <p:grpSp>
        <p:nvGrpSpPr>
          <p:cNvPr id="35" name="Group 34"/>
          <p:cNvGrpSpPr/>
          <p:nvPr/>
        </p:nvGrpSpPr>
        <p:grpSpPr>
          <a:xfrm>
            <a:off x="3255314" y="4035344"/>
            <a:ext cx="2365456" cy="2365456"/>
            <a:chOff x="609601" y="2134706"/>
            <a:chExt cx="2031872" cy="2031872"/>
          </a:xfrm>
        </p:grpSpPr>
        <p:sp>
          <p:nvSpPr>
            <p:cNvPr id="36" name="Oval 35"/>
            <p:cNvSpPr/>
            <p:nvPr/>
          </p:nvSpPr>
          <p:spPr>
            <a:xfrm>
              <a:off x="609601" y="2134706"/>
              <a:ext cx="2031872" cy="203187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Oval 12"/>
            <p:cNvSpPr/>
            <p:nvPr/>
          </p:nvSpPr>
          <p:spPr>
            <a:xfrm>
              <a:off x="907162" y="2432267"/>
              <a:ext cx="1436750" cy="14367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a:r>
                <a:rPr lang="en-US" b="1" dirty="0">
                  <a:solidFill>
                    <a:srgbClr val="1C1E1B"/>
                  </a:solidFill>
                </a:rPr>
                <a:t>Dimensions of Human Development</a:t>
              </a:r>
            </a:p>
          </p:txBody>
        </p:sp>
      </p:grpSp>
      <p:sp>
        <p:nvSpPr>
          <p:cNvPr id="40" name="Right Arrow 14"/>
          <p:cNvSpPr/>
          <p:nvPr/>
        </p:nvSpPr>
        <p:spPr>
          <a:xfrm rot="18000000">
            <a:off x="5126415" y="3473622"/>
            <a:ext cx="221278" cy="354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977900">
              <a:lnSpc>
                <a:spcPct val="90000"/>
              </a:lnSpc>
              <a:spcBef>
                <a:spcPct val="0"/>
              </a:spcBef>
              <a:spcAft>
                <a:spcPct val="35000"/>
              </a:spcAft>
            </a:pPr>
            <a:endParaRPr lang="en-US" sz="2200">
              <a:solidFill>
                <a:srgbClr val="FFFFFF"/>
              </a:solidFill>
            </a:endParaRPr>
          </a:p>
        </p:txBody>
      </p:sp>
      <p:sp>
        <p:nvSpPr>
          <p:cNvPr id="46" name="Rectangle 45"/>
          <p:cNvSpPr/>
          <p:nvPr/>
        </p:nvSpPr>
        <p:spPr>
          <a:xfrm>
            <a:off x="9071739" y="3591721"/>
            <a:ext cx="2895888" cy="2554545"/>
          </a:xfrm>
          <a:prstGeom prst="rect">
            <a:avLst/>
          </a:prstGeom>
        </p:spPr>
        <p:txBody>
          <a:bodyPr wrap="square">
            <a:spAutoFit/>
          </a:bodyPr>
          <a:lstStyle/>
          <a:p>
            <a:r>
              <a:rPr lang="en-US" sz="1600" dirty="0">
                <a:solidFill>
                  <a:schemeClr val="accent1"/>
                </a:solidFill>
              </a:rPr>
              <a:t>The institutional/competency milestones (“credentials”) that are tied to specific age spans:</a:t>
            </a:r>
          </a:p>
          <a:p>
            <a:endParaRPr lang="en-US" sz="1600" dirty="0">
              <a:solidFill>
                <a:srgbClr val="E6D306"/>
              </a:solidFill>
            </a:endParaRPr>
          </a:p>
          <a:p>
            <a:pPr marL="285750" indent="-285750">
              <a:buFont typeface="Arial" panose="020B0604020202020204" pitchFamily="34" charset="0"/>
              <a:buChar char="•"/>
            </a:pPr>
            <a:r>
              <a:rPr lang="en-US" sz="1600" dirty="0">
                <a:solidFill>
                  <a:srgbClr val="E6D306"/>
                </a:solidFill>
              </a:rPr>
              <a:t>School readiness</a:t>
            </a:r>
          </a:p>
          <a:p>
            <a:pPr marL="285750" indent="-285750">
              <a:buFont typeface="Arial" panose="020B0604020202020204" pitchFamily="34" charset="0"/>
              <a:buChar char="•"/>
            </a:pPr>
            <a:r>
              <a:rPr lang="en-US" sz="1600" dirty="0">
                <a:solidFill>
                  <a:srgbClr val="E6D306"/>
                </a:solidFill>
              </a:rPr>
              <a:t>High School Graduation</a:t>
            </a:r>
          </a:p>
          <a:p>
            <a:pPr marL="285750" indent="-285750">
              <a:buFont typeface="Arial" panose="020B0604020202020204" pitchFamily="34" charset="0"/>
              <a:buChar char="•"/>
            </a:pPr>
            <a:r>
              <a:rPr lang="en-US" sz="1600" dirty="0">
                <a:solidFill>
                  <a:srgbClr val="E6D306"/>
                </a:solidFill>
              </a:rPr>
              <a:t>Incarceration</a:t>
            </a:r>
          </a:p>
          <a:p>
            <a:pPr marL="285750" indent="-285750">
              <a:buFont typeface="Arial" panose="020B0604020202020204" pitchFamily="34" charset="0"/>
              <a:buChar char="•"/>
            </a:pPr>
            <a:r>
              <a:rPr lang="en-US" sz="1600" dirty="0">
                <a:solidFill>
                  <a:srgbClr val="E6D306"/>
                </a:solidFill>
              </a:rPr>
              <a:t>Stable Full-Time Employment</a:t>
            </a:r>
          </a:p>
          <a:p>
            <a:pPr marL="285750" indent="-285750">
              <a:buFont typeface="Arial" panose="020B0604020202020204" pitchFamily="34" charset="0"/>
              <a:buChar char="•"/>
            </a:pPr>
            <a:r>
              <a:rPr lang="en-US" sz="1600" dirty="0">
                <a:solidFill>
                  <a:srgbClr val="E6D306"/>
                </a:solidFill>
              </a:rPr>
              <a:t>Homelessness</a:t>
            </a:r>
          </a:p>
        </p:txBody>
      </p:sp>
      <p:sp>
        <p:nvSpPr>
          <p:cNvPr id="47" name="Rectangle 46"/>
          <p:cNvSpPr/>
          <p:nvPr/>
        </p:nvSpPr>
        <p:spPr>
          <a:xfrm>
            <a:off x="266785" y="4324420"/>
            <a:ext cx="2895888" cy="2308324"/>
          </a:xfrm>
          <a:prstGeom prst="rect">
            <a:avLst/>
          </a:prstGeom>
        </p:spPr>
        <p:txBody>
          <a:bodyPr wrap="square">
            <a:spAutoFit/>
          </a:bodyPr>
          <a:lstStyle/>
          <a:p>
            <a:r>
              <a:rPr lang="en-US" sz="1600" dirty="0">
                <a:solidFill>
                  <a:srgbClr val="82D905"/>
                </a:solidFill>
              </a:rPr>
              <a:t>What we start with (i.e. genetics) and what develops over people’s lives</a:t>
            </a:r>
          </a:p>
          <a:p>
            <a:pPr marL="285750" indent="-285750">
              <a:buFont typeface="Arial" panose="020B0604020202020204" pitchFamily="34" charset="0"/>
              <a:buChar char="•"/>
            </a:pPr>
            <a:r>
              <a:rPr lang="en-US" sz="1600" dirty="0">
                <a:solidFill>
                  <a:srgbClr val="E6D306"/>
                </a:solidFill>
              </a:rPr>
              <a:t>Physical Health</a:t>
            </a:r>
          </a:p>
          <a:p>
            <a:pPr marL="285750" indent="-285750">
              <a:buFont typeface="Arial" panose="020B0604020202020204" pitchFamily="34" charset="0"/>
              <a:buChar char="•"/>
            </a:pPr>
            <a:r>
              <a:rPr lang="en-US" sz="1600" dirty="0">
                <a:solidFill>
                  <a:srgbClr val="E6D306"/>
                </a:solidFill>
              </a:rPr>
              <a:t>Cognitive development</a:t>
            </a:r>
          </a:p>
          <a:p>
            <a:pPr marL="285750" indent="-285750">
              <a:buFont typeface="Arial" panose="020B0604020202020204" pitchFamily="34" charset="0"/>
              <a:buChar char="•"/>
            </a:pPr>
            <a:r>
              <a:rPr lang="en-US" sz="1600" dirty="0">
                <a:solidFill>
                  <a:srgbClr val="E6D306"/>
                </a:solidFill>
              </a:rPr>
              <a:t>Mental Health</a:t>
            </a:r>
          </a:p>
          <a:p>
            <a:pPr marL="285750" indent="-285750">
              <a:buFont typeface="Arial" panose="020B0604020202020204" pitchFamily="34" charset="0"/>
              <a:buChar char="•"/>
            </a:pPr>
            <a:r>
              <a:rPr lang="en-US" sz="1600" dirty="0" err="1">
                <a:solidFill>
                  <a:srgbClr val="E6D306"/>
                </a:solidFill>
              </a:rPr>
              <a:t>Socioemotional</a:t>
            </a:r>
            <a:r>
              <a:rPr lang="en-US" sz="1600" dirty="0">
                <a:solidFill>
                  <a:srgbClr val="E6D306"/>
                </a:solidFill>
              </a:rPr>
              <a:t> Skills</a:t>
            </a:r>
          </a:p>
          <a:p>
            <a:pPr marL="285750" indent="-285750">
              <a:buFont typeface="Arial" panose="020B0604020202020204" pitchFamily="34" charset="0"/>
              <a:buChar char="•"/>
            </a:pPr>
            <a:endParaRPr lang="en-US" sz="1600" dirty="0">
              <a:solidFill>
                <a:srgbClr val="82D905"/>
              </a:solidFill>
            </a:endParaRPr>
          </a:p>
          <a:p>
            <a:pPr marL="285750" indent="-285750">
              <a:buFont typeface="Arial" panose="020B0604020202020204" pitchFamily="34" charset="0"/>
              <a:buChar char="•"/>
            </a:pPr>
            <a:endParaRPr lang="en-US" sz="1600" dirty="0">
              <a:solidFill>
                <a:srgbClr val="FFFFFF"/>
              </a:solidFill>
            </a:endParaRPr>
          </a:p>
        </p:txBody>
      </p:sp>
      <p:sp>
        <p:nvSpPr>
          <p:cNvPr id="22" name="Rectangle 21"/>
          <p:cNvSpPr/>
          <p:nvPr/>
        </p:nvSpPr>
        <p:spPr>
          <a:xfrm>
            <a:off x="7368109" y="1060542"/>
            <a:ext cx="2895888" cy="2308324"/>
          </a:xfrm>
          <a:prstGeom prst="rect">
            <a:avLst/>
          </a:prstGeom>
        </p:spPr>
        <p:txBody>
          <a:bodyPr wrap="square">
            <a:spAutoFit/>
          </a:bodyPr>
          <a:lstStyle/>
          <a:p>
            <a:r>
              <a:rPr lang="en-US" sz="1600" dirty="0">
                <a:solidFill>
                  <a:srgbClr val="82D905"/>
                </a:solidFill>
              </a:rPr>
              <a:t>Environmental and experiential factors that interactively shape both human development and life course outcomes:</a:t>
            </a:r>
          </a:p>
          <a:p>
            <a:pPr marL="285750" indent="-285750">
              <a:buFont typeface="Arial" panose="020B0604020202020204" pitchFamily="34" charset="0"/>
              <a:buChar char="•"/>
            </a:pPr>
            <a:r>
              <a:rPr lang="en-US" sz="1600" dirty="0">
                <a:solidFill>
                  <a:srgbClr val="E6D306"/>
                </a:solidFill>
              </a:rPr>
              <a:t>Families</a:t>
            </a:r>
          </a:p>
          <a:p>
            <a:pPr marL="285750" indent="-285750">
              <a:buFont typeface="Arial" panose="020B0604020202020204" pitchFamily="34" charset="0"/>
              <a:buChar char="•"/>
            </a:pPr>
            <a:r>
              <a:rPr lang="en-US" sz="1600" dirty="0">
                <a:solidFill>
                  <a:srgbClr val="E6D306"/>
                </a:solidFill>
              </a:rPr>
              <a:t>Neighborhoods</a:t>
            </a:r>
          </a:p>
          <a:p>
            <a:pPr marL="285750" indent="-285750">
              <a:buFont typeface="Arial" panose="020B0604020202020204" pitchFamily="34" charset="0"/>
              <a:buChar char="•"/>
            </a:pPr>
            <a:r>
              <a:rPr lang="en-US" sz="1600" dirty="0">
                <a:solidFill>
                  <a:srgbClr val="E6D306"/>
                </a:solidFill>
              </a:rPr>
              <a:t>Schools</a:t>
            </a:r>
          </a:p>
          <a:p>
            <a:pPr marL="285750" indent="-285750">
              <a:buFont typeface="Arial" panose="020B0604020202020204" pitchFamily="34" charset="0"/>
              <a:buChar char="•"/>
            </a:pPr>
            <a:r>
              <a:rPr lang="en-US" sz="1600" dirty="0">
                <a:solidFill>
                  <a:srgbClr val="E6D306"/>
                </a:solidFill>
              </a:rPr>
              <a:t>Public Systems</a:t>
            </a:r>
          </a:p>
        </p:txBody>
      </p:sp>
      <p:sp>
        <p:nvSpPr>
          <p:cNvPr id="38" name="Right Arrow 43"/>
          <p:cNvSpPr/>
          <p:nvPr/>
        </p:nvSpPr>
        <p:spPr>
          <a:xfrm rot="13872180">
            <a:off x="6736776" y="3390648"/>
            <a:ext cx="647616" cy="402147"/>
          </a:xfrm>
          <a:prstGeom prst="rightArrow">
            <a:avLst>
              <a:gd name="adj1" fmla="val 60000"/>
              <a:gd name="adj2" fmla="val 50000"/>
            </a:avLst>
          </a:prstGeom>
          <a:solidFill>
            <a:srgbClr val="1F90F2"/>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39" name="Right Arrow 43"/>
          <p:cNvSpPr/>
          <p:nvPr/>
        </p:nvSpPr>
        <p:spPr>
          <a:xfrm rot="3166145">
            <a:off x="6436021" y="3635572"/>
            <a:ext cx="647616" cy="402147"/>
          </a:xfrm>
          <a:prstGeom prst="rightArrow">
            <a:avLst>
              <a:gd name="adj1" fmla="val 60000"/>
              <a:gd name="adj2" fmla="val 50000"/>
            </a:avLst>
          </a:prstGeom>
          <a:solidFill>
            <a:srgbClr val="1F90F2"/>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41" name="Right Arrow 43"/>
          <p:cNvSpPr/>
          <p:nvPr/>
        </p:nvSpPr>
        <p:spPr>
          <a:xfrm rot="10800000">
            <a:off x="5739581" y="4949086"/>
            <a:ext cx="647616" cy="402147"/>
          </a:xfrm>
          <a:prstGeom prst="rightArrow">
            <a:avLst>
              <a:gd name="adj1" fmla="val 60000"/>
              <a:gd name="adj2" fmla="val 50000"/>
            </a:avLst>
          </a:prstGeom>
          <a:solidFill>
            <a:srgbClr val="1F90F2"/>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42" name="Right Arrow 43"/>
          <p:cNvSpPr/>
          <p:nvPr/>
        </p:nvSpPr>
        <p:spPr>
          <a:xfrm>
            <a:off x="5782211" y="5423521"/>
            <a:ext cx="647616" cy="402147"/>
          </a:xfrm>
          <a:prstGeom prst="rightArrow">
            <a:avLst>
              <a:gd name="adj1" fmla="val 60000"/>
              <a:gd name="adj2" fmla="val 50000"/>
            </a:avLst>
          </a:prstGeom>
          <a:solidFill>
            <a:srgbClr val="1F90F2"/>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48" name="Right Arrow 43"/>
          <p:cNvSpPr/>
          <p:nvPr/>
        </p:nvSpPr>
        <p:spPr>
          <a:xfrm rot="18207268">
            <a:off x="4541746" y="3332136"/>
            <a:ext cx="647616" cy="402147"/>
          </a:xfrm>
          <a:prstGeom prst="rightArrow">
            <a:avLst>
              <a:gd name="adj1" fmla="val 60000"/>
              <a:gd name="adj2" fmla="val 50000"/>
            </a:avLst>
          </a:prstGeom>
          <a:solidFill>
            <a:srgbClr val="1F90F2"/>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49" name="Right Arrow 43"/>
          <p:cNvSpPr/>
          <p:nvPr/>
        </p:nvSpPr>
        <p:spPr>
          <a:xfrm rot="7242726">
            <a:off x="4919354" y="3571714"/>
            <a:ext cx="647616" cy="402147"/>
          </a:xfrm>
          <a:prstGeom prst="rightArrow">
            <a:avLst>
              <a:gd name="adj1" fmla="val 60000"/>
              <a:gd name="adj2" fmla="val 50000"/>
            </a:avLst>
          </a:prstGeom>
          <a:solidFill>
            <a:srgbClr val="1F90F2"/>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Tree>
    <p:extLst>
      <p:ext uri="{BB962C8B-B14F-4D97-AF65-F5344CB8AC3E}">
        <p14:creationId xmlns:p14="http://schemas.microsoft.com/office/powerpoint/2010/main" val="29985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nodeType="with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500"/>
                                        <p:tgtEl>
                                          <p:spTgt spid="49"/>
                                        </p:tgtEl>
                                      </p:cBhvr>
                                    </p:animEffect>
                                  </p:childTnLst>
                                </p:cTn>
                              </p:par>
                              <p:par>
                                <p:cTn id="34" presetID="10" presetClass="entr" presetSubtype="0" fill="hold"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500"/>
                                        <p:tgtEl>
                                          <p:spTgt spid="48"/>
                                        </p:tgtEl>
                                      </p:cBhvr>
                                    </p:animEffect>
                                  </p:childTnLst>
                                </p:cTn>
                              </p:par>
                              <p:par>
                                <p:cTn id="44" presetID="10" presetClass="entr" presetSubtype="0"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027612" y="990601"/>
            <a:ext cx="2133600" cy="48759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Dimensions of Human Development</a:t>
            </a:r>
          </a:p>
        </p:txBody>
      </p:sp>
      <p:sp>
        <p:nvSpPr>
          <p:cNvPr id="3" name="Slide Number Placeholder 2"/>
          <p:cNvSpPr>
            <a:spLocks noGrp="1"/>
          </p:cNvSpPr>
          <p:nvPr>
            <p:ph type="sldNum" sz="quarter" idx="12"/>
          </p:nvPr>
        </p:nvSpPr>
        <p:spPr/>
        <p:txBody>
          <a:bodyPr/>
          <a:lstStyle/>
          <a:p>
            <a:fld id="{9079CA60-033B-4E73-AEC3-99587ECEDD8C}" type="slidenum">
              <a:rPr lang="en-US" smtClean="0"/>
              <a:pPr/>
              <a:t>23</a:t>
            </a:fld>
            <a:endParaRPr lang="en-US" dirty="0"/>
          </a:p>
        </p:txBody>
      </p:sp>
      <p:pic>
        <p:nvPicPr>
          <p:cNvPr id="5122" name="Picture 2" descr="http://images.clipartpanda.com/person-silhouette-clip-art-nTXBggXTB.jpe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399075" y="1219200"/>
            <a:ext cx="1390674" cy="44590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7726" y="996374"/>
            <a:ext cx="4205066" cy="1754326"/>
          </a:xfrm>
          <a:prstGeom prst="rect">
            <a:avLst/>
          </a:prstGeom>
        </p:spPr>
        <p:txBody>
          <a:bodyPr wrap="square">
            <a:spAutoFit/>
          </a:bodyPr>
          <a:lstStyle/>
          <a:p>
            <a:pPr algn="r"/>
            <a:r>
              <a:rPr lang="en-US" sz="1350" b="1" dirty="0">
                <a:solidFill>
                  <a:srgbClr val="82D905"/>
                </a:solidFill>
              </a:rPr>
              <a:t>Physical Health: </a:t>
            </a:r>
            <a:r>
              <a:rPr lang="en-US" sz="1350" dirty="0">
                <a:solidFill>
                  <a:schemeClr val="bg1"/>
                </a:solidFill>
              </a:rPr>
              <a:t>genetic predisposition; motor-visual-auditory dev, morbidity, physical frailty, brain development, </a:t>
            </a:r>
            <a:r>
              <a:rPr lang="en-US" sz="1350" dirty="0">
                <a:solidFill>
                  <a:schemeClr val="accent2"/>
                </a:solidFill>
              </a:rPr>
              <a:t>biological embedding of social adversity and toxic substance exposures</a:t>
            </a:r>
            <a:r>
              <a:rPr lang="en-US" sz="1350" dirty="0">
                <a:solidFill>
                  <a:schemeClr val="bg1"/>
                </a:solidFill>
              </a:rPr>
              <a:t>: chronic adversity, allostatic load/toxic stress, environmental toxin exposure (e.g. air pollution, lead poisoning, etc.), epigenetics, basal cortisol levels, addition</a:t>
            </a:r>
          </a:p>
        </p:txBody>
      </p:sp>
      <p:sp>
        <p:nvSpPr>
          <p:cNvPr id="12" name="Rectangle 11"/>
          <p:cNvSpPr/>
          <p:nvPr/>
        </p:nvSpPr>
        <p:spPr>
          <a:xfrm>
            <a:off x="163576" y="2762628"/>
            <a:ext cx="4042248" cy="1338828"/>
          </a:xfrm>
          <a:prstGeom prst="rect">
            <a:avLst/>
          </a:prstGeom>
        </p:spPr>
        <p:txBody>
          <a:bodyPr wrap="square">
            <a:spAutoFit/>
          </a:bodyPr>
          <a:lstStyle/>
          <a:p>
            <a:pPr algn="r"/>
            <a:r>
              <a:rPr lang="en-US" sz="1350" b="1" dirty="0">
                <a:solidFill>
                  <a:srgbClr val="82D905"/>
                </a:solidFill>
              </a:rPr>
              <a:t>Cognitive Development</a:t>
            </a:r>
            <a:r>
              <a:rPr lang="en-US" sz="1350" dirty="0">
                <a:solidFill>
                  <a:srgbClr val="82D905"/>
                </a:solidFill>
              </a:rPr>
              <a:t>: </a:t>
            </a:r>
            <a:r>
              <a:rPr lang="en-US" sz="1350" dirty="0">
                <a:solidFill>
                  <a:schemeClr val="tx2"/>
                </a:solidFill>
              </a:rPr>
              <a:t>fluid and crystallized </a:t>
            </a:r>
            <a:r>
              <a:rPr lang="en-US" sz="1350" dirty="0">
                <a:solidFill>
                  <a:schemeClr val="bg1"/>
                </a:solidFill>
              </a:rPr>
              <a:t>intelligence, information processing, language, numeracy, literacy, </a:t>
            </a:r>
            <a:r>
              <a:rPr lang="en-US" sz="1350" dirty="0">
                <a:solidFill>
                  <a:schemeClr val="accent2"/>
                </a:solidFill>
              </a:rPr>
              <a:t>executive functions (e.g. memory, attention, reasoning, problem solving)</a:t>
            </a:r>
            <a:r>
              <a:rPr lang="en-US" sz="1350" dirty="0">
                <a:solidFill>
                  <a:schemeClr val="bg1"/>
                </a:solidFill>
              </a:rPr>
              <a:t>, mathematical reasoning, scientific thinking, verbal and written communication skills</a:t>
            </a:r>
          </a:p>
        </p:txBody>
      </p:sp>
      <p:sp>
        <p:nvSpPr>
          <p:cNvPr id="13" name="Rectangle 12"/>
          <p:cNvSpPr/>
          <p:nvPr/>
        </p:nvSpPr>
        <p:spPr>
          <a:xfrm>
            <a:off x="178485" y="4166201"/>
            <a:ext cx="4093188" cy="1131079"/>
          </a:xfrm>
          <a:prstGeom prst="rect">
            <a:avLst/>
          </a:prstGeom>
        </p:spPr>
        <p:txBody>
          <a:bodyPr wrap="square">
            <a:spAutoFit/>
          </a:bodyPr>
          <a:lstStyle/>
          <a:p>
            <a:pPr algn="r"/>
            <a:r>
              <a:rPr lang="en-US" sz="1350" b="1" dirty="0">
                <a:solidFill>
                  <a:srgbClr val="82D905"/>
                </a:solidFill>
              </a:rPr>
              <a:t>Mental Health and Sense of Well-Being: </a:t>
            </a:r>
            <a:r>
              <a:rPr lang="en-US" sz="1350" dirty="0">
                <a:solidFill>
                  <a:schemeClr val="accent2"/>
                </a:solidFill>
              </a:rPr>
              <a:t>secure</a:t>
            </a:r>
            <a:r>
              <a:rPr lang="en-US" sz="1350" b="1" dirty="0">
                <a:solidFill>
                  <a:srgbClr val="82D905"/>
                </a:solidFill>
              </a:rPr>
              <a:t> </a:t>
            </a:r>
            <a:r>
              <a:rPr lang="en-US" sz="1350" dirty="0">
                <a:solidFill>
                  <a:schemeClr val="accent2"/>
                </a:solidFill>
              </a:rPr>
              <a:t>attachment</a:t>
            </a:r>
            <a:r>
              <a:rPr lang="en-US" sz="1350" dirty="0">
                <a:solidFill>
                  <a:schemeClr val="bg1"/>
                </a:solidFill>
              </a:rPr>
              <a:t>, trauma, happiness/contentment, hope, self-esteem/mastery, stigma stress, mood disorders, schizophrenia, PTSD, psychosis, addiction</a:t>
            </a:r>
          </a:p>
        </p:txBody>
      </p:sp>
      <p:sp>
        <p:nvSpPr>
          <p:cNvPr id="15" name="Rectangle 14"/>
          <p:cNvSpPr/>
          <p:nvPr/>
        </p:nvSpPr>
        <p:spPr>
          <a:xfrm>
            <a:off x="7821734" y="1000860"/>
            <a:ext cx="3962401" cy="923330"/>
          </a:xfrm>
          <a:prstGeom prst="rect">
            <a:avLst/>
          </a:prstGeom>
        </p:spPr>
        <p:txBody>
          <a:bodyPr wrap="square">
            <a:spAutoFit/>
          </a:bodyPr>
          <a:lstStyle/>
          <a:p>
            <a:r>
              <a:rPr lang="en-US" sz="1350" b="1" dirty="0">
                <a:solidFill>
                  <a:srgbClr val="82D905"/>
                </a:solidFill>
              </a:rPr>
              <a:t>Identity Development: </a:t>
            </a:r>
            <a:r>
              <a:rPr lang="en-US" sz="1350" dirty="0">
                <a:solidFill>
                  <a:schemeClr val="accent2"/>
                </a:solidFill>
              </a:rPr>
              <a:t>Self-concept, </a:t>
            </a:r>
            <a:r>
              <a:rPr lang="en-US" sz="1350" dirty="0">
                <a:solidFill>
                  <a:schemeClr val="bg1"/>
                </a:solidFill>
              </a:rPr>
              <a:t>Self-Awareness, </a:t>
            </a:r>
            <a:r>
              <a:rPr lang="en-US" sz="1350" dirty="0">
                <a:solidFill>
                  <a:schemeClr val="accent2"/>
                </a:solidFill>
              </a:rPr>
              <a:t>Mindset, </a:t>
            </a:r>
            <a:r>
              <a:rPr lang="en-US" sz="1350" dirty="0">
                <a:solidFill>
                  <a:schemeClr val="bg1"/>
                </a:solidFill>
              </a:rPr>
              <a:t>self-efficacy, racial/ethnic identity, gender identity, sexual identity, cultural orientation/attachment; Sense of Belonging</a:t>
            </a:r>
          </a:p>
        </p:txBody>
      </p:sp>
      <p:sp>
        <p:nvSpPr>
          <p:cNvPr id="16" name="Rectangle 15"/>
          <p:cNvSpPr/>
          <p:nvPr/>
        </p:nvSpPr>
        <p:spPr>
          <a:xfrm>
            <a:off x="7795792" y="4597979"/>
            <a:ext cx="3962402" cy="1169551"/>
          </a:xfrm>
          <a:prstGeom prst="rect">
            <a:avLst/>
          </a:prstGeom>
        </p:spPr>
        <p:txBody>
          <a:bodyPr wrap="square">
            <a:spAutoFit/>
          </a:bodyPr>
          <a:lstStyle/>
          <a:p>
            <a:r>
              <a:rPr lang="en-US" sz="1350" b="1" dirty="0">
                <a:solidFill>
                  <a:srgbClr val="82D905"/>
                </a:solidFill>
              </a:rPr>
              <a:t>Moral Development: </a:t>
            </a:r>
            <a:r>
              <a:rPr lang="en-US" sz="1350" dirty="0">
                <a:solidFill>
                  <a:schemeClr val="bg1"/>
                </a:solidFill>
              </a:rPr>
              <a:t>conscience and moral agency, moral judgment, </a:t>
            </a:r>
            <a:r>
              <a:rPr lang="en-US" sz="1350" dirty="0">
                <a:solidFill>
                  <a:schemeClr val="accent2"/>
                </a:solidFill>
              </a:rPr>
              <a:t>moral reasoning, altruism, empathy, moral action/behavior </a:t>
            </a:r>
            <a:r>
              <a:rPr lang="en-US" sz="1350" dirty="0">
                <a:solidFill>
                  <a:schemeClr val="bg1"/>
                </a:solidFill>
              </a:rPr>
              <a:t>(Prosocial behavior), moral emotion, moral character (i.e. virtue, ethics)</a:t>
            </a:r>
          </a:p>
        </p:txBody>
      </p:sp>
      <p:sp>
        <p:nvSpPr>
          <p:cNvPr id="17" name="Rectangle 16"/>
          <p:cNvSpPr/>
          <p:nvPr/>
        </p:nvSpPr>
        <p:spPr>
          <a:xfrm>
            <a:off x="2480436" y="6198171"/>
            <a:ext cx="7391393" cy="400110"/>
          </a:xfrm>
          <a:prstGeom prst="rect">
            <a:avLst/>
          </a:prstGeom>
        </p:spPr>
        <p:txBody>
          <a:bodyPr wrap="square">
            <a:spAutoFit/>
          </a:bodyPr>
          <a:lstStyle/>
          <a:p>
            <a:pPr algn="ctr"/>
            <a:r>
              <a:rPr lang="en-US" sz="1400" b="1" dirty="0">
                <a:solidFill>
                  <a:srgbClr val="82D905"/>
                </a:solidFill>
              </a:rPr>
              <a:t>Personality</a:t>
            </a:r>
            <a:r>
              <a:rPr lang="en-US" sz="2000" b="1" dirty="0">
                <a:solidFill>
                  <a:srgbClr val="82D905"/>
                </a:solidFill>
              </a:rPr>
              <a:t>: </a:t>
            </a:r>
            <a:r>
              <a:rPr lang="en-US" sz="1400" dirty="0">
                <a:solidFill>
                  <a:schemeClr val="bg1"/>
                </a:solidFill>
              </a:rPr>
              <a:t>Openness, Conscientiousness,  Agreeableness</a:t>
            </a:r>
            <a:r>
              <a:rPr lang="en-US" sz="1400">
                <a:solidFill>
                  <a:schemeClr val="bg1"/>
                </a:solidFill>
              </a:rPr>
              <a:t>, Neuroticism</a:t>
            </a:r>
            <a:endParaRPr lang="en-US" sz="2000" dirty="0">
              <a:solidFill>
                <a:schemeClr val="bg1"/>
              </a:solidFill>
            </a:endParaRPr>
          </a:p>
        </p:txBody>
      </p:sp>
      <p:cxnSp>
        <p:nvCxnSpPr>
          <p:cNvPr id="19" name="Straight Arrow Connector 18"/>
          <p:cNvCxnSpPr>
            <a:stCxn id="4" idx="3"/>
          </p:cNvCxnSpPr>
          <p:nvPr/>
        </p:nvCxnSpPr>
        <p:spPr>
          <a:xfrm flipV="1">
            <a:off x="4352792" y="1782855"/>
            <a:ext cx="687079" cy="90682"/>
          </a:xfrm>
          <a:prstGeom prst="straightConnector1">
            <a:avLst/>
          </a:prstGeom>
          <a:ln w="38100">
            <a:solidFill>
              <a:srgbClr val="E6D30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5" idx="1"/>
          </p:cNvCxnSpPr>
          <p:nvPr/>
        </p:nvCxnSpPr>
        <p:spPr>
          <a:xfrm>
            <a:off x="4307704" y="3351503"/>
            <a:ext cx="719908" cy="77074"/>
          </a:xfrm>
          <a:prstGeom prst="straightConnector1">
            <a:avLst/>
          </a:prstGeom>
          <a:ln w="38100">
            <a:solidFill>
              <a:srgbClr val="E6D30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3"/>
          </p:cNvCxnSpPr>
          <p:nvPr/>
        </p:nvCxnSpPr>
        <p:spPr>
          <a:xfrm flipV="1">
            <a:off x="4271673" y="4612277"/>
            <a:ext cx="719907" cy="119464"/>
          </a:xfrm>
          <a:prstGeom prst="straightConnector1">
            <a:avLst/>
          </a:prstGeom>
          <a:ln w="38100">
            <a:solidFill>
              <a:srgbClr val="E6D30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7212152" y="1782856"/>
            <a:ext cx="558659" cy="46750"/>
          </a:xfrm>
          <a:prstGeom prst="straightConnector1">
            <a:avLst/>
          </a:prstGeom>
          <a:ln w="38100">
            <a:solidFill>
              <a:srgbClr val="E6D30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16" idx="1"/>
          </p:cNvCxnSpPr>
          <p:nvPr/>
        </p:nvCxnSpPr>
        <p:spPr>
          <a:xfrm>
            <a:off x="7225882" y="4764149"/>
            <a:ext cx="569910" cy="418606"/>
          </a:xfrm>
          <a:prstGeom prst="straightConnector1">
            <a:avLst/>
          </a:prstGeom>
          <a:ln w="38100">
            <a:solidFill>
              <a:srgbClr val="E6D30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246812" y="5867400"/>
            <a:ext cx="0" cy="323804"/>
          </a:xfrm>
          <a:prstGeom prst="straightConnector1">
            <a:avLst/>
          </a:prstGeom>
          <a:ln w="38100">
            <a:solidFill>
              <a:srgbClr val="E6D30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24" idx="1"/>
          </p:cNvCxnSpPr>
          <p:nvPr/>
        </p:nvCxnSpPr>
        <p:spPr>
          <a:xfrm flipV="1">
            <a:off x="7185072" y="2490469"/>
            <a:ext cx="659316" cy="47101"/>
          </a:xfrm>
          <a:prstGeom prst="straightConnector1">
            <a:avLst/>
          </a:prstGeom>
          <a:ln w="38100">
            <a:solidFill>
              <a:srgbClr val="E6D30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844388" y="2121137"/>
            <a:ext cx="3962401" cy="738664"/>
          </a:xfrm>
          <a:prstGeom prst="rect">
            <a:avLst/>
          </a:prstGeom>
        </p:spPr>
        <p:txBody>
          <a:bodyPr wrap="square">
            <a:spAutoFit/>
          </a:bodyPr>
          <a:lstStyle/>
          <a:p>
            <a:r>
              <a:rPr lang="en-US" sz="1350" b="1" dirty="0">
                <a:solidFill>
                  <a:srgbClr val="82D905"/>
                </a:solidFill>
              </a:rPr>
              <a:t>Beliefs, Content and Cultural Knowledge: </a:t>
            </a:r>
            <a:r>
              <a:rPr lang="en-US" sz="1350" dirty="0">
                <a:solidFill>
                  <a:schemeClr val="tx2"/>
                </a:solidFill>
              </a:rPr>
              <a:t>personal beliefs</a:t>
            </a:r>
            <a:r>
              <a:rPr lang="en-US" sz="1350" b="1" dirty="0">
                <a:solidFill>
                  <a:srgbClr val="82D905"/>
                </a:solidFill>
              </a:rPr>
              <a:t>, </a:t>
            </a:r>
            <a:r>
              <a:rPr lang="en-US" sz="1350" dirty="0">
                <a:solidFill>
                  <a:schemeClr val="tx2"/>
                </a:solidFill>
              </a:rPr>
              <a:t>Declarative, procedural and evaluative content and cultural knowledge.</a:t>
            </a:r>
          </a:p>
        </p:txBody>
      </p:sp>
      <p:sp>
        <p:nvSpPr>
          <p:cNvPr id="26" name="Rectangle 25"/>
          <p:cNvSpPr/>
          <p:nvPr/>
        </p:nvSpPr>
        <p:spPr>
          <a:xfrm>
            <a:off x="7881120" y="3012053"/>
            <a:ext cx="3962401" cy="1338828"/>
          </a:xfrm>
          <a:prstGeom prst="rect">
            <a:avLst/>
          </a:prstGeom>
        </p:spPr>
        <p:txBody>
          <a:bodyPr wrap="square">
            <a:spAutoFit/>
          </a:bodyPr>
          <a:lstStyle/>
          <a:p>
            <a:r>
              <a:rPr lang="en-US" sz="1350" b="1" dirty="0">
                <a:solidFill>
                  <a:srgbClr val="82D905"/>
                </a:solidFill>
              </a:rPr>
              <a:t>Meaning-Making/Spiritual Development: </a:t>
            </a:r>
            <a:r>
              <a:rPr lang="en-US" sz="1350" dirty="0">
                <a:solidFill>
                  <a:schemeClr val="bg1"/>
                </a:solidFill>
              </a:rPr>
              <a:t>Global and Situational Meaning (e.g. "The Meaning-Making Model") including beliefs, goals, subjective sense of meaning; sense of “life’s purpose”; spiritual development and practice and/or religious affiliation and practice</a:t>
            </a:r>
            <a:endParaRPr lang="en-US" sz="1350" dirty="0">
              <a:solidFill>
                <a:schemeClr val="tx2"/>
              </a:solidFill>
            </a:endParaRPr>
          </a:p>
        </p:txBody>
      </p:sp>
      <p:cxnSp>
        <p:nvCxnSpPr>
          <p:cNvPr id="29" name="Straight Arrow Connector 28"/>
          <p:cNvCxnSpPr>
            <a:endCxn id="26" idx="1"/>
          </p:cNvCxnSpPr>
          <p:nvPr/>
        </p:nvCxnSpPr>
        <p:spPr>
          <a:xfrm>
            <a:off x="7200901" y="3613979"/>
            <a:ext cx="680219" cy="67488"/>
          </a:xfrm>
          <a:prstGeom prst="straightConnector1">
            <a:avLst/>
          </a:prstGeom>
          <a:ln w="38100">
            <a:solidFill>
              <a:srgbClr val="E6D30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53059" y="5369538"/>
            <a:ext cx="3962400" cy="715581"/>
          </a:xfrm>
          <a:prstGeom prst="rect">
            <a:avLst/>
          </a:prstGeom>
        </p:spPr>
        <p:txBody>
          <a:bodyPr wrap="square">
            <a:spAutoFit/>
          </a:bodyPr>
          <a:lstStyle/>
          <a:p>
            <a:pPr algn="r"/>
            <a:r>
              <a:rPr lang="en-US" sz="1350" b="1" dirty="0">
                <a:solidFill>
                  <a:srgbClr val="82D905"/>
                </a:solidFill>
              </a:rPr>
              <a:t>Socioemotional Development: </a:t>
            </a:r>
            <a:r>
              <a:rPr lang="en-US" sz="1350" dirty="0">
                <a:solidFill>
                  <a:schemeClr val="accent2"/>
                </a:solidFill>
              </a:rPr>
              <a:t>Emotion and behavior regulation; autonomy; determination; motivation; self-monitoring/meta-cognition  </a:t>
            </a:r>
          </a:p>
        </p:txBody>
      </p:sp>
      <p:cxnSp>
        <p:nvCxnSpPr>
          <p:cNvPr id="34" name="Straight Arrow Connector 33"/>
          <p:cNvCxnSpPr/>
          <p:nvPr/>
        </p:nvCxnSpPr>
        <p:spPr>
          <a:xfrm flipV="1">
            <a:off x="4252913" y="5260437"/>
            <a:ext cx="738667" cy="109101"/>
          </a:xfrm>
          <a:prstGeom prst="straightConnector1">
            <a:avLst/>
          </a:prstGeom>
          <a:ln w="38100">
            <a:solidFill>
              <a:srgbClr val="E6D30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318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par>
                                <p:cTn id="37" presetID="10"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par>
                                <p:cTn id="53" presetID="10"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par>
                                <p:cTn id="61" presetID="10" presetClass="entr" presetSubtype="0"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500"/>
                                        <p:tgtEl>
                                          <p:spTgt spid="3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500"/>
                                        <p:tgtEl>
                                          <p:spTgt spid="1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500"/>
                                        <p:tgtEl>
                                          <p:spTgt spid="17"/>
                                        </p:tgtEl>
                                      </p:cBhvr>
                                    </p:animEffect>
                                  </p:childTnLst>
                                </p:cTn>
                              </p:par>
                              <p:par>
                                <p:cTn id="77" presetID="10" presetClass="entr" presetSubtype="0"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P spid="15" grpId="0"/>
      <p:bldP spid="16" grpId="0"/>
      <p:bldP spid="17" grpId="0"/>
      <p:bldP spid="24" grpId="0"/>
      <p:bldP spid="26"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p:cNvGrpSpPr/>
          <p:nvPr/>
        </p:nvGrpSpPr>
        <p:grpSpPr>
          <a:xfrm>
            <a:off x="359671" y="1853659"/>
            <a:ext cx="10828154" cy="4440378"/>
            <a:chOff x="359764" y="1853248"/>
            <a:chExt cx="10830975" cy="4441535"/>
          </a:xfrm>
        </p:grpSpPr>
        <p:sp>
          <p:nvSpPr>
            <p:cNvPr id="13" name="Rounded Rectangle 12"/>
            <p:cNvSpPr/>
            <p:nvPr/>
          </p:nvSpPr>
          <p:spPr>
            <a:xfrm>
              <a:off x="359764" y="1853248"/>
              <a:ext cx="10830975" cy="44415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a:solidFill>
                  <a:prstClr val="white"/>
                </a:solidFill>
              </a:endParaRPr>
            </a:p>
          </p:txBody>
        </p:sp>
        <p:cxnSp>
          <p:nvCxnSpPr>
            <p:cNvPr id="15" name="Straight Connector 14"/>
            <p:cNvCxnSpPr/>
            <p:nvPr/>
          </p:nvCxnSpPr>
          <p:spPr>
            <a:xfrm>
              <a:off x="2213113" y="2597426"/>
              <a:ext cx="0" cy="324678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895599" y="2610678"/>
              <a:ext cx="0" cy="324678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644348" y="2623930"/>
              <a:ext cx="0" cy="324678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393096" y="2630556"/>
              <a:ext cx="0" cy="324678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155469" y="2637183"/>
              <a:ext cx="0" cy="324678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877339" y="2630556"/>
              <a:ext cx="0" cy="324678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599583" y="2597426"/>
              <a:ext cx="0" cy="324678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308574" y="2617304"/>
              <a:ext cx="0" cy="324678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951305" y="2610678"/>
              <a:ext cx="0" cy="324678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660295" y="2630557"/>
              <a:ext cx="0" cy="324678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276521" y="2610678"/>
              <a:ext cx="0" cy="324678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9919252" y="2617304"/>
              <a:ext cx="0" cy="324678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0548731" y="2623930"/>
              <a:ext cx="0" cy="324678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557131" y="2617304"/>
              <a:ext cx="0" cy="324678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81269" y="2617304"/>
              <a:ext cx="0" cy="3246783"/>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789671" y="3996175"/>
              <a:ext cx="231819" cy="309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a:solidFill>
                  <a:prstClr val="white"/>
                </a:solidFill>
              </a:endParaRPr>
            </a:p>
          </p:txBody>
        </p:sp>
        <p:sp>
          <p:nvSpPr>
            <p:cNvPr id="34" name="Rectangle 33"/>
            <p:cNvSpPr/>
            <p:nvPr/>
          </p:nvSpPr>
          <p:spPr>
            <a:xfrm>
              <a:off x="1470444" y="3725530"/>
              <a:ext cx="231819" cy="309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a:solidFill>
                  <a:prstClr val="white"/>
                </a:solidFill>
              </a:endParaRPr>
            </a:p>
          </p:txBody>
        </p:sp>
        <p:sp>
          <p:nvSpPr>
            <p:cNvPr id="35" name="Rectangle 34"/>
            <p:cNvSpPr/>
            <p:nvPr/>
          </p:nvSpPr>
          <p:spPr>
            <a:xfrm>
              <a:off x="2103827" y="3610376"/>
              <a:ext cx="231819" cy="309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a:solidFill>
                  <a:prstClr val="white"/>
                </a:solidFill>
              </a:endParaRPr>
            </a:p>
          </p:txBody>
        </p:sp>
        <p:sp>
          <p:nvSpPr>
            <p:cNvPr id="36" name="Rectangle 35"/>
            <p:cNvSpPr/>
            <p:nvPr/>
          </p:nvSpPr>
          <p:spPr>
            <a:xfrm>
              <a:off x="2779691" y="3909293"/>
              <a:ext cx="231819" cy="309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a:solidFill>
                  <a:prstClr val="white"/>
                </a:solidFill>
              </a:endParaRPr>
            </a:p>
          </p:txBody>
        </p:sp>
        <p:sp>
          <p:nvSpPr>
            <p:cNvPr id="37" name="Rectangle 36"/>
            <p:cNvSpPr/>
            <p:nvPr/>
          </p:nvSpPr>
          <p:spPr>
            <a:xfrm>
              <a:off x="3512992" y="2869274"/>
              <a:ext cx="231819" cy="309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a:solidFill>
                  <a:prstClr val="white"/>
                </a:solidFill>
              </a:endParaRPr>
            </a:p>
          </p:txBody>
        </p:sp>
        <p:sp>
          <p:nvSpPr>
            <p:cNvPr id="38" name="Rectangle 37"/>
            <p:cNvSpPr/>
            <p:nvPr/>
          </p:nvSpPr>
          <p:spPr>
            <a:xfrm>
              <a:off x="4270012" y="3377989"/>
              <a:ext cx="231819" cy="309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a:solidFill>
                  <a:prstClr val="white"/>
                </a:solidFill>
              </a:endParaRPr>
            </a:p>
          </p:txBody>
        </p:sp>
        <p:sp>
          <p:nvSpPr>
            <p:cNvPr id="39" name="Rectangle 38"/>
            <p:cNvSpPr/>
            <p:nvPr/>
          </p:nvSpPr>
          <p:spPr>
            <a:xfrm>
              <a:off x="5027555" y="3687082"/>
              <a:ext cx="231819" cy="309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a:solidFill>
                  <a:prstClr val="white"/>
                </a:solidFill>
              </a:endParaRPr>
            </a:p>
          </p:txBody>
        </p:sp>
        <p:sp>
          <p:nvSpPr>
            <p:cNvPr id="40" name="Rectangle 39"/>
            <p:cNvSpPr/>
            <p:nvPr/>
          </p:nvSpPr>
          <p:spPr>
            <a:xfrm>
              <a:off x="5734924" y="3592637"/>
              <a:ext cx="231819" cy="309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a:solidFill>
                  <a:prstClr val="white"/>
                </a:solidFill>
              </a:endParaRPr>
            </a:p>
          </p:txBody>
        </p:sp>
        <p:sp>
          <p:nvSpPr>
            <p:cNvPr id="41" name="Rectangle 40"/>
            <p:cNvSpPr/>
            <p:nvPr/>
          </p:nvSpPr>
          <p:spPr>
            <a:xfrm>
              <a:off x="6447505" y="4015778"/>
              <a:ext cx="231819" cy="309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a:solidFill>
                  <a:prstClr val="white"/>
                </a:solidFill>
              </a:endParaRPr>
            </a:p>
          </p:txBody>
        </p:sp>
        <p:sp>
          <p:nvSpPr>
            <p:cNvPr id="42" name="Rectangle 41"/>
            <p:cNvSpPr/>
            <p:nvPr/>
          </p:nvSpPr>
          <p:spPr>
            <a:xfrm>
              <a:off x="7169520" y="3291844"/>
              <a:ext cx="231819" cy="309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a:solidFill>
                  <a:prstClr val="white"/>
                </a:solidFill>
              </a:endParaRPr>
            </a:p>
          </p:txBody>
        </p:sp>
        <p:sp>
          <p:nvSpPr>
            <p:cNvPr id="43" name="Rectangle 42"/>
            <p:cNvSpPr/>
            <p:nvPr/>
          </p:nvSpPr>
          <p:spPr>
            <a:xfrm>
              <a:off x="7835394" y="3854792"/>
              <a:ext cx="231819" cy="309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a:solidFill>
                  <a:prstClr val="white"/>
                </a:solidFill>
              </a:endParaRPr>
            </a:p>
          </p:txBody>
        </p:sp>
        <p:sp>
          <p:nvSpPr>
            <p:cNvPr id="44" name="Rectangle 43"/>
            <p:cNvSpPr/>
            <p:nvPr/>
          </p:nvSpPr>
          <p:spPr>
            <a:xfrm>
              <a:off x="8547433" y="4773485"/>
              <a:ext cx="231819" cy="309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a:solidFill>
                  <a:prstClr val="white"/>
                </a:solidFill>
              </a:endParaRPr>
            </a:p>
          </p:txBody>
        </p:sp>
        <p:sp>
          <p:nvSpPr>
            <p:cNvPr id="45" name="Rectangle 44"/>
            <p:cNvSpPr/>
            <p:nvPr/>
          </p:nvSpPr>
          <p:spPr>
            <a:xfrm>
              <a:off x="9149922" y="3626979"/>
              <a:ext cx="231819" cy="309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a:solidFill>
                  <a:prstClr val="white"/>
                </a:solidFill>
              </a:endParaRPr>
            </a:p>
          </p:txBody>
        </p:sp>
        <p:sp>
          <p:nvSpPr>
            <p:cNvPr id="46" name="Rectangle 45"/>
            <p:cNvSpPr/>
            <p:nvPr/>
          </p:nvSpPr>
          <p:spPr>
            <a:xfrm>
              <a:off x="9819015" y="3736733"/>
              <a:ext cx="231819" cy="309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a:solidFill>
                  <a:prstClr val="white"/>
                </a:solidFill>
              </a:endParaRPr>
            </a:p>
          </p:txBody>
        </p:sp>
        <p:sp>
          <p:nvSpPr>
            <p:cNvPr id="47" name="Rectangle 46"/>
            <p:cNvSpPr/>
            <p:nvPr/>
          </p:nvSpPr>
          <p:spPr>
            <a:xfrm>
              <a:off x="10446073" y="3178367"/>
              <a:ext cx="231819" cy="309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a:solidFill>
                  <a:prstClr val="white"/>
                </a:solidFill>
              </a:endParaRPr>
            </a:p>
          </p:txBody>
        </p:sp>
        <p:sp>
          <p:nvSpPr>
            <p:cNvPr id="5" name="TextBox 4"/>
            <p:cNvSpPr txBox="1"/>
            <p:nvPr/>
          </p:nvSpPr>
          <p:spPr>
            <a:xfrm>
              <a:off x="554671" y="2103606"/>
              <a:ext cx="1955421" cy="369332"/>
            </a:xfrm>
            <a:prstGeom prst="rect">
              <a:avLst/>
            </a:prstGeom>
            <a:noFill/>
          </p:spPr>
          <p:txBody>
            <a:bodyPr wrap="square" rtlCol="0">
              <a:spAutoFit/>
            </a:bodyPr>
            <a:lstStyle/>
            <a:p>
              <a:pPr defTabSz="457063"/>
              <a:r>
                <a:rPr lang="en-US" sz="1799" dirty="0">
                  <a:solidFill>
                    <a:prstClr val="white"/>
                  </a:solidFill>
                </a:rPr>
                <a:t>Physical Health</a:t>
              </a:r>
            </a:p>
          </p:txBody>
        </p:sp>
        <p:sp>
          <p:nvSpPr>
            <p:cNvPr id="48" name="TextBox 47"/>
            <p:cNvSpPr txBox="1"/>
            <p:nvPr/>
          </p:nvSpPr>
          <p:spPr>
            <a:xfrm>
              <a:off x="2547439" y="2080049"/>
              <a:ext cx="1955421" cy="369332"/>
            </a:xfrm>
            <a:prstGeom prst="rect">
              <a:avLst/>
            </a:prstGeom>
            <a:noFill/>
          </p:spPr>
          <p:txBody>
            <a:bodyPr wrap="square" rtlCol="0">
              <a:spAutoFit/>
            </a:bodyPr>
            <a:lstStyle/>
            <a:p>
              <a:pPr defTabSz="457063"/>
              <a:r>
                <a:rPr lang="en-US" sz="1799" dirty="0">
                  <a:solidFill>
                    <a:prstClr val="white"/>
                  </a:solidFill>
                </a:rPr>
                <a:t>Cognitive Dev.</a:t>
              </a:r>
            </a:p>
          </p:txBody>
        </p:sp>
        <p:sp>
          <p:nvSpPr>
            <p:cNvPr id="49" name="TextBox 48"/>
            <p:cNvSpPr txBox="1"/>
            <p:nvPr/>
          </p:nvSpPr>
          <p:spPr>
            <a:xfrm>
              <a:off x="4549346" y="2099425"/>
              <a:ext cx="1955421" cy="369332"/>
            </a:xfrm>
            <a:prstGeom prst="rect">
              <a:avLst/>
            </a:prstGeom>
            <a:noFill/>
          </p:spPr>
          <p:txBody>
            <a:bodyPr wrap="square" rtlCol="0">
              <a:spAutoFit/>
            </a:bodyPr>
            <a:lstStyle/>
            <a:p>
              <a:pPr defTabSz="457063"/>
              <a:r>
                <a:rPr lang="en-US" sz="1799" dirty="0">
                  <a:solidFill>
                    <a:prstClr val="white"/>
                  </a:solidFill>
                </a:rPr>
                <a:t>Mental Health</a:t>
              </a:r>
            </a:p>
          </p:txBody>
        </p:sp>
        <p:sp>
          <p:nvSpPr>
            <p:cNvPr id="50" name="TextBox 49"/>
            <p:cNvSpPr txBox="1"/>
            <p:nvPr/>
          </p:nvSpPr>
          <p:spPr>
            <a:xfrm>
              <a:off x="6398745" y="2090542"/>
              <a:ext cx="1955421" cy="369332"/>
            </a:xfrm>
            <a:prstGeom prst="rect">
              <a:avLst/>
            </a:prstGeom>
            <a:noFill/>
          </p:spPr>
          <p:txBody>
            <a:bodyPr wrap="square" rtlCol="0">
              <a:spAutoFit/>
            </a:bodyPr>
            <a:lstStyle/>
            <a:p>
              <a:pPr defTabSz="457063"/>
              <a:r>
                <a:rPr lang="en-US" sz="1799" dirty="0" err="1">
                  <a:solidFill>
                    <a:prstClr val="white"/>
                  </a:solidFill>
                </a:rPr>
                <a:t>Socioemotional</a:t>
              </a:r>
              <a:endParaRPr lang="en-US" sz="1799" dirty="0">
                <a:solidFill>
                  <a:prstClr val="white"/>
                </a:solidFill>
              </a:endParaRPr>
            </a:p>
          </p:txBody>
        </p:sp>
        <p:sp>
          <p:nvSpPr>
            <p:cNvPr id="51" name="TextBox 50"/>
            <p:cNvSpPr txBox="1"/>
            <p:nvPr/>
          </p:nvSpPr>
          <p:spPr>
            <a:xfrm>
              <a:off x="8460421" y="2090542"/>
              <a:ext cx="1232769" cy="369332"/>
            </a:xfrm>
            <a:prstGeom prst="rect">
              <a:avLst/>
            </a:prstGeom>
            <a:noFill/>
          </p:spPr>
          <p:txBody>
            <a:bodyPr wrap="square" rtlCol="0">
              <a:spAutoFit/>
            </a:bodyPr>
            <a:lstStyle/>
            <a:p>
              <a:pPr defTabSz="457063"/>
              <a:r>
                <a:rPr lang="en-US" sz="1799" dirty="0">
                  <a:solidFill>
                    <a:prstClr val="white"/>
                  </a:solidFill>
                </a:rPr>
                <a:t>Identity </a:t>
              </a:r>
            </a:p>
          </p:txBody>
        </p:sp>
        <p:sp>
          <p:nvSpPr>
            <p:cNvPr id="52" name="TextBox 51"/>
            <p:cNvSpPr txBox="1"/>
            <p:nvPr/>
          </p:nvSpPr>
          <p:spPr>
            <a:xfrm>
              <a:off x="9801541" y="2073125"/>
              <a:ext cx="805499" cy="369332"/>
            </a:xfrm>
            <a:prstGeom prst="rect">
              <a:avLst/>
            </a:prstGeom>
            <a:noFill/>
          </p:spPr>
          <p:txBody>
            <a:bodyPr wrap="square" rtlCol="0">
              <a:spAutoFit/>
            </a:bodyPr>
            <a:lstStyle/>
            <a:p>
              <a:pPr defTabSz="457063"/>
              <a:r>
                <a:rPr lang="en-US" sz="1799" dirty="0">
                  <a:solidFill>
                    <a:prstClr val="white"/>
                  </a:solidFill>
                </a:rPr>
                <a:t>Etc.</a:t>
              </a:r>
            </a:p>
          </p:txBody>
        </p:sp>
      </p:grpSp>
      <p:cxnSp>
        <p:nvCxnSpPr>
          <p:cNvPr id="58" name="Straight Arrow Connector 57"/>
          <p:cNvCxnSpPr/>
          <p:nvPr/>
        </p:nvCxnSpPr>
        <p:spPr>
          <a:xfrm>
            <a:off x="1338594" y="1853659"/>
            <a:ext cx="564818" cy="889541"/>
          </a:xfrm>
          <a:prstGeom prst="straightConnector1">
            <a:avLst/>
          </a:prstGeom>
          <a:ln w="38100">
            <a:solidFill>
              <a:srgbClr val="E6D306"/>
            </a:solidFill>
            <a:tailEnd type="triangle"/>
          </a:ln>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326486" y="1372136"/>
            <a:ext cx="2024216" cy="613794"/>
          </a:xfrm>
          <a:prstGeom prst="roundRect">
            <a:avLst/>
          </a:prstGeom>
          <a:solidFill>
            <a:srgbClr val="E6D3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r>
              <a:rPr lang="en-US" sz="1799" b="1"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Protective Factor</a:t>
            </a:r>
          </a:p>
        </p:txBody>
      </p:sp>
      <p:sp>
        <p:nvSpPr>
          <p:cNvPr id="57" name="Rounded Rectangle 56"/>
          <p:cNvSpPr/>
          <p:nvPr/>
        </p:nvSpPr>
        <p:spPr>
          <a:xfrm>
            <a:off x="222011" y="5982124"/>
            <a:ext cx="2024216" cy="613794"/>
          </a:xfrm>
          <a:prstGeom prst="roundRect">
            <a:avLst/>
          </a:prstGeom>
          <a:solidFill>
            <a:srgbClr val="E6D3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r>
              <a:rPr lang="en-US" sz="1799" b="1" dirty="0">
                <a:solidFill>
                  <a:schemeClr val="bg1"/>
                </a:solidFill>
                <a:latin typeface="Open Sans" panose="020B0606030504020204" pitchFamily="34" charset="0"/>
                <a:ea typeface="Open Sans" panose="020B0606030504020204" pitchFamily="34" charset="0"/>
                <a:cs typeface="Open Sans" panose="020B0606030504020204" pitchFamily="34" charset="0"/>
              </a:rPr>
              <a:t>Risk Factor</a:t>
            </a:r>
          </a:p>
        </p:txBody>
      </p:sp>
      <p:sp>
        <p:nvSpPr>
          <p:cNvPr id="54" name="Title 1"/>
          <p:cNvSpPr txBox="1">
            <a:spLocks/>
          </p:cNvSpPr>
          <p:nvPr/>
        </p:nvSpPr>
        <p:spPr>
          <a:xfrm>
            <a:off x="838200" y="254697"/>
            <a:ext cx="10512425" cy="735904"/>
          </a:xfrm>
          <a:prstGeom prst="rect">
            <a:avLst/>
          </a:prstGeom>
        </p:spPr>
        <p:txBody>
          <a:bodyPr/>
          <a:lst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a:solidFill>
                  <a:srgbClr val="82D905"/>
                </a:solidFill>
                <a:latin typeface="Open Sans" panose="020B0606030504020204"/>
                <a:ea typeface="Open Sans Extrabold" panose="020B0906030804020204" pitchFamily="34" charset="0"/>
                <a:cs typeface="Open Sans Extrabold" panose="020B0906030804020204" pitchFamily="34" charset="0"/>
              </a:rPr>
              <a:t>Dimensions of Human Development</a:t>
            </a:r>
          </a:p>
        </p:txBody>
      </p:sp>
      <p:sp>
        <p:nvSpPr>
          <p:cNvPr id="56" name="TextBox 55"/>
          <p:cNvSpPr txBox="1"/>
          <p:nvPr/>
        </p:nvSpPr>
        <p:spPr>
          <a:xfrm>
            <a:off x="0" y="6619352"/>
            <a:ext cx="12188825" cy="246221"/>
          </a:xfrm>
          <a:prstGeom prst="rect">
            <a:avLst/>
          </a:prstGeom>
          <a:noFill/>
        </p:spPr>
        <p:txBody>
          <a:bodyPr wrap="square" rtlCol="0">
            <a:spAutoFit/>
          </a:bodyPr>
          <a:lstStyle/>
          <a:p>
            <a:pPr algn="ctr"/>
            <a:r>
              <a:rPr lang="en-US" sz="1000" b="0" i="0" kern="1200" dirty="0">
                <a:effectLst/>
              </a:rPr>
              <a:t>© Forward Change Consulting</a:t>
            </a:r>
            <a:endParaRPr lang="en-US" sz="1000" dirty="0"/>
          </a:p>
        </p:txBody>
      </p:sp>
      <p:cxnSp>
        <p:nvCxnSpPr>
          <p:cNvPr id="59" name="Straight Arrow Connector 58"/>
          <p:cNvCxnSpPr/>
          <p:nvPr/>
        </p:nvCxnSpPr>
        <p:spPr>
          <a:xfrm flipV="1">
            <a:off x="1234119" y="5410200"/>
            <a:ext cx="745493" cy="685800"/>
          </a:xfrm>
          <a:prstGeom prst="straightConnector1">
            <a:avLst/>
          </a:prstGeom>
          <a:ln w="38100">
            <a:solidFill>
              <a:srgbClr val="E6D30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250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dissolve">
                                      <p:cBhvr>
                                        <p:cTn id="7" dur="500"/>
                                        <p:tgtEl>
                                          <p:spTgt spid="5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dissolve">
                                      <p:cBhvr>
                                        <p:cTn id="10" dur="500"/>
                                        <p:tgtEl>
                                          <p:spTgt spid="57"/>
                                        </p:tgtEl>
                                      </p:cBhvr>
                                    </p:animEffect>
                                  </p:childTnLst>
                                </p:cTn>
                              </p:par>
                              <p:par>
                                <p:cTn id="11" presetID="9" presetClass="entr" presetSubtype="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dissolve">
                                      <p:cBhvr>
                                        <p:cTn id="13" dur="500"/>
                                        <p:tgtEl>
                                          <p:spTgt spid="58"/>
                                        </p:tgtEl>
                                      </p:cBhvr>
                                    </p:animEffect>
                                  </p:childTnLst>
                                </p:cTn>
                              </p:par>
                              <p:par>
                                <p:cTn id="14" presetID="9" presetClass="entr" presetSubtype="0" fill="hold"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dissolve">
                                      <p:cBhvr>
                                        <p:cTn id="1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7" name="Straight Connector 96"/>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561138" y="3648337"/>
            <a:ext cx="5239375" cy="0"/>
          </a:xfrm>
          <a:prstGeom prst="straightConnector1">
            <a:avLst/>
          </a:prstGeom>
          <a:ln w="76200">
            <a:prstDash val="dash"/>
            <a:tailEnd type="triangle"/>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15636" y="894"/>
            <a:ext cx="12185506" cy="675360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063"/>
            <a:endParaRPr lang="en-US" sz="1799">
              <a:solidFill>
                <a:prstClr val="white"/>
              </a:solidFill>
            </a:endParaRPr>
          </a:p>
        </p:txBody>
      </p:sp>
      <p:sp>
        <p:nvSpPr>
          <p:cNvPr id="83" name="Rectangle 82"/>
          <p:cNvSpPr/>
          <p:nvPr/>
        </p:nvSpPr>
        <p:spPr>
          <a:xfrm>
            <a:off x="15759" y="446777"/>
            <a:ext cx="12185505" cy="6094413"/>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063"/>
            <a:endParaRPr lang="en-US" sz="1799">
              <a:solidFill>
                <a:prstClr val="white"/>
              </a:solidFill>
            </a:endParaRPr>
          </a:p>
        </p:txBody>
      </p:sp>
      <p:grpSp>
        <p:nvGrpSpPr>
          <p:cNvPr id="7" name="Group 11"/>
          <p:cNvGrpSpPr/>
          <p:nvPr/>
        </p:nvGrpSpPr>
        <p:grpSpPr>
          <a:xfrm>
            <a:off x="-34591" y="671499"/>
            <a:ext cx="12235854" cy="5666544"/>
            <a:chOff x="-35281" y="773420"/>
            <a:chExt cx="9179281" cy="5668020"/>
          </a:xfrm>
        </p:grpSpPr>
        <p:sp>
          <p:nvSpPr>
            <p:cNvPr id="80" name="Rectangle 79"/>
            <p:cNvSpPr/>
            <p:nvPr/>
          </p:nvSpPr>
          <p:spPr>
            <a:xfrm>
              <a:off x="2490" y="812800"/>
              <a:ext cx="9141510" cy="562864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063"/>
              <a:endParaRPr lang="en-US" sz="1799">
                <a:solidFill>
                  <a:prstClr val="white"/>
                </a:solidFill>
              </a:endParaRPr>
            </a:p>
          </p:txBody>
        </p:sp>
        <p:sp>
          <p:nvSpPr>
            <p:cNvPr id="84" name="Rectangle 83"/>
            <p:cNvSpPr/>
            <p:nvPr/>
          </p:nvSpPr>
          <p:spPr>
            <a:xfrm>
              <a:off x="-35281" y="773420"/>
              <a:ext cx="1746366" cy="277071"/>
            </a:xfrm>
            <a:prstGeom prst="rect">
              <a:avLst/>
            </a:prstGeom>
          </p:spPr>
          <p:txBody>
            <a:bodyPr wrap="none">
              <a:spAutoFit/>
            </a:bodyPr>
            <a:lstStyle/>
            <a:p>
              <a:pPr defTabSz="457063"/>
              <a:r>
                <a:rPr lang="en-US" sz="1200" b="1" dirty="0">
                  <a:solidFill>
                    <a:prstClr val="white">
                      <a:lumMod val="50000"/>
                    </a:prstClr>
                  </a:solidFill>
                </a:rPr>
                <a:t>Peers, Mentors and Networks</a:t>
              </a:r>
              <a:endParaRPr lang="en-US" sz="1200" dirty="0">
                <a:solidFill>
                  <a:prstClr val="white">
                    <a:lumMod val="50000"/>
                  </a:prstClr>
                </a:solidFill>
              </a:endParaRPr>
            </a:p>
          </p:txBody>
        </p:sp>
      </p:grpSp>
      <p:grpSp>
        <p:nvGrpSpPr>
          <p:cNvPr id="8" name="Group 13"/>
          <p:cNvGrpSpPr/>
          <p:nvPr/>
        </p:nvGrpSpPr>
        <p:grpSpPr>
          <a:xfrm>
            <a:off x="-19912" y="999223"/>
            <a:ext cx="12248262" cy="5135584"/>
            <a:chOff x="-24269" y="1101231"/>
            <a:chExt cx="9188589" cy="5136922"/>
          </a:xfrm>
        </p:grpSpPr>
        <p:sp>
          <p:nvSpPr>
            <p:cNvPr id="3" name="Rectangle 2"/>
            <p:cNvSpPr/>
            <p:nvPr/>
          </p:nvSpPr>
          <p:spPr>
            <a:xfrm>
              <a:off x="22810" y="1101231"/>
              <a:ext cx="9141510" cy="513692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063"/>
              <a:endParaRPr lang="en-US" sz="1799">
                <a:solidFill>
                  <a:prstClr val="white"/>
                </a:solidFill>
              </a:endParaRPr>
            </a:p>
          </p:txBody>
        </p:sp>
        <p:sp>
          <p:nvSpPr>
            <p:cNvPr id="4" name="Rectangle 3"/>
            <p:cNvSpPr/>
            <p:nvPr/>
          </p:nvSpPr>
          <p:spPr>
            <a:xfrm>
              <a:off x="-24269" y="1161599"/>
              <a:ext cx="500508" cy="277071"/>
            </a:xfrm>
            <a:prstGeom prst="rect">
              <a:avLst/>
            </a:prstGeom>
          </p:spPr>
          <p:txBody>
            <a:bodyPr wrap="none">
              <a:spAutoFit/>
            </a:bodyPr>
            <a:lstStyle/>
            <a:p>
              <a:pPr defTabSz="457063"/>
              <a:r>
                <a:rPr lang="en-US" sz="1200" b="1" dirty="0">
                  <a:solidFill>
                    <a:prstClr val="white">
                      <a:lumMod val="50000"/>
                    </a:prstClr>
                  </a:solidFill>
                </a:rPr>
                <a:t>Family</a:t>
              </a:r>
              <a:endParaRPr lang="en-US" sz="1200" dirty="0">
                <a:solidFill>
                  <a:prstClr val="white">
                    <a:lumMod val="50000"/>
                  </a:prstClr>
                </a:solidFill>
              </a:endParaRPr>
            </a:p>
          </p:txBody>
        </p:sp>
      </p:grpSp>
      <p:grpSp>
        <p:nvGrpSpPr>
          <p:cNvPr id="10" name="Group 32"/>
          <p:cNvGrpSpPr/>
          <p:nvPr/>
        </p:nvGrpSpPr>
        <p:grpSpPr>
          <a:xfrm>
            <a:off x="0" y="1580488"/>
            <a:ext cx="12176388" cy="5007425"/>
            <a:chOff x="-9332" y="1696295"/>
            <a:chExt cx="9134669" cy="5008729"/>
          </a:xfrm>
        </p:grpSpPr>
        <p:sp>
          <p:nvSpPr>
            <p:cNvPr id="6" name="Rectangle 5"/>
            <p:cNvSpPr>
              <a:spLocks/>
            </p:cNvSpPr>
            <p:nvPr/>
          </p:nvSpPr>
          <p:spPr>
            <a:xfrm>
              <a:off x="-9332" y="3637411"/>
              <a:ext cx="9134669" cy="110764"/>
            </a:xfrm>
            <a:prstGeom prst="rect">
              <a:avLst/>
            </a:prstGeom>
            <a:solidFill>
              <a:schemeClr val="tx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063"/>
              <a:endParaRPr lang="en-US" sz="1799" b="1" dirty="0">
                <a:solidFill>
                  <a:srgbClr val="0E5580"/>
                </a:solidFill>
              </a:endParaRPr>
            </a:p>
          </p:txBody>
        </p:sp>
        <p:sp>
          <p:nvSpPr>
            <p:cNvPr id="11" name="Rectangle 10"/>
            <p:cNvSpPr>
              <a:spLocks/>
            </p:cNvSpPr>
            <p:nvPr/>
          </p:nvSpPr>
          <p:spPr>
            <a:xfrm rot="16200000">
              <a:off x="-667512" y="2363807"/>
              <a:ext cx="1828800" cy="493776"/>
            </a:xfrm>
            <a:prstGeom prst="rect">
              <a:avLst/>
            </a:prstGeom>
            <a:solidFill>
              <a:schemeClr val="accent1">
                <a:lumMod val="60000"/>
                <a:lumOff val="4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063"/>
              <a:r>
                <a:rPr lang="en-US" sz="1999" b="1" dirty="0">
                  <a:solidFill>
                    <a:schemeClr val="tx1"/>
                  </a:solidFill>
                </a:rPr>
                <a:t>ON TRACK</a:t>
              </a:r>
            </a:p>
          </p:txBody>
        </p:sp>
        <p:sp>
          <p:nvSpPr>
            <p:cNvPr id="9" name="Rectangle 8"/>
            <p:cNvSpPr>
              <a:spLocks/>
            </p:cNvSpPr>
            <p:nvPr/>
          </p:nvSpPr>
          <p:spPr>
            <a:xfrm rot="16200000">
              <a:off x="-676844" y="5543736"/>
              <a:ext cx="1828800" cy="493776"/>
            </a:xfrm>
            <a:prstGeom prst="rect">
              <a:avLst/>
            </a:prstGeom>
            <a:solidFill>
              <a:schemeClr val="tx2">
                <a:lumMod val="5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063"/>
              <a:r>
                <a:rPr lang="en-US" sz="1999" b="1" dirty="0">
                  <a:solidFill>
                    <a:schemeClr val="tx1"/>
                  </a:solidFill>
                </a:rPr>
                <a:t>OFF TRACK</a:t>
              </a:r>
            </a:p>
          </p:txBody>
        </p:sp>
      </p:grpSp>
      <p:cxnSp>
        <p:nvCxnSpPr>
          <p:cNvPr id="36" name="Straight Connector 35"/>
          <p:cNvCxnSpPr/>
          <p:nvPr/>
        </p:nvCxnSpPr>
        <p:spPr>
          <a:xfrm>
            <a:off x="1610016" y="1569977"/>
            <a:ext cx="13644" cy="4911915"/>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728841" y="1569978"/>
            <a:ext cx="27289" cy="4857338"/>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180826" y="1556334"/>
            <a:ext cx="40932" cy="4816404"/>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8650428" y="1556333"/>
            <a:ext cx="1" cy="4789117"/>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805008" y="1223186"/>
            <a:ext cx="812588" cy="369236"/>
          </a:xfrm>
          <a:prstGeom prst="rect">
            <a:avLst/>
          </a:prstGeom>
          <a:noFill/>
        </p:spPr>
        <p:txBody>
          <a:bodyPr wrap="square" rtlCol="0">
            <a:spAutoFit/>
          </a:bodyPr>
          <a:lstStyle/>
          <a:p>
            <a:pPr defTabSz="457063"/>
            <a:r>
              <a:rPr lang="en-US" sz="1799" b="1" dirty="0">
                <a:solidFill>
                  <a:prstClr val="white"/>
                </a:solidFill>
              </a:rPr>
              <a:t>0-5</a:t>
            </a:r>
          </a:p>
        </p:txBody>
      </p:sp>
      <p:sp>
        <p:nvSpPr>
          <p:cNvPr id="58" name="TextBox 57"/>
          <p:cNvSpPr txBox="1"/>
          <p:nvPr/>
        </p:nvSpPr>
        <p:spPr>
          <a:xfrm>
            <a:off x="1814679" y="1209543"/>
            <a:ext cx="812588" cy="369236"/>
          </a:xfrm>
          <a:prstGeom prst="rect">
            <a:avLst/>
          </a:prstGeom>
          <a:noFill/>
        </p:spPr>
        <p:txBody>
          <a:bodyPr wrap="square" rtlCol="0">
            <a:spAutoFit/>
          </a:bodyPr>
          <a:lstStyle/>
          <a:p>
            <a:pPr defTabSz="457063"/>
            <a:r>
              <a:rPr lang="en-US" sz="1799" b="1" dirty="0">
                <a:solidFill>
                  <a:prstClr val="white"/>
                </a:solidFill>
              </a:rPr>
              <a:t>6-11</a:t>
            </a:r>
          </a:p>
        </p:txBody>
      </p:sp>
      <p:sp>
        <p:nvSpPr>
          <p:cNvPr id="60" name="TextBox 59"/>
          <p:cNvSpPr txBox="1"/>
          <p:nvPr/>
        </p:nvSpPr>
        <p:spPr>
          <a:xfrm>
            <a:off x="6850907" y="1223187"/>
            <a:ext cx="1015735" cy="369236"/>
          </a:xfrm>
          <a:prstGeom prst="rect">
            <a:avLst/>
          </a:prstGeom>
          <a:noFill/>
        </p:spPr>
        <p:txBody>
          <a:bodyPr wrap="square" rtlCol="0">
            <a:spAutoFit/>
          </a:bodyPr>
          <a:lstStyle/>
          <a:p>
            <a:pPr defTabSz="457063"/>
            <a:r>
              <a:rPr lang="en-US" sz="1799" b="1" dirty="0">
                <a:solidFill>
                  <a:prstClr val="white"/>
                </a:solidFill>
              </a:rPr>
              <a:t>19-25</a:t>
            </a:r>
          </a:p>
        </p:txBody>
      </p:sp>
      <p:sp>
        <p:nvSpPr>
          <p:cNvPr id="61" name="TextBox 60"/>
          <p:cNvSpPr txBox="1"/>
          <p:nvPr/>
        </p:nvSpPr>
        <p:spPr>
          <a:xfrm>
            <a:off x="3752156" y="1260743"/>
            <a:ext cx="1015735" cy="369236"/>
          </a:xfrm>
          <a:prstGeom prst="rect">
            <a:avLst/>
          </a:prstGeom>
          <a:noFill/>
        </p:spPr>
        <p:txBody>
          <a:bodyPr wrap="square" rtlCol="0">
            <a:spAutoFit/>
          </a:bodyPr>
          <a:lstStyle/>
          <a:p>
            <a:pPr defTabSz="457063"/>
            <a:r>
              <a:rPr lang="en-US" sz="1799" b="1" dirty="0">
                <a:solidFill>
                  <a:prstClr val="white"/>
                </a:solidFill>
              </a:rPr>
              <a:t>12-18</a:t>
            </a:r>
          </a:p>
        </p:txBody>
      </p:sp>
      <p:sp>
        <p:nvSpPr>
          <p:cNvPr id="43" name="TextBox 42"/>
          <p:cNvSpPr txBox="1"/>
          <p:nvPr/>
        </p:nvSpPr>
        <p:spPr>
          <a:xfrm>
            <a:off x="9322784" y="1252748"/>
            <a:ext cx="1015735" cy="369236"/>
          </a:xfrm>
          <a:prstGeom prst="rect">
            <a:avLst/>
          </a:prstGeom>
          <a:noFill/>
        </p:spPr>
        <p:txBody>
          <a:bodyPr wrap="square" rtlCol="0">
            <a:spAutoFit/>
          </a:bodyPr>
          <a:lstStyle/>
          <a:p>
            <a:pPr defTabSz="457063"/>
            <a:r>
              <a:rPr lang="en-US" sz="1799" b="1" dirty="0">
                <a:solidFill>
                  <a:prstClr val="white"/>
                </a:solidFill>
              </a:rPr>
              <a:t>26-35</a:t>
            </a:r>
          </a:p>
        </p:txBody>
      </p:sp>
      <p:cxnSp>
        <p:nvCxnSpPr>
          <p:cNvPr id="70" name="Straight Connector 69"/>
          <p:cNvCxnSpPr/>
          <p:nvPr/>
        </p:nvCxnSpPr>
        <p:spPr>
          <a:xfrm>
            <a:off x="11884104" y="1474468"/>
            <a:ext cx="15919" cy="4586728"/>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30168" y="850357"/>
            <a:ext cx="1871025" cy="276999"/>
          </a:xfrm>
          <a:prstGeom prst="rect">
            <a:avLst/>
          </a:prstGeom>
        </p:spPr>
        <p:txBody>
          <a:bodyPr wrap="none">
            <a:spAutoFit/>
          </a:bodyPr>
          <a:lstStyle/>
          <a:p>
            <a:pPr defTabSz="457063"/>
            <a:r>
              <a:rPr lang="en-US" sz="1200" b="1" dirty="0">
                <a:solidFill>
                  <a:prstClr val="white">
                    <a:lumMod val="50000"/>
                  </a:prstClr>
                </a:solidFill>
              </a:rPr>
              <a:t>Schools and Childcare</a:t>
            </a:r>
            <a:endParaRPr lang="en-US" sz="1200" dirty="0">
              <a:solidFill>
                <a:prstClr val="white">
                  <a:lumMod val="50000"/>
                </a:prstClr>
              </a:solidFill>
            </a:endParaRPr>
          </a:p>
        </p:txBody>
      </p:sp>
      <p:sp>
        <p:nvSpPr>
          <p:cNvPr id="122" name="Rectangle 121"/>
          <p:cNvSpPr/>
          <p:nvPr/>
        </p:nvSpPr>
        <p:spPr>
          <a:xfrm>
            <a:off x="-34592" y="488178"/>
            <a:ext cx="604653" cy="276999"/>
          </a:xfrm>
          <a:prstGeom prst="rect">
            <a:avLst/>
          </a:prstGeom>
        </p:spPr>
        <p:txBody>
          <a:bodyPr wrap="none">
            <a:spAutoFit/>
          </a:bodyPr>
          <a:lstStyle/>
          <a:p>
            <a:pPr defTabSz="457063"/>
            <a:r>
              <a:rPr lang="en-US" sz="1200" b="1" dirty="0">
                <a:solidFill>
                  <a:prstClr val="white">
                    <a:lumMod val="50000"/>
                  </a:prstClr>
                </a:solidFill>
              </a:rPr>
              <a:t>Place</a:t>
            </a:r>
            <a:endParaRPr lang="en-US" sz="1200" dirty="0">
              <a:solidFill>
                <a:prstClr val="white">
                  <a:lumMod val="50000"/>
                </a:prstClr>
              </a:solidFill>
            </a:endParaRPr>
          </a:p>
        </p:txBody>
      </p:sp>
      <p:sp>
        <p:nvSpPr>
          <p:cNvPr id="142" name="Rectangle 141"/>
          <p:cNvSpPr/>
          <p:nvPr/>
        </p:nvSpPr>
        <p:spPr>
          <a:xfrm>
            <a:off x="-34593" y="263451"/>
            <a:ext cx="2422458" cy="276999"/>
          </a:xfrm>
          <a:prstGeom prst="rect">
            <a:avLst/>
          </a:prstGeom>
        </p:spPr>
        <p:txBody>
          <a:bodyPr wrap="none">
            <a:spAutoFit/>
          </a:bodyPr>
          <a:lstStyle/>
          <a:p>
            <a:pPr defTabSz="457063"/>
            <a:r>
              <a:rPr lang="en-US" sz="1200" b="1" dirty="0">
                <a:solidFill>
                  <a:prstClr val="white">
                    <a:lumMod val="50000"/>
                  </a:prstClr>
                </a:solidFill>
              </a:rPr>
              <a:t>Institutions and Public Systems</a:t>
            </a:r>
            <a:endParaRPr lang="en-US" sz="1200" dirty="0">
              <a:solidFill>
                <a:prstClr val="white">
                  <a:lumMod val="50000"/>
                </a:prstClr>
              </a:solidFill>
            </a:endParaRPr>
          </a:p>
        </p:txBody>
      </p:sp>
      <p:grpSp>
        <p:nvGrpSpPr>
          <p:cNvPr id="49" name="Group 48"/>
          <p:cNvGrpSpPr/>
          <p:nvPr/>
        </p:nvGrpSpPr>
        <p:grpSpPr>
          <a:xfrm>
            <a:off x="359671" y="1853659"/>
            <a:ext cx="10828154" cy="4440378"/>
            <a:chOff x="359764" y="1853248"/>
            <a:chExt cx="10830975" cy="4441535"/>
          </a:xfrm>
        </p:grpSpPr>
        <p:sp>
          <p:nvSpPr>
            <p:cNvPr id="50" name="Rounded Rectangle 49"/>
            <p:cNvSpPr/>
            <p:nvPr/>
          </p:nvSpPr>
          <p:spPr>
            <a:xfrm>
              <a:off x="359764" y="1853248"/>
              <a:ext cx="10830975" cy="44415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a:solidFill>
                  <a:prstClr val="white"/>
                </a:solidFill>
              </a:endParaRPr>
            </a:p>
          </p:txBody>
        </p:sp>
        <p:cxnSp>
          <p:nvCxnSpPr>
            <p:cNvPr id="51" name="Straight Connector 50"/>
            <p:cNvCxnSpPr/>
            <p:nvPr/>
          </p:nvCxnSpPr>
          <p:spPr>
            <a:xfrm>
              <a:off x="2213113" y="2597426"/>
              <a:ext cx="0" cy="324678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895599" y="2610678"/>
              <a:ext cx="0" cy="324678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644348" y="2623930"/>
              <a:ext cx="0" cy="324678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393096" y="2630556"/>
              <a:ext cx="0" cy="324678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155469" y="2637183"/>
              <a:ext cx="0" cy="324678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877339" y="2630556"/>
              <a:ext cx="0" cy="324678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599583" y="2597426"/>
              <a:ext cx="0" cy="324678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308574" y="2617304"/>
              <a:ext cx="0" cy="324678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951305" y="2610678"/>
              <a:ext cx="0" cy="324678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660295" y="2630557"/>
              <a:ext cx="0" cy="324678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9276521" y="2610678"/>
              <a:ext cx="0" cy="324678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9919252" y="2617304"/>
              <a:ext cx="0" cy="324678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0548731" y="2623930"/>
              <a:ext cx="0" cy="324678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557131" y="2617304"/>
              <a:ext cx="0" cy="324678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881269" y="2617304"/>
              <a:ext cx="0" cy="3246783"/>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789671" y="3996175"/>
              <a:ext cx="231819" cy="309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a:solidFill>
                  <a:prstClr val="white"/>
                </a:solidFill>
              </a:endParaRPr>
            </a:p>
          </p:txBody>
        </p:sp>
        <p:sp>
          <p:nvSpPr>
            <p:cNvPr id="72" name="Rectangle 71"/>
            <p:cNvSpPr/>
            <p:nvPr/>
          </p:nvSpPr>
          <p:spPr>
            <a:xfrm>
              <a:off x="1470444" y="3725530"/>
              <a:ext cx="231819" cy="309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a:solidFill>
                  <a:prstClr val="white"/>
                </a:solidFill>
              </a:endParaRPr>
            </a:p>
          </p:txBody>
        </p:sp>
        <p:sp>
          <p:nvSpPr>
            <p:cNvPr id="73" name="Rectangle 72"/>
            <p:cNvSpPr/>
            <p:nvPr/>
          </p:nvSpPr>
          <p:spPr>
            <a:xfrm>
              <a:off x="2103827" y="3610376"/>
              <a:ext cx="231819" cy="309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a:solidFill>
                  <a:prstClr val="white"/>
                </a:solidFill>
              </a:endParaRPr>
            </a:p>
          </p:txBody>
        </p:sp>
        <p:sp>
          <p:nvSpPr>
            <p:cNvPr id="74" name="Rectangle 73"/>
            <p:cNvSpPr/>
            <p:nvPr/>
          </p:nvSpPr>
          <p:spPr>
            <a:xfrm>
              <a:off x="2779691" y="3909293"/>
              <a:ext cx="231819" cy="309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a:solidFill>
                  <a:prstClr val="white"/>
                </a:solidFill>
              </a:endParaRPr>
            </a:p>
          </p:txBody>
        </p:sp>
        <p:sp>
          <p:nvSpPr>
            <p:cNvPr id="75" name="Rectangle 74"/>
            <p:cNvSpPr/>
            <p:nvPr/>
          </p:nvSpPr>
          <p:spPr>
            <a:xfrm>
              <a:off x="3512992" y="2869274"/>
              <a:ext cx="231819" cy="309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a:solidFill>
                  <a:prstClr val="white"/>
                </a:solidFill>
              </a:endParaRPr>
            </a:p>
          </p:txBody>
        </p:sp>
        <p:sp>
          <p:nvSpPr>
            <p:cNvPr id="76" name="Rectangle 75"/>
            <p:cNvSpPr/>
            <p:nvPr/>
          </p:nvSpPr>
          <p:spPr>
            <a:xfrm>
              <a:off x="4270012" y="3377989"/>
              <a:ext cx="231819" cy="309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a:solidFill>
                  <a:prstClr val="white"/>
                </a:solidFill>
              </a:endParaRPr>
            </a:p>
          </p:txBody>
        </p:sp>
        <p:sp>
          <p:nvSpPr>
            <p:cNvPr id="77" name="Rectangle 76"/>
            <p:cNvSpPr/>
            <p:nvPr/>
          </p:nvSpPr>
          <p:spPr>
            <a:xfrm>
              <a:off x="5027555" y="3687082"/>
              <a:ext cx="231819" cy="309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a:solidFill>
                  <a:prstClr val="white"/>
                </a:solidFill>
              </a:endParaRPr>
            </a:p>
          </p:txBody>
        </p:sp>
        <p:sp>
          <p:nvSpPr>
            <p:cNvPr id="78" name="Rectangle 77"/>
            <p:cNvSpPr/>
            <p:nvPr/>
          </p:nvSpPr>
          <p:spPr>
            <a:xfrm>
              <a:off x="5734924" y="3592637"/>
              <a:ext cx="231819" cy="309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a:solidFill>
                  <a:prstClr val="white"/>
                </a:solidFill>
              </a:endParaRPr>
            </a:p>
          </p:txBody>
        </p:sp>
        <p:sp>
          <p:nvSpPr>
            <p:cNvPr id="79" name="Rectangle 78"/>
            <p:cNvSpPr/>
            <p:nvPr/>
          </p:nvSpPr>
          <p:spPr>
            <a:xfrm>
              <a:off x="6447505" y="4015778"/>
              <a:ext cx="231819" cy="309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a:solidFill>
                  <a:prstClr val="white"/>
                </a:solidFill>
              </a:endParaRPr>
            </a:p>
          </p:txBody>
        </p:sp>
        <p:sp>
          <p:nvSpPr>
            <p:cNvPr id="81" name="Rectangle 80"/>
            <p:cNvSpPr/>
            <p:nvPr/>
          </p:nvSpPr>
          <p:spPr>
            <a:xfrm>
              <a:off x="7169520" y="3291844"/>
              <a:ext cx="231819" cy="309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a:solidFill>
                  <a:prstClr val="white"/>
                </a:solidFill>
              </a:endParaRPr>
            </a:p>
          </p:txBody>
        </p:sp>
        <p:sp>
          <p:nvSpPr>
            <p:cNvPr id="82" name="Rectangle 81"/>
            <p:cNvSpPr/>
            <p:nvPr/>
          </p:nvSpPr>
          <p:spPr>
            <a:xfrm>
              <a:off x="7835394" y="3854792"/>
              <a:ext cx="231819" cy="309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a:solidFill>
                  <a:prstClr val="white"/>
                </a:solidFill>
              </a:endParaRPr>
            </a:p>
          </p:txBody>
        </p:sp>
        <p:sp>
          <p:nvSpPr>
            <p:cNvPr id="85" name="Rectangle 84"/>
            <p:cNvSpPr/>
            <p:nvPr/>
          </p:nvSpPr>
          <p:spPr>
            <a:xfrm>
              <a:off x="8547433" y="4773485"/>
              <a:ext cx="231819" cy="309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a:solidFill>
                  <a:prstClr val="white"/>
                </a:solidFill>
              </a:endParaRPr>
            </a:p>
          </p:txBody>
        </p:sp>
        <p:sp>
          <p:nvSpPr>
            <p:cNvPr id="86" name="Rectangle 85"/>
            <p:cNvSpPr/>
            <p:nvPr/>
          </p:nvSpPr>
          <p:spPr>
            <a:xfrm>
              <a:off x="9149922" y="3626979"/>
              <a:ext cx="231819" cy="309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a:solidFill>
                  <a:prstClr val="white"/>
                </a:solidFill>
              </a:endParaRPr>
            </a:p>
          </p:txBody>
        </p:sp>
        <p:sp>
          <p:nvSpPr>
            <p:cNvPr id="87" name="Rectangle 86"/>
            <p:cNvSpPr/>
            <p:nvPr/>
          </p:nvSpPr>
          <p:spPr>
            <a:xfrm>
              <a:off x="9819015" y="3736733"/>
              <a:ext cx="231819" cy="309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a:solidFill>
                  <a:prstClr val="white"/>
                </a:solidFill>
              </a:endParaRPr>
            </a:p>
          </p:txBody>
        </p:sp>
        <p:sp>
          <p:nvSpPr>
            <p:cNvPr id="88" name="Rectangle 87"/>
            <p:cNvSpPr/>
            <p:nvPr/>
          </p:nvSpPr>
          <p:spPr>
            <a:xfrm>
              <a:off x="10446073" y="3178367"/>
              <a:ext cx="231819" cy="309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a:solidFill>
                  <a:prstClr val="white"/>
                </a:solidFill>
              </a:endParaRPr>
            </a:p>
          </p:txBody>
        </p:sp>
        <p:sp>
          <p:nvSpPr>
            <p:cNvPr id="89" name="TextBox 88"/>
            <p:cNvSpPr txBox="1"/>
            <p:nvPr/>
          </p:nvSpPr>
          <p:spPr>
            <a:xfrm>
              <a:off x="554671" y="2103606"/>
              <a:ext cx="1955421" cy="369332"/>
            </a:xfrm>
            <a:prstGeom prst="rect">
              <a:avLst/>
            </a:prstGeom>
            <a:noFill/>
          </p:spPr>
          <p:txBody>
            <a:bodyPr wrap="square" rtlCol="0">
              <a:spAutoFit/>
            </a:bodyPr>
            <a:lstStyle/>
            <a:p>
              <a:pPr defTabSz="457063"/>
              <a:r>
                <a:rPr lang="en-US" sz="1799" dirty="0">
                  <a:solidFill>
                    <a:prstClr val="white"/>
                  </a:solidFill>
                </a:rPr>
                <a:t>Physical Health</a:t>
              </a:r>
            </a:p>
          </p:txBody>
        </p:sp>
        <p:sp>
          <p:nvSpPr>
            <p:cNvPr id="91" name="TextBox 90"/>
            <p:cNvSpPr txBox="1"/>
            <p:nvPr/>
          </p:nvSpPr>
          <p:spPr>
            <a:xfrm>
              <a:off x="2547439" y="2080049"/>
              <a:ext cx="1955421" cy="369332"/>
            </a:xfrm>
            <a:prstGeom prst="rect">
              <a:avLst/>
            </a:prstGeom>
            <a:noFill/>
          </p:spPr>
          <p:txBody>
            <a:bodyPr wrap="square" rtlCol="0">
              <a:spAutoFit/>
            </a:bodyPr>
            <a:lstStyle/>
            <a:p>
              <a:pPr defTabSz="457063"/>
              <a:r>
                <a:rPr lang="en-US" sz="1799" dirty="0">
                  <a:solidFill>
                    <a:prstClr val="white"/>
                  </a:solidFill>
                </a:rPr>
                <a:t>Cognitive Dev.</a:t>
              </a:r>
            </a:p>
          </p:txBody>
        </p:sp>
        <p:sp>
          <p:nvSpPr>
            <p:cNvPr id="92" name="TextBox 91"/>
            <p:cNvSpPr txBox="1"/>
            <p:nvPr/>
          </p:nvSpPr>
          <p:spPr>
            <a:xfrm>
              <a:off x="4549346" y="2099425"/>
              <a:ext cx="1955421" cy="369332"/>
            </a:xfrm>
            <a:prstGeom prst="rect">
              <a:avLst/>
            </a:prstGeom>
            <a:noFill/>
          </p:spPr>
          <p:txBody>
            <a:bodyPr wrap="square" rtlCol="0">
              <a:spAutoFit/>
            </a:bodyPr>
            <a:lstStyle/>
            <a:p>
              <a:pPr defTabSz="457063"/>
              <a:r>
                <a:rPr lang="en-US" sz="1799" dirty="0">
                  <a:solidFill>
                    <a:prstClr val="white"/>
                  </a:solidFill>
                </a:rPr>
                <a:t>Mental Health</a:t>
              </a:r>
            </a:p>
          </p:txBody>
        </p:sp>
        <p:sp>
          <p:nvSpPr>
            <p:cNvPr id="93" name="TextBox 92"/>
            <p:cNvSpPr txBox="1"/>
            <p:nvPr/>
          </p:nvSpPr>
          <p:spPr>
            <a:xfrm>
              <a:off x="6398745" y="2090542"/>
              <a:ext cx="1955421" cy="369332"/>
            </a:xfrm>
            <a:prstGeom prst="rect">
              <a:avLst/>
            </a:prstGeom>
            <a:noFill/>
          </p:spPr>
          <p:txBody>
            <a:bodyPr wrap="square" rtlCol="0">
              <a:spAutoFit/>
            </a:bodyPr>
            <a:lstStyle/>
            <a:p>
              <a:pPr defTabSz="457063"/>
              <a:r>
                <a:rPr lang="en-US" sz="1799" dirty="0" err="1">
                  <a:solidFill>
                    <a:prstClr val="white"/>
                  </a:solidFill>
                </a:rPr>
                <a:t>Socioemotional</a:t>
              </a:r>
              <a:endParaRPr lang="en-US" sz="1799" dirty="0">
                <a:solidFill>
                  <a:prstClr val="white"/>
                </a:solidFill>
              </a:endParaRPr>
            </a:p>
          </p:txBody>
        </p:sp>
        <p:sp>
          <p:nvSpPr>
            <p:cNvPr id="94" name="TextBox 93"/>
            <p:cNvSpPr txBox="1"/>
            <p:nvPr/>
          </p:nvSpPr>
          <p:spPr>
            <a:xfrm>
              <a:off x="8460421" y="2090542"/>
              <a:ext cx="1232769" cy="369332"/>
            </a:xfrm>
            <a:prstGeom prst="rect">
              <a:avLst/>
            </a:prstGeom>
            <a:noFill/>
          </p:spPr>
          <p:txBody>
            <a:bodyPr wrap="square" rtlCol="0">
              <a:spAutoFit/>
            </a:bodyPr>
            <a:lstStyle/>
            <a:p>
              <a:pPr defTabSz="457063"/>
              <a:r>
                <a:rPr lang="en-US" sz="1799" dirty="0">
                  <a:solidFill>
                    <a:prstClr val="white"/>
                  </a:solidFill>
                </a:rPr>
                <a:t>Identity </a:t>
              </a:r>
            </a:p>
          </p:txBody>
        </p:sp>
        <p:sp>
          <p:nvSpPr>
            <p:cNvPr id="95" name="TextBox 94"/>
            <p:cNvSpPr txBox="1"/>
            <p:nvPr/>
          </p:nvSpPr>
          <p:spPr>
            <a:xfrm>
              <a:off x="9801541" y="2073125"/>
              <a:ext cx="805499" cy="369332"/>
            </a:xfrm>
            <a:prstGeom prst="rect">
              <a:avLst/>
            </a:prstGeom>
            <a:noFill/>
          </p:spPr>
          <p:txBody>
            <a:bodyPr wrap="square" rtlCol="0">
              <a:spAutoFit/>
            </a:bodyPr>
            <a:lstStyle/>
            <a:p>
              <a:pPr defTabSz="457063"/>
              <a:r>
                <a:rPr lang="en-US" sz="1799" dirty="0">
                  <a:solidFill>
                    <a:prstClr val="white"/>
                  </a:solidFill>
                </a:rPr>
                <a:t>Etc.</a:t>
              </a:r>
            </a:p>
          </p:txBody>
        </p:sp>
      </p:grpSp>
      <p:sp>
        <p:nvSpPr>
          <p:cNvPr id="96" name="TextBox 95"/>
          <p:cNvSpPr txBox="1"/>
          <p:nvPr/>
        </p:nvSpPr>
        <p:spPr>
          <a:xfrm>
            <a:off x="0" y="6619352"/>
            <a:ext cx="12188825" cy="246221"/>
          </a:xfrm>
          <a:prstGeom prst="rect">
            <a:avLst/>
          </a:prstGeom>
          <a:noFill/>
        </p:spPr>
        <p:txBody>
          <a:bodyPr wrap="square" rtlCol="0">
            <a:spAutoFit/>
          </a:bodyPr>
          <a:lstStyle/>
          <a:p>
            <a:pPr algn="ctr"/>
            <a:r>
              <a:rPr lang="en-US" sz="1000" b="0" i="0" kern="1200" dirty="0">
                <a:effectLst/>
              </a:rPr>
              <a:t>© Forward Change Consulting</a:t>
            </a:r>
            <a:endParaRPr lang="en-US" sz="1000" dirty="0"/>
          </a:p>
        </p:txBody>
      </p:sp>
      <p:sp>
        <p:nvSpPr>
          <p:cNvPr id="98" name="Rectangle 97"/>
          <p:cNvSpPr/>
          <p:nvPr/>
        </p:nvSpPr>
        <p:spPr>
          <a:xfrm>
            <a:off x="-49786" y="49654"/>
            <a:ext cx="2037737" cy="276999"/>
          </a:xfrm>
          <a:prstGeom prst="rect">
            <a:avLst/>
          </a:prstGeom>
        </p:spPr>
        <p:txBody>
          <a:bodyPr wrap="none">
            <a:spAutoFit/>
          </a:bodyPr>
          <a:lstStyle/>
          <a:p>
            <a:pPr defTabSz="457063"/>
            <a:r>
              <a:rPr lang="en-US" sz="1200" b="1" dirty="0">
                <a:solidFill>
                  <a:prstClr val="white">
                    <a:lumMod val="50000"/>
                  </a:prstClr>
                </a:solidFill>
              </a:rPr>
              <a:t>Society, Culture &amp; History</a:t>
            </a:r>
            <a:endParaRPr lang="en-US" sz="1200" dirty="0">
              <a:solidFill>
                <a:prstClr val="white">
                  <a:lumMod val="50000"/>
                </a:prstClr>
              </a:solidFill>
            </a:endParaRPr>
          </a:p>
        </p:txBody>
      </p:sp>
    </p:spTree>
    <p:extLst>
      <p:ext uri="{BB962C8B-B14F-4D97-AF65-F5344CB8AC3E}">
        <p14:creationId xmlns:p14="http://schemas.microsoft.com/office/powerpoint/2010/main" val="10007377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9.81387E-7 4.81481E-6 L -0.32084 -0.02338 " pathEditMode="relative" rAng="0" ptsTypes="AA">
                                      <p:cBhvr>
                                        <p:cTn id="6" dur="2000" fill="hold"/>
                                        <p:tgtEl>
                                          <p:spTgt spid="49"/>
                                        </p:tgtEl>
                                        <p:attrNameLst>
                                          <p:attrName>ppt_x</p:attrName>
                                          <p:attrName>ppt_y</p:attrName>
                                        </p:attrNameLst>
                                      </p:cBhvr>
                                      <p:rCtr x="-16000" y="-1200"/>
                                    </p:animMotion>
                                  </p:childTnLst>
                                </p:cTn>
                              </p:par>
                              <p:par>
                                <p:cTn id="7" presetID="6" presetClass="emph" presetSubtype="0" fill="hold" nodeType="withEffect">
                                  <p:stCondLst>
                                    <p:cond delay="0"/>
                                  </p:stCondLst>
                                  <p:childTnLst>
                                    <p:animScale>
                                      <p:cBhvr>
                                        <p:cTn id="8" dur="2000" fill="hold"/>
                                        <p:tgtEl>
                                          <p:spTgt spid="49"/>
                                        </p:tgtEl>
                                      </p:cBhvr>
                                      <p:by x="25000" y="25000"/>
                                    </p:animScale>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nodeType="clickEffect">
                                  <p:stCondLst>
                                    <p:cond delay="0"/>
                                  </p:stCondLst>
                                  <p:childTnLst>
                                    <p:anim calcmode="lin" valueType="num">
                                      <p:cBhvr additive="base">
                                        <p:cTn id="12" dur="5000"/>
                                        <p:tgtEl>
                                          <p:spTgt spid="49"/>
                                        </p:tgtEl>
                                        <p:attrNameLst>
                                          <p:attrName>ppt_x</p:attrName>
                                        </p:attrNameLst>
                                      </p:cBhvr>
                                      <p:tavLst>
                                        <p:tav tm="0">
                                          <p:val>
                                            <p:strVal val="ppt_x"/>
                                          </p:val>
                                        </p:tav>
                                        <p:tav tm="100000">
                                          <p:val>
                                            <p:strVal val="1+ppt_w/2"/>
                                          </p:val>
                                        </p:tav>
                                      </p:tavLst>
                                    </p:anim>
                                    <p:anim calcmode="lin" valueType="num">
                                      <p:cBhvr additive="base">
                                        <p:cTn id="13" dur="5000"/>
                                        <p:tgtEl>
                                          <p:spTgt spid="49"/>
                                        </p:tgtEl>
                                        <p:attrNameLst>
                                          <p:attrName>ppt_y</p:attrName>
                                        </p:attrNameLst>
                                      </p:cBhvr>
                                      <p:tavLst>
                                        <p:tav tm="0">
                                          <p:val>
                                            <p:strVal val="ppt_y"/>
                                          </p:val>
                                        </p:tav>
                                        <p:tav tm="100000">
                                          <p:val>
                                            <p:strVal val="ppt_y"/>
                                          </p:val>
                                        </p:tav>
                                      </p:tavLst>
                                    </p:anim>
                                    <p:set>
                                      <p:cBhvr>
                                        <p:cTn id="14" dur="1" fill="hold">
                                          <p:stCondLst>
                                            <p:cond delay="4999"/>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32"/>
          <p:cNvGrpSpPr/>
          <p:nvPr/>
        </p:nvGrpSpPr>
        <p:grpSpPr>
          <a:xfrm>
            <a:off x="0" y="1580488"/>
            <a:ext cx="12176388" cy="5007425"/>
            <a:chOff x="-9332" y="1696295"/>
            <a:chExt cx="9134669" cy="5008729"/>
          </a:xfrm>
        </p:grpSpPr>
        <p:sp>
          <p:nvSpPr>
            <p:cNvPr id="6" name="Rectangle 5"/>
            <p:cNvSpPr>
              <a:spLocks/>
            </p:cNvSpPr>
            <p:nvPr/>
          </p:nvSpPr>
          <p:spPr>
            <a:xfrm>
              <a:off x="-9332" y="3637411"/>
              <a:ext cx="9134669" cy="110764"/>
            </a:xfrm>
            <a:prstGeom prst="rect">
              <a:avLst/>
            </a:prstGeom>
            <a:solidFill>
              <a:schemeClr val="tx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en-US" sz="1799" b="1" i="0" u="none" strike="noStrike" kern="1200" cap="none" spc="0" normalizeH="0" baseline="0" noProof="0" dirty="0">
                <a:ln>
                  <a:noFill/>
                </a:ln>
                <a:solidFill>
                  <a:srgbClr val="0E5580"/>
                </a:solidFill>
                <a:effectLst/>
                <a:uLnTx/>
                <a:uFillTx/>
                <a:latin typeface="Century Gothic"/>
                <a:ea typeface="+mn-ea"/>
                <a:cs typeface="+mn-cs"/>
              </a:endParaRPr>
            </a:p>
          </p:txBody>
        </p:sp>
        <p:sp>
          <p:nvSpPr>
            <p:cNvPr id="9" name="Rectangle 8"/>
            <p:cNvSpPr>
              <a:spLocks/>
            </p:cNvSpPr>
            <p:nvPr/>
          </p:nvSpPr>
          <p:spPr>
            <a:xfrm rot="16200000">
              <a:off x="-676844" y="5543736"/>
              <a:ext cx="1828800" cy="493776"/>
            </a:xfrm>
            <a:prstGeom prst="rect">
              <a:avLst/>
            </a:prstGeom>
            <a:solidFill>
              <a:schemeClr val="tx2">
                <a:lumMod val="5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1999" b="1" i="0" u="none" strike="noStrike" kern="1200" cap="none" spc="0" normalizeH="0" baseline="0" noProof="0" dirty="0">
                  <a:ln>
                    <a:noFill/>
                  </a:ln>
                  <a:solidFill>
                    <a:prstClr val="white"/>
                  </a:solidFill>
                  <a:effectLst/>
                  <a:uLnTx/>
                  <a:uFillTx/>
                  <a:latin typeface="Century Gothic"/>
                  <a:ea typeface="+mn-ea"/>
                  <a:cs typeface="+mn-cs"/>
                </a:rPr>
                <a:t>OFF TRACK</a:t>
              </a:r>
            </a:p>
          </p:txBody>
        </p:sp>
        <p:sp>
          <p:nvSpPr>
            <p:cNvPr id="11" name="Rectangle 10"/>
            <p:cNvSpPr>
              <a:spLocks/>
            </p:cNvSpPr>
            <p:nvPr/>
          </p:nvSpPr>
          <p:spPr>
            <a:xfrm rot="16200000">
              <a:off x="-667512" y="2363807"/>
              <a:ext cx="1828800" cy="493776"/>
            </a:xfrm>
            <a:prstGeom prst="rect">
              <a:avLst/>
            </a:prstGeom>
            <a:solidFill>
              <a:schemeClr val="accent1">
                <a:lumMod val="60000"/>
                <a:lumOff val="4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1999" b="1" i="0" u="none" strike="noStrike" kern="1200" cap="none" spc="0" normalizeH="0" baseline="0" noProof="0" dirty="0">
                  <a:ln>
                    <a:noFill/>
                  </a:ln>
                  <a:solidFill>
                    <a:prstClr val="white"/>
                  </a:solidFill>
                  <a:effectLst/>
                  <a:uLnTx/>
                  <a:uFillTx/>
                  <a:latin typeface="Century Gothic"/>
                  <a:ea typeface="+mn-ea"/>
                  <a:cs typeface="+mn-cs"/>
                </a:rPr>
                <a:t>ON TRACK</a:t>
              </a:r>
            </a:p>
          </p:txBody>
        </p:sp>
      </p:grpSp>
      <p:cxnSp>
        <p:nvCxnSpPr>
          <p:cNvPr id="36" name="Straight Connector 35"/>
          <p:cNvCxnSpPr/>
          <p:nvPr/>
        </p:nvCxnSpPr>
        <p:spPr>
          <a:xfrm>
            <a:off x="1610016" y="1569977"/>
            <a:ext cx="13644" cy="4911915"/>
          </a:xfrm>
          <a:prstGeom prst="line">
            <a:avLst/>
          </a:prstGeom>
          <a:ln>
            <a:solidFill>
              <a:schemeClr val="tx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728841" y="1569978"/>
            <a:ext cx="27289" cy="4857338"/>
          </a:xfrm>
          <a:prstGeom prst="line">
            <a:avLst/>
          </a:prstGeom>
          <a:ln>
            <a:solidFill>
              <a:schemeClr val="tx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185435" y="1518691"/>
            <a:ext cx="40932" cy="4816404"/>
          </a:xfrm>
          <a:prstGeom prst="line">
            <a:avLst/>
          </a:prstGeom>
          <a:ln>
            <a:solidFill>
              <a:schemeClr val="tx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8650428" y="1556333"/>
            <a:ext cx="1" cy="4789117"/>
          </a:xfrm>
          <a:prstGeom prst="line">
            <a:avLst/>
          </a:prstGeom>
          <a:ln>
            <a:solidFill>
              <a:schemeClr val="tx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805008" y="1223186"/>
            <a:ext cx="812588" cy="369236"/>
          </a:xfrm>
          <a:prstGeom prst="rect">
            <a:avLst/>
          </a:prstGeom>
          <a:noFill/>
        </p:spPr>
        <p:txBody>
          <a:bodyPr wrap="square" rtlCol="0">
            <a:spAutoFit/>
          </a:bodyPr>
          <a:lstStyle/>
          <a:p>
            <a:pPr marL="0" marR="0" lvl="0" indent="0" algn="l" defTabSz="457063" rtl="0" eaLnBrk="1" fontAlgn="auto" latinLnBrk="0" hangingPunct="1">
              <a:lnSpc>
                <a:spcPct val="100000"/>
              </a:lnSpc>
              <a:spcBef>
                <a:spcPts val="0"/>
              </a:spcBef>
              <a:spcAft>
                <a:spcPts val="0"/>
              </a:spcAft>
              <a:buClrTx/>
              <a:buSzTx/>
              <a:buFontTx/>
              <a:buNone/>
              <a:tabLst/>
              <a:defRPr/>
            </a:pPr>
            <a:r>
              <a:rPr kumimoji="0" lang="en-US" sz="1799" b="1" i="0" u="none" strike="noStrike" kern="1200" cap="none" spc="0" normalizeH="0" baseline="0" noProof="0" dirty="0">
                <a:ln>
                  <a:noFill/>
                </a:ln>
                <a:solidFill>
                  <a:prstClr val="white"/>
                </a:solidFill>
                <a:effectLst/>
                <a:uLnTx/>
                <a:uFillTx/>
                <a:latin typeface="Century Gothic"/>
                <a:ea typeface="+mn-ea"/>
                <a:cs typeface="+mn-cs"/>
              </a:rPr>
              <a:t>0-5</a:t>
            </a:r>
          </a:p>
        </p:txBody>
      </p:sp>
      <p:sp>
        <p:nvSpPr>
          <p:cNvPr id="58" name="TextBox 57"/>
          <p:cNvSpPr txBox="1"/>
          <p:nvPr/>
        </p:nvSpPr>
        <p:spPr>
          <a:xfrm>
            <a:off x="1814679" y="1209543"/>
            <a:ext cx="812588" cy="369236"/>
          </a:xfrm>
          <a:prstGeom prst="rect">
            <a:avLst/>
          </a:prstGeom>
          <a:noFill/>
        </p:spPr>
        <p:txBody>
          <a:bodyPr wrap="square" rtlCol="0">
            <a:spAutoFit/>
          </a:bodyPr>
          <a:lstStyle/>
          <a:p>
            <a:pPr marL="0" marR="0" lvl="0" indent="0" algn="l" defTabSz="457063" rtl="0" eaLnBrk="1" fontAlgn="auto" latinLnBrk="0" hangingPunct="1">
              <a:lnSpc>
                <a:spcPct val="100000"/>
              </a:lnSpc>
              <a:spcBef>
                <a:spcPts val="0"/>
              </a:spcBef>
              <a:spcAft>
                <a:spcPts val="0"/>
              </a:spcAft>
              <a:buClrTx/>
              <a:buSzTx/>
              <a:buFontTx/>
              <a:buNone/>
              <a:tabLst/>
              <a:defRPr/>
            </a:pPr>
            <a:r>
              <a:rPr kumimoji="0" lang="en-US" sz="1799" b="1" i="0" u="none" strike="noStrike" kern="1200" cap="none" spc="0" normalizeH="0" baseline="0" noProof="0" dirty="0">
                <a:ln>
                  <a:noFill/>
                </a:ln>
                <a:solidFill>
                  <a:prstClr val="white"/>
                </a:solidFill>
                <a:effectLst/>
                <a:uLnTx/>
                <a:uFillTx/>
                <a:latin typeface="Century Gothic"/>
                <a:ea typeface="+mn-ea"/>
                <a:cs typeface="+mn-cs"/>
              </a:rPr>
              <a:t>6-11</a:t>
            </a:r>
          </a:p>
        </p:txBody>
      </p:sp>
      <p:sp>
        <p:nvSpPr>
          <p:cNvPr id="60" name="TextBox 59"/>
          <p:cNvSpPr txBox="1"/>
          <p:nvPr/>
        </p:nvSpPr>
        <p:spPr>
          <a:xfrm>
            <a:off x="6850907" y="1223187"/>
            <a:ext cx="1015735" cy="369236"/>
          </a:xfrm>
          <a:prstGeom prst="rect">
            <a:avLst/>
          </a:prstGeom>
          <a:noFill/>
        </p:spPr>
        <p:txBody>
          <a:bodyPr wrap="square" rtlCol="0">
            <a:spAutoFit/>
          </a:bodyPr>
          <a:lstStyle/>
          <a:p>
            <a:pPr marL="0" marR="0" lvl="0" indent="0" algn="l" defTabSz="457063" rtl="0" eaLnBrk="1" fontAlgn="auto" latinLnBrk="0" hangingPunct="1">
              <a:lnSpc>
                <a:spcPct val="100000"/>
              </a:lnSpc>
              <a:spcBef>
                <a:spcPts val="0"/>
              </a:spcBef>
              <a:spcAft>
                <a:spcPts val="0"/>
              </a:spcAft>
              <a:buClrTx/>
              <a:buSzTx/>
              <a:buFontTx/>
              <a:buNone/>
              <a:tabLst/>
              <a:defRPr/>
            </a:pPr>
            <a:r>
              <a:rPr kumimoji="0" lang="en-US" sz="1799" b="1" i="0" u="none" strike="noStrike" kern="1200" cap="none" spc="0" normalizeH="0" baseline="0" noProof="0" dirty="0">
                <a:ln>
                  <a:noFill/>
                </a:ln>
                <a:solidFill>
                  <a:prstClr val="white"/>
                </a:solidFill>
                <a:effectLst/>
                <a:uLnTx/>
                <a:uFillTx/>
                <a:latin typeface="Century Gothic"/>
                <a:ea typeface="+mn-ea"/>
                <a:cs typeface="+mn-cs"/>
              </a:rPr>
              <a:t>19-25</a:t>
            </a:r>
          </a:p>
        </p:txBody>
      </p:sp>
      <p:sp>
        <p:nvSpPr>
          <p:cNvPr id="61" name="TextBox 60"/>
          <p:cNvSpPr txBox="1"/>
          <p:nvPr/>
        </p:nvSpPr>
        <p:spPr>
          <a:xfrm>
            <a:off x="3726384" y="1244637"/>
            <a:ext cx="1015735" cy="369236"/>
          </a:xfrm>
          <a:prstGeom prst="rect">
            <a:avLst/>
          </a:prstGeom>
          <a:noFill/>
        </p:spPr>
        <p:txBody>
          <a:bodyPr wrap="square" rtlCol="0">
            <a:spAutoFit/>
          </a:bodyPr>
          <a:lstStyle/>
          <a:p>
            <a:pPr marL="0" marR="0" lvl="0" indent="0" algn="l" defTabSz="457063" rtl="0" eaLnBrk="1" fontAlgn="auto" latinLnBrk="0" hangingPunct="1">
              <a:lnSpc>
                <a:spcPct val="100000"/>
              </a:lnSpc>
              <a:spcBef>
                <a:spcPts val="0"/>
              </a:spcBef>
              <a:spcAft>
                <a:spcPts val="0"/>
              </a:spcAft>
              <a:buClrTx/>
              <a:buSzTx/>
              <a:buFontTx/>
              <a:buNone/>
              <a:tabLst/>
              <a:defRPr/>
            </a:pPr>
            <a:r>
              <a:rPr kumimoji="0" lang="en-US" sz="1799" b="1" i="0" u="none" strike="noStrike" kern="1200" cap="none" spc="0" normalizeH="0" baseline="0" noProof="0" dirty="0">
                <a:ln>
                  <a:noFill/>
                </a:ln>
                <a:solidFill>
                  <a:prstClr val="white"/>
                </a:solidFill>
                <a:effectLst/>
                <a:uLnTx/>
                <a:uFillTx/>
                <a:latin typeface="Century Gothic"/>
                <a:ea typeface="+mn-ea"/>
                <a:cs typeface="+mn-cs"/>
              </a:rPr>
              <a:t>12-18</a:t>
            </a:r>
          </a:p>
        </p:txBody>
      </p:sp>
      <p:sp>
        <p:nvSpPr>
          <p:cNvPr id="43" name="TextBox 42"/>
          <p:cNvSpPr txBox="1"/>
          <p:nvPr/>
        </p:nvSpPr>
        <p:spPr>
          <a:xfrm>
            <a:off x="9322784" y="1252748"/>
            <a:ext cx="1015735" cy="369236"/>
          </a:xfrm>
          <a:prstGeom prst="rect">
            <a:avLst/>
          </a:prstGeom>
          <a:noFill/>
        </p:spPr>
        <p:txBody>
          <a:bodyPr wrap="square" rtlCol="0">
            <a:spAutoFit/>
          </a:bodyPr>
          <a:lstStyle/>
          <a:p>
            <a:pPr marL="0" marR="0" lvl="0" indent="0" algn="l" defTabSz="457063" rtl="0" eaLnBrk="1" fontAlgn="auto" latinLnBrk="0" hangingPunct="1">
              <a:lnSpc>
                <a:spcPct val="100000"/>
              </a:lnSpc>
              <a:spcBef>
                <a:spcPts val="0"/>
              </a:spcBef>
              <a:spcAft>
                <a:spcPts val="0"/>
              </a:spcAft>
              <a:buClrTx/>
              <a:buSzTx/>
              <a:buFontTx/>
              <a:buNone/>
              <a:tabLst/>
              <a:defRPr/>
            </a:pPr>
            <a:r>
              <a:rPr kumimoji="0" lang="en-US" sz="1799" b="1" i="0" u="none" strike="noStrike" kern="1200" cap="none" spc="0" normalizeH="0" baseline="0" noProof="0" dirty="0">
                <a:ln>
                  <a:noFill/>
                </a:ln>
                <a:solidFill>
                  <a:prstClr val="white"/>
                </a:solidFill>
                <a:effectLst/>
                <a:uLnTx/>
                <a:uFillTx/>
                <a:latin typeface="Century Gothic"/>
                <a:ea typeface="+mn-ea"/>
                <a:cs typeface="+mn-cs"/>
              </a:rPr>
              <a:t>26-35</a:t>
            </a:r>
          </a:p>
        </p:txBody>
      </p:sp>
      <p:cxnSp>
        <p:nvCxnSpPr>
          <p:cNvPr id="70" name="Straight Connector 69"/>
          <p:cNvCxnSpPr/>
          <p:nvPr/>
        </p:nvCxnSpPr>
        <p:spPr>
          <a:xfrm>
            <a:off x="11884104" y="1474468"/>
            <a:ext cx="15919" cy="4586728"/>
          </a:xfrm>
          <a:prstGeom prst="line">
            <a:avLst/>
          </a:prstGeom>
          <a:ln>
            <a:solidFill>
              <a:schemeClr val="tx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2144416" y="3100402"/>
            <a:ext cx="284254" cy="256967"/>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entury Gothic"/>
              <a:ea typeface="+mn-ea"/>
              <a:cs typeface="+mn-cs"/>
            </a:endParaRPr>
          </a:p>
        </p:txBody>
      </p:sp>
      <p:sp>
        <p:nvSpPr>
          <p:cNvPr id="100" name="TextBox 99"/>
          <p:cNvSpPr txBox="1"/>
          <p:nvPr/>
        </p:nvSpPr>
        <p:spPr>
          <a:xfrm>
            <a:off x="1803171" y="2137552"/>
            <a:ext cx="1023316" cy="861774"/>
          </a:xfrm>
          <a:prstGeom prst="rect">
            <a:avLst/>
          </a:prstGeom>
          <a:no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entury Gothic"/>
                <a:ea typeface="+mn-ea"/>
                <a:cs typeface="+mn-cs"/>
              </a:rPr>
              <a:t>PROFICIENT 4</a:t>
            </a:r>
            <a:r>
              <a:rPr kumimoji="0" lang="en-US" sz="1000" b="1" i="0" u="none" strike="noStrike" kern="1200" cap="none" spc="0" normalizeH="0" baseline="30000" noProof="0" dirty="0">
                <a:ln>
                  <a:noFill/>
                </a:ln>
                <a:solidFill>
                  <a:prstClr val="white"/>
                </a:solidFill>
                <a:effectLst/>
                <a:uLnTx/>
                <a:uFillTx/>
                <a:latin typeface="Century Gothic"/>
                <a:ea typeface="+mn-ea"/>
                <a:cs typeface="+mn-cs"/>
              </a:rPr>
              <a:t>th</a:t>
            </a:r>
            <a:r>
              <a:rPr kumimoji="0" lang="en-US" sz="1000" b="1" i="0" u="none" strike="noStrike" kern="1200" cap="none" spc="0" normalizeH="0" baseline="0" noProof="0" dirty="0">
                <a:ln>
                  <a:noFill/>
                </a:ln>
                <a:solidFill>
                  <a:prstClr val="white"/>
                </a:solidFill>
                <a:effectLst/>
                <a:uLnTx/>
                <a:uFillTx/>
                <a:latin typeface="Century Gothic"/>
                <a:ea typeface="+mn-ea"/>
                <a:cs typeface="+mn-cs"/>
              </a:rPr>
              <a:t> Gr. Math, Reading, &amp; </a:t>
            </a:r>
            <a:r>
              <a:rPr kumimoji="0" lang="en-US" sz="1000" b="1" i="0" u="none" strike="noStrike" kern="1200" cap="none" spc="0" normalizeH="0" baseline="0" noProof="0" dirty="0" err="1">
                <a:ln>
                  <a:noFill/>
                </a:ln>
                <a:solidFill>
                  <a:prstClr val="white"/>
                </a:solidFill>
                <a:effectLst/>
                <a:uLnTx/>
                <a:uFillTx/>
                <a:latin typeface="Century Gothic"/>
                <a:ea typeface="+mn-ea"/>
                <a:cs typeface="+mn-cs"/>
              </a:rPr>
              <a:t>Socioemo</a:t>
            </a:r>
            <a:r>
              <a:rPr kumimoji="0" lang="en-US" sz="1000" b="1" i="0" u="none" strike="noStrike" kern="1200" cap="none" spc="0" normalizeH="0" baseline="0" noProof="0" dirty="0">
                <a:ln>
                  <a:noFill/>
                </a:ln>
                <a:solidFill>
                  <a:prstClr val="white"/>
                </a:solidFill>
                <a:effectLst/>
                <a:uLnTx/>
                <a:uFillTx/>
                <a:latin typeface="Century Gothic"/>
                <a:ea typeface="+mn-ea"/>
                <a:cs typeface="+mn-cs"/>
              </a:rPr>
              <a:t>. Skills</a:t>
            </a:r>
          </a:p>
        </p:txBody>
      </p:sp>
      <p:cxnSp>
        <p:nvCxnSpPr>
          <p:cNvPr id="115" name="Straight Arrow Connector 114"/>
          <p:cNvCxnSpPr/>
          <p:nvPr/>
        </p:nvCxnSpPr>
        <p:spPr>
          <a:xfrm flipH="1">
            <a:off x="2783418" y="4721787"/>
            <a:ext cx="313817" cy="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1116162" y="1574744"/>
            <a:ext cx="1233155" cy="553998"/>
          </a:xfrm>
          <a:prstGeom prst="rect">
            <a:avLst/>
          </a:prstGeom>
          <a:solidFill>
            <a:schemeClr val="bg1"/>
          </a:solid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entury Gothic"/>
                <a:ea typeface="+mn-ea"/>
                <a:cs typeface="+mn-cs"/>
              </a:rPr>
              <a:t>SCHOOL READY</a:t>
            </a:r>
          </a:p>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entury Gothic"/>
                <a:ea typeface="+mn-ea"/>
                <a:cs typeface="+mn-cs"/>
              </a:rPr>
              <a:t>Cog. &amp; Soc. Skills (Kinder)</a:t>
            </a:r>
          </a:p>
        </p:txBody>
      </p:sp>
      <p:sp>
        <p:nvSpPr>
          <p:cNvPr id="116" name="TextBox 115"/>
          <p:cNvSpPr txBox="1"/>
          <p:nvPr/>
        </p:nvSpPr>
        <p:spPr>
          <a:xfrm>
            <a:off x="2833301" y="4165072"/>
            <a:ext cx="2206503" cy="600164"/>
          </a:xfrm>
          <a:prstGeom prst="rect">
            <a:avLst/>
          </a:prstGeom>
          <a:no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entury Gothic"/>
                <a:ea typeface="+mn-ea"/>
                <a:cs typeface="+mn-cs"/>
              </a:rPr>
              <a:t>JUVENILE DELINQUENCY (ESP VIOLENT), ARREST, DETENTION, RECIDIVISM</a:t>
            </a:r>
          </a:p>
        </p:txBody>
      </p:sp>
      <p:sp>
        <p:nvSpPr>
          <p:cNvPr id="124" name="Oval 123"/>
          <p:cNvSpPr/>
          <p:nvPr/>
        </p:nvSpPr>
        <p:spPr>
          <a:xfrm>
            <a:off x="1495177" y="2250359"/>
            <a:ext cx="284254" cy="256967"/>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entury Gothic"/>
              <a:ea typeface="+mn-ea"/>
              <a:cs typeface="+mn-cs"/>
            </a:endParaRPr>
          </a:p>
        </p:txBody>
      </p:sp>
      <p:sp>
        <p:nvSpPr>
          <p:cNvPr id="125" name="Oval 124"/>
          <p:cNvSpPr/>
          <p:nvPr/>
        </p:nvSpPr>
        <p:spPr>
          <a:xfrm>
            <a:off x="3170006" y="4617183"/>
            <a:ext cx="284254" cy="256967"/>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entury Gothic"/>
              <a:ea typeface="+mn-ea"/>
              <a:cs typeface="+mn-cs"/>
            </a:endParaRPr>
          </a:p>
        </p:txBody>
      </p:sp>
      <p:sp>
        <p:nvSpPr>
          <p:cNvPr id="133" name="Oval 132"/>
          <p:cNvSpPr/>
          <p:nvPr/>
        </p:nvSpPr>
        <p:spPr>
          <a:xfrm>
            <a:off x="1408894" y="5968390"/>
            <a:ext cx="284254" cy="256967"/>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entury Gothic"/>
              <a:ea typeface="+mn-ea"/>
              <a:cs typeface="+mn-cs"/>
            </a:endParaRPr>
          </a:p>
        </p:txBody>
      </p:sp>
      <p:sp>
        <p:nvSpPr>
          <p:cNvPr id="135" name="Oval 134"/>
          <p:cNvSpPr/>
          <p:nvPr/>
        </p:nvSpPr>
        <p:spPr>
          <a:xfrm>
            <a:off x="2132012" y="5105400"/>
            <a:ext cx="284254" cy="256967"/>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entury Gothic"/>
              <a:ea typeface="+mn-ea"/>
              <a:cs typeface="+mn-cs"/>
            </a:endParaRPr>
          </a:p>
        </p:txBody>
      </p:sp>
      <p:sp>
        <p:nvSpPr>
          <p:cNvPr id="157" name="Oval 156"/>
          <p:cNvSpPr/>
          <p:nvPr/>
        </p:nvSpPr>
        <p:spPr>
          <a:xfrm>
            <a:off x="5433583" y="5041686"/>
            <a:ext cx="284254" cy="256967"/>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entury Gothic"/>
              <a:ea typeface="+mn-ea"/>
              <a:cs typeface="+mn-cs"/>
            </a:endParaRPr>
          </a:p>
        </p:txBody>
      </p:sp>
      <p:cxnSp>
        <p:nvCxnSpPr>
          <p:cNvPr id="162" name="Straight Arrow Connector 161"/>
          <p:cNvCxnSpPr/>
          <p:nvPr/>
        </p:nvCxnSpPr>
        <p:spPr>
          <a:xfrm flipH="1">
            <a:off x="4325899" y="5165233"/>
            <a:ext cx="1105182" cy="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88" name="Oval 187"/>
          <p:cNvSpPr/>
          <p:nvPr/>
        </p:nvSpPr>
        <p:spPr>
          <a:xfrm>
            <a:off x="6533304" y="4173745"/>
            <a:ext cx="284254" cy="256967"/>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entury Gothic"/>
              <a:ea typeface="+mn-ea"/>
              <a:cs typeface="+mn-cs"/>
            </a:endParaRPr>
          </a:p>
        </p:txBody>
      </p:sp>
      <p:cxnSp>
        <p:nvCxnSpPr>
          <p:cNvPr id="191" name="Straight Arrow Connector 190"/>
          <p:cNvCxnSpPr/>
          <p:nvPr/>
        </p:nvCxnSpPr>
        <p:spPr>
          <a:xfrm flipH="1">
            <a:off x="6044383" y="4298818"/>
            <a:ext cx="382038" cy="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a:off x="6917612" y="4285174"/>
            <a:ext cx="4338858" cy="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96" name="Oval 195"/>
          <p:cNvSpPr/>
          <p:nvPr/>
        </p:nvSpPr>
        <p:spPr>
          <a:xfrm>
            <a:off x="6035955" y="2147622"/>
            <a:ext cx="284254" cy="256967"/>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entury Gothic"/>
              <a:ea typeface="+mn-ea"/>
              <a:cs typeface="+mn-cs"/>
            </a:endParaRPr>
          </a:p>
        </p:txBody>
      </p:sp>
      <p:sp>
        <p:nvSpPr>
          <p:cNvPr id="197" name="TextBox 196"/>
          <p:cNvSpPr txBox="1"/>
          <p:nvPr/>
        </p:nvSpPr>
        <p:spPr>
          <a:xfrm>
            <a:off x="5164246" y="1731447"/>
            <a:ext cx="2214968" cy="430887"/>
          </a:xfrm>
          <a:prstGeom prst="rect">
            <a:avLst/>
          </a:prstGeom>
          <a:no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entury Gothic"/>
                <a:ea typeface="+mn-ea"/>
                <a:cs typeface="+mn-cs"/>
              </a:rPr>
              <a:t>H.S. GRADUATION</a:t>
            </a:r>
          </a:p>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entury Gothic"/>
                <a:ea typeface="+mn-ea"/>
                <a:cs typeface="+mn-cs"/>
              </a:rPr>
              <a:t>(COLLEGE &amp; CAREER READY)</a:t>
            </a:r>
          </a:p>
        </p:txBody>
      </p:sp>
      <p:sp>
        <p:nvSpPr>
          <p:cNvPr id="217" name="Oval 216"/>
          <p:cNvSpPr/>
          <p:nvPr/>
        </p:nvSpPr>
        <p:spPr>
          <a:xfrm>
            <a:off x="8328205" y="2604639"/>
            <a:ext cx="284254" cy="256967"/>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entury Gothic"/>
              <a:ea typeface="+mn-ea"/>
              <a:cs typeface="+mn-cs"/>
            </a:endParaRPr>
          </a:p>
        </p:txBody>
      </p:sp>
      <p:sp>
        <p:nvSpPr>
          <p:cNvPr id="219" name="TextBox 218"/>
          <p:cNvSpPr txBox="1"/>
          <p:nvPr/>
        </p:nvSpPr>
        <p:spPr>
          <a:xfrm>
            <a:off x="8883064" y="2583882"/>
            <a:ext cx="1577120" cy="430775"/>
          </a:xfrm>
          <a:prstGeom prst="rect">
            <a:avLst/>
          </a:prstGeom>
          <a:solidFill>
            <a:schemeClr val="bg1"/>
          </a:solid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entury Gothic"/>
                <a:ea typeface="+mn-ea"/>
                <a:cs typeface="+mn-cs"/>
              </a:rPr>
              <a:t>STABLE FULL-TIME EMPLOYMENT</a:t>
            </a:r>
          </a:p>
        </p:txBody>
      </p:sp>
      <p:sp>
        <p:nvSpPr>
          <p:cNvPr id="220" name="Oval 219"/>
          <p:cNvSpPr/>
          <p:nvPr/>
        </p:nvSpPr>
        <p:spPr>
          <a:xfrm>
            <a:off x="10285412" y="2362200"/>
            <a:ext cx="284254" cy="256967"/>
          </a:xfrm>
          <a:prstGeom prst="ellipse">
            <a:avLst/>
          </a:prstGeom>
          <a:solidFill>
            <a:schemeClr val="bg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entury Gothic"/>
              <a:ea typeface="+mn-ea"/>
              <a:cs typeface="+mn-cs"/>
            </a:endParaRPr>
          </a:p>
        </p:txBody>
      </p:sp>
      <p:sp>
        <p:nvSpPr>
          <p:cNvPr id="221" name="Oval 220"/>
          <p:cNvSpPr/>
          <p:nvPr/>
        </p:nvSpPr>
        <p:spPr>
          <a:xfrm>
            <a:off x="9703309" y="5638225"/>
            <a:ext cx="284254" cy="256967"/>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entury Gothic"/>
              <a:ea typeface="+mn-ea"/>
              <a:cs typeface="+mn-cs"/>
            </a:endParaRPr>
          </a:p>
        </p:txBody>
      </p:sp>
      <p:sp>
        <p:nvSpPr>
          <p:cNvPr id="222" name="TextBox 221"/>
          <p:cNvSpPr txBox="1"/>
          <p:nvPr/>
        </p:nvSpPr>
        <p:spPr>
          <a:xfrm>
            <a:off x="8907394" y="4994670"/>
            <a:ext cx="2198990" cy="600008"/>
          </a:xfrm>
          <a:prstGeom prst="rect">
            <a:avLst/>
          </a:prstGeom>
          <a:solidFill>
            <a:schemeClr val="bg1"/>
          </a:solid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entury Gothic"/>
                <a:ea typeface="+mn-ea"/>
                <a:cs typeface="+mn-cs"/>
              </a:rPr>
              <a:t>LONG-TERM UNEMPLOYMENT OR UNDEREMPLOYMENT </a:t>
            </a:r>
          </a:p>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entury Gothic"/>
                <a:ea typeface="+mn-ea"/>
                <a:cs typeface="+mn-cs"/>
              </a:rPr>
              <a:t> (&gt;6 Months)</a:t>
            </a:r>
          </a:p>
        </p:txBody>
      </p:sp>
      <p:cxnSp>
        <p:nvCxnSpPr>
          <p:cNvPr id="224" name="Straight Arrow Connector 223"/>
          <p:cNvCxnSpPr>
            <a:cxnSpLocks/>
          </p:cNvCxnSpPr>
          <p:nvPr/>
        </p:nvCxnSpPr>
        <p:spPr>
          <a:xfrm flipH="1">
            <a:off x="8842394" y="5715340"/>
            <a:ext cx="817724" cy="2119"/>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a:off x="10055780" y="5758748"/>
            <a:ext cx="1500863" cy="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27" name="Oval 226"/>
          <p:cNvSpPr/>
          <p:nvPr/>
        </p:nvSpPr>
        <p:spPr>
          <a:xfrm>
            <a:off x="10251350" y="6268132"/>
            <a:ext cx="284254" cy="256967"/>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entury Gothic"/>
              <a:ea typeface="+mn-ea"/>
              <a:cs typeface="+mn-cs"/>
            </a:endParaRPr>
          </a:p>
        </p:txBody>
      </p:sp>
      <p:sp>
        <p:nvSpPr>
          <p:cNvPr id="228" name="TextBox 227"/>
          <p:cNvSpPr txBox="1"/>
          <p:nvPr/>
        </p:nvSpPr>
        <p:spPr>
          <a:xfrm>
            <a:off x="9482456" y="5982019"/>
            <a:ext cx="2198990" cy="261542"/>
          </a:xfrm>
          <a:prstGeom prst="rect">
            <a:avLst/>
          </a:prstGeom>
          <a:solidFill>
            <a:schemeClr val="bg1"/>
          </a:solid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entury Gothic"/>
                <a:ea typeface="+mn-ea"/>
                <a:cs typeface="+mn-cs"/>
              </a:rPr>
              <a:t>EARNING BELOW 300% FPL</a:t>
            </a:r>
          </a:p>
        </p:txBody>
      </p:sp>
      <p:sp>
        <p:nvSpPr>
          <p:cNvPr id="97" name="Oval 96"/>
          <p:cNvSpPr/>
          <p:nvPr/>
        </p:nvSpPr>
        <p:spPr>
          <a:xfrm>
            <a:off x="7670321" y="6375009"/>
            <a:ext cx="284254" cy="256967"/>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entury Gothic"/>
              <a:ea typeface="+mn-ea"/>
              <a:cs typeface="+mn-cs"/>
            </a:endParaRPr>
          </a:p>
        </p:txBody>
      </p:sp>
      <p:sp>
        <p:nvSpPr>
          <p:cNvPr id="98" name="TextBox 97"/>
          <p:cNvSpPr txBox="1"/>
          <p:nvPr/>
        </p:nvSpPr>
        <p:spPr>
          <a:xfrm>
            <a:off x="6844824" y="5762178"/>
            <a:ext cx="2608317" cy="600164"/>
          </a:xfrm>
          <a:prstGeom prst="rect">
            <a:avLst/>
          </a:prstGeom>
          <a:solidFill>
            <a:schemeClr val="bg1"/>
          </a:solid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entury Gothic"/>
                <a:ea typeface="+mn-ea"/>
                <a:cs typeface="+mn-cs"/>
              </a:rPr>
              <a:t>VIOLENCE VICTIMIZATION OR UNTREATED SUBSTANCE ABUSE OR BEHAVIORAL HEALTH PROBLEMS</a:t>
            </a:r>
          </a:p>
        </p:txBody>
      </p:sp>
      <p:cxnSp>
        <p:nvCxnSpPr>
          <p:cNvPr id="102" name="Straight Arrow Connector 101"/>
          <p:cNvCxnSpPr/>
          <p:nvPr/>
        </p:nvCxnSpPr>
        <p:spPr>
          <a:xfrm flipH="1" flipV="1">
            <a:off x="4286557" y="6504622"/>
            <a:ext cx="3245045" cy="4559"/>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8063726" y="6509180"/>
            <a:ext cx="2032986" cy="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08" name="Oval 107"/>
          <p:cNvSpPr/>
          <p:nvPr/>
        </p:nvSpPr>
        <p:spPr>
          <a:xfrm>
            <a:off x="8377545" y="3930424"/>
            <a:ext cx="284254" cy="256967"/>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entury Gothic"/>
              <a:ea typeface="+mn-ea"/>
              <a:cs typeface="+mn-cs"/>
            </a:endParaRPr>
          </a:p>
        </p:txBody>
      </p:sp>
      <p:sp>
        <p:nvSpPr>
          <p:cNvPr id="109" name="TextBox 108"/>
          <p:cNvSpPr txBox="1"/>
          <p:nvPr/>
        </p:nvSpPr>
        <p:spPr>
          <a:xfrm>
            <a:off x="7835555" y="3706563"/>
            <a:ext cx="1583559" cy="261610"/>
          </a:xfrm>
          <a:prstGeom prst="rect">
            <a:avLst/>
          </a:prstGeom>
          <a:no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entury Gothic"/>
                <a:ea typeface="+mn-ea"/>
                <a:cs typeface="+mn-cs"/>
              </a:rPr>
              <a:t>COLLEGE DROPOUT</a:t>
            </a:r>
          </a:p>
        </p:txBody>
      </p:sp>
      <p:cxnSp>
        <p:nvCxnSpPr>
          <p:cNvPr id="121" name="Straight Arrow Connector 120"/>
          <p:cNvCxnSpPr>
            <a:cxnSpLocks/>
          </p:cNvCxnSpPr>
          <p:nvPr/>
        </p:nvCxnSpPr>
        <p:spPr>
          <a:xfrm flipH="1">
            <a:off x="7710663" y="4062765"/>
            <a:ext cx="666882" cy="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a:off x="8685212" y="4038600"/>
            <a:ext cx="422971" cy="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6415837" y="2217924"/>
            <a:ext cx="1145817" cy="430775"/>
          </a:xfrm>
          <a:prstGeom prst="rect">
            <a:avLst/>
          </a:prstGeom>
          <a:no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entury Gothic"/>
                <a:ea typeface="+mn-ea"/>
                <a:cs typeface="+mn-cs"/>
              </a:rPr>
              <a:t>COLLEGE </a:t>
            </a:r>
          </a:p>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entury Gothic"/>
                <a:ea typeface="+mn-ea"/>
                <a:cs typeface="+mn-cs"/>
              </a:rPr>
              <a:t>ENROLLMENT</a:t>
            </a:r>
          </a:p>
        </p:txBody>
      </p:sp>
      <p:sp>
        <p:nvSpPr>
          <p:cNvPr id="145" name="Oval 144"/>
          <p:cNvSpPr/>
          <p:nvPr/>
        </p:nvSpPr>
        <p:spPr>
          <a:xfrm>
            <a:off x="6495676" y="2678934"/>
            <a:ext cx="284254" cy="256967"/>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entury Gothic"/>
              <a:ea typeface="+mn-ea"/>
              <a:cs typeface="+mn-cs"/>
            </a:endParaRPr>
          </a:p>
        </p:txBody>
      </p:sp>
      <p:sp>
        <p:nvSpPr>
          <p:cNvPr id="73" name="Oval 72"/>
          <p:cNvSpPr/>
          <p:nvPr/>
        </p:nvSpPr>
        <p:spPr>
          <a:xfrm>
            <a:off x="3503612" y="3048000"/>
            <a:ext cx="284254" cy="256967"/>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entury Gothic"/>
              <a:ea typeface="+mn-ea"/>
              <a:cs typeface="+mn-cs"/>
            </a:endParaRPr>
          </a:p>
        </p:txBody>
      </p:sp>
      <p:sp>
        <p:nvSpPr>
          <p:cNvPr id="74" name="TextBox 73"/>
          <p:cNvSpPr txBox="1"/>
          <p:nvPr/>
        </p:nvSpPr>
        <p:spPr>
          <a:xfrm>
            <a:off x="2715197" y="2240819"/>
            <a:ext cx="1896544" cy="769241"/>
          </a:xfrm>
          <a:prstGeom prst="rect">
            <a:avLst/>
          </a:prstGeom>
          <a:no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entury Gothic"/>
                <a:ea typeface="+mn-ea"/>
                <a:cs typeface="+mn-cs"/>
              </a:rPr>
              <a:t>PROFICIENT, GOOD GRADES</a:t>
            </a:r>
          </a:p>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entury Gothic"/>
                <a:ea typeface="+mn-ea"/>
                <a:cs typeface="+mn-cs"/>
              </a:rPr>
              <a:t>8</a:t>
            </a:r>
            <a:r>
              <a:rPr kumimoji="0" lang="en-US" sz="1100" b="1" i="0" u="none" strike="noStrike" kern="1200" cap="none" spc="0" normalizeH="0" baseline="30000" noProof="0" dirty="0">
                <a:ln>
                  <a:noFill/>
                </a:ln>
                <a:solidFill>
                  <a:prstClr val="white"/>
                </a:solidFill>
                <a:effectLst/>
                <a:uLnTx/>
                <a:uFillTx/>
                <a:latin typeface="Century Gothic"/>
                <a:ea typeface="+mn-ea"/>
                <a:cs typeface="+mn-cs"/>
              </a:rPr>
              <a:t>th</a:t>
            </a:r>
            <a:r>
              <a:rPr kumimoji="0" lang="en-US" sz="1100" b="1" i="0" u="none" strike="noStrike" kern="1200" cap="none" spc="0" normalizeH="0" baseline="0" noProof="0" dirty="0">
                <a:ln>
                  <a:noFill/>
                </a:ln>
                <a:solidFill>
                  <a:prstClr val="white"/>
                </a:solidFill>
                <a:effectLst/>
                <a:uLnTx/>
                <a:uFillTx/>
                <a:latin typeface="Century Gothic"/>
                <a:ea typeface="+mn-ea"/>
                <a:cs typeface="+mn-cs"/>
              </a:rPr>
              <a:t>  Gr. Math, English, Middle-School Grades</a:t>
            </a:r>
          </a:p>
        </p:txBody>
      </p:sp>
      <p:sp>
        <p:nvSpPr>
          <p:cNvPr id="75" name="Oval 74"/>
          <p:cNvSpPr/>
          <p:nvPr/>
        </p:nvSpPr>
        <p:spPr>
          <a:xfrm>
            <a:off x="3315739" y="5399132"/>
            <a:ext cx="284254" cy="256967"/>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entury Gothic"/>
              <a:ea typeface="+mn-ea"/>
              <a:cs typeface="+mn-cs"/>
            </a:endParaRPr>
          </a:p>
        </p:txBody>
      </p:sp>
      <p:sp>
        <p:nvSpPr>
          <p:cNvPr id="77" name="TextBox 76"/>
          <p:cNvSpPr txBox="1"/>
          <p:nvPr/>
        </p:nvSpPr>
        <p:spPr>
          <a:xfrm>
            <a:off x="2600435" y="4853037"/>
            <a:ext cx="1896544" cy="600008"/>
          </a:xfrm>
          <a:prstGeom prst="rect">
            <a:avLst/>
          </a:prstGeom>
          <a:no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entury Gothic"/>
                <a:ea typeface="+mn-ea"/>
                <a:cs typeface="+mn-cs"/>
              </a:rPr>
              <a:t>NOT PROFICIENT, FAILS MATH OR ENGLISH</a:t>
            </a:r>
          </a:p>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entury Gothic"/>
                <a:ea typeface="+mn-ea"/>
                <a:cs typeface="+mn-cs"/>
              </a:rPr>
              <a:t>8</a:t>
            </a:r>
            <a:r>
              <a:rPr kumimoji="0" lang="en-US" sz="1100" b="1" i="0" u="none" strike="noStrike" kern="1200" cap="none" spc="0" normalizeH="0" baseline="30000" noProof="0" dirty="0">
                <a:ln>
                  <a:noFill/>
                </a:ln>
                <a:solidFill>
                  <a:prstClr val="white"/>
                </a:solidFill>
                <a:effectLst/>
                <a:uLnTx/>
                <a:uFillTx/>
                <a:latin typeface="Century Gothic"/>
                <a:ea typeface="+mn-ea"/>
                <a:cs typeface="+mn-cs"/>
              </a:rPr>
              <a:t>TH</a:t>
            </a:r>
            <a:r>
              <a:rPr kumimoji="0" lang="en-US" sz="1100" b="1" i="0" u="none" strike="noStrike" kern="1200" cap="none" spc="0" normalizeH="0" baseline="0" noProof="0" dirty="0">
                <a:ln>
                  <a:noFill/>
                </a:ln>
                <a:solidFill>
                  <a:prstClr val="white"/>
                </a:solidFill>
                <a:effectLst/>
                <a:uLnTx/>
                <a:uFillTx/>
                <a:latin typeface="Century Gothic"/>
                <a:ea typeface="+mn-ea"/>
                <a:cs typeface="+mn-cs"/>
              </a:rPr>
              <a:t> Gr. Math &amp; Reading</a:t>
            </a:r>
          </a:p>
        </p:txBody>
      </p:sp>
      <p:sp>
        <p:nvSpPr>
          <p:cNvPr id="78" name="Oval 77"/>
          <p:cNvSpPr/>
          <p:nvPr/>
        </p:nvSpPr>
        <p:spPr>
          <a:xfrm>
            <a:off x="2792516" y="5822422"/>
            <a:ext cx="284254" cy="256967"/>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entury Gothic"/>
              <a:ea typeface="+mn-ea"/>
              <a:cs typeface="+mn-cs"/>
            </a:endParaRPr>
          </a:p>
        </p:txBody>
      </p:sp>
      <p:cxnSp>
        <p:nvCxnSpPr>
          <p:cNvPr id="81" name="Straight Arrow Connector 80"/>
          <p:cNvCxnSpPr/>
          <p:nvPr/>
        </p:nvCxnSpPr>
        <p:spPr>
          <a:xfrm flipH="1">
            <a:off x="1939991" y="5982019"/>
            <a:ext cx="8186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3086690" y="5982019"/>
            <a:ext cx="275613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155628" y="3691651"/>
            <a:ext cx="3689792" cy="400110"/>
          </a:xfrm>
          <a:prstGeom prst="rect">
            <a:avLst/>
          </a:prstGeom>
          <a:no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entury Gothic"/>
                <a:ea typeface="+mn-ea"/>
                <a:cs typeface="+mn-cs"/>
              </a:rPr>
              <a:t>CRIMINAL OFFENDING (ESP VIOLENT) ARREST, FELONY CONVICTION, INCARCERATION, RECIDIVISM</a:t>
            </a:r>
          </a:p>
        </p:txBody>
      </p:sp>
      <p:cxnSp>
        <p:nvCxnSpPr>
          <p:cNvPr id="92" name="Straight Arrow Connector 91"/>
          <p:cNvCxnSpPr/>
          <p:nvPr/>
        </p:nvCxnSpPr>
        <p:spPr>
          <a:xfrm>
            <a:off x="3512994" y="4754535"/>
            <a:ext cx="216786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5706149" y="5169247"/>
            <a:ext cx="40484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9510317" y="2984934"/>
            <a:ext cx="284254" cy="256967"/>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entury Gothic"/>
              <a:ea typeface="+mn-ea"/>
              <a:cs typeface="+mn-cs"/>
            </a:endParaRPr>
          </a:p>
        </p:txBody>
      </p:sp>
      <p:sp>
        <p:nvSpPr>
          <p:cNvPr id="103" name="TextBox 102"/>
          <p:cNvSpPr txBox="1"/>
          <p:nvPr/>
        </p:nvSpPr>
        <p:spPr>
          <a:xfrm>
            <a:off x="9447212" y="1905000"/>
            <a:ext cx="2009401" cy="430775"/>
          </a:xfrm>
          <a:prstGeom prst="rect">
            <a:avLst/>
          </a:prstGeom>
          <a:solidFill>
            <a:schemeClr val="bg1"/>
          </a:solid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entury Gothic"/>
                <a:ea typeface="+mn-ea"/>
                <a:cs typeface="+mn-cs"/>
              </a:rPr>
              <a:t>STABLE FULL-TIME EMPLOYMENT @ 300% FPL</a:t>
            </a:r>
          </a:p>
        </p:txBody>
      </p:sp>
      <p:sp>
        <p:nvSpPr>
          <p:cNvPr id="218" name="TextBox 217"/>
          <p:cNvSpPr txBox="1"/>
          <p:nvPr/>
        </p:nvSpPr>
        <p:spPr>
          <a:xfrm>
            <a:off x="7587918" y="2143404"/>
            <a:ext cx="1835146" cy="430775"/>
          </a:xfrm>
          <a:prstGeom prst="rect">
            <a:avLst/>
          </a:prstGeom>
          <a:no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entury Gothic"/>
                <a:ea typeface="+mn-ea"/>
                <a:cs typeface="+mn-cs"/>
              </a:rPr>
              <a:t>COLLEGE COMPLETION (4-year college)</a:t>
            </a:r>
          </a:p>
        </p:txBody>
      </p:sp>
      <p:sp>
        <p:nvSpPr>
          <p:cNvPr id="105" name="Oval 104"/>
          <p:cNvSpPr/>
          <p:nvPr/>
        </p:nvSpPr>
        <p:spPr>
          <a:xfrm>
            <a:off x="9151236" y="1842927"/>
            <a:ext cx="284254" cy="256967"/>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entury Gothic"/>
              <a:ea typeface="+mn-ea"/>
              <a:cs typeface="+mn-cs"/>
            </a:endParaRPr>
          </a:p>
        </p:txBody>
      </p:sp>
      <p:sp>
        <p:nvSpPr>
          <p:cNvPr id="106" name="TextBox 105"/>
          <p:cNvSpPr txBox="1"/>
          <p:nvPr/>
        </p:nvSpPr>
        <p:spPr>
          <a:xfrm>
            <a:off x="8297237" y="1575758"/>
            <a:ext cx="2067616" cy="261542"/>
          </a:xfrm>
          <a:prstGeom prst="rect">
            <a:avLst/>
          </a:prstGeom>
          <a:no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entury Gothic"/>
                <a:ea typeface="+mn-ea"/>
                <a:cs typeface="+mn-cs"/>
              </a:rPr>
              <a:t>STABLE  HOUSING</a:t>
            </a:r>
          </a:p>
        </p:txBody>
      </p:sp>
      <p:sp>
        <p:nvSpPr>
          <p:cNvPr id="107" name="Oval 106"/>
          <p:cNvSpPr/>
          <p:nvPr/>
        </p:nvSpPr>
        <p:spPr>
          <a:xfrm>
            <a:off x="9226560" y="4798878"/>
            <a:ext cx="284254" cy="256967"/>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entury Gothic"/>
              <a:ea typeface="+mn-ea"/>
              <a:cs typeface="+mn-cs"/>
            </a:endParaRPr>
          </a:p>
        </p:txBody>
      </p:sp>
      <p:sp>
        <p:nvSpPr>
          <p:cNvPr id="110" name="TextBox 109"/>
          <p:cNvSpPr txBox="1"/>
          <p:nvPr/>
        </p:nvSpPr>
        <p:spPr>
          <a:xfrm>
            <a:off x="7965751" y="4608756"/>
            <a:ext cx="3199567" cy="261542"/>
          </a:xfrm>
          <a:prstGeom prst="rect">
            <a:avLst/>
          </a:prstGeom>
          <a:no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entury Gothic"/>
                <a:ea typeface="+mn-ea"/>
                <a:cs typeface="+mn-cs"/>
              </a:rPr>
              <a:t>HOUSING INSTABIITY OR HOMELESSNESS</a:t>
            </a:r>
          </a:p>
        </p:txBody>
      </p:sp>
      <p:sp>
        <p:nvSpPr>
          <p:cNvPr id="158" name="TextBox 157"/>
          <p:cNvSpPr txBox="1"/>
          <p:nvPr/>
        </p:nvSpPr>
        <p:spPr>
          <a:xfrm>
            <a:off x="5007484" y="4812897"/>
            <a:ext cx="1218883" cy="261542"/>
          </a:xfrm>
          <a:prstGeom prst="rect">
            <a:avLst/>
          </a:prstGeom>
          <a:no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entury Gothic"/>
                <a:ea typeface="+mn-ea"/>
                <a:cs typeface="+mn-cs"/>
              </a:rPr>
              <a:t>H.S. DROPOUT</a:t>
            </a:r>
          </a:p>
        </p:txBody>
      </p:sp>
      <p:cxnSp>
        <p:nvCxnSpPr>
          <p:cNvPr id="123" name="Straight Arrow Connector 122"/>
          <p:cNvCxnSpPr/>
          <p:nvPr/>
        </p:nvCxnSpPr>
        <p:spPr>
          <a:xfrm flipH="1">
            <a:off x="6450868" y="4990171"/>
            <a:ext cx="276937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9522251" y="4963947"/>
            <a:ext cx="173421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H="1" flipV="1">
            <a:off x="900719" y="3308009"/>
            <a:ext cx="470523" cy="497411"/>
          </a:xfrm>
          <a:prstGeom prst="straightConnector1">
            <a:avLst/>
          </a:prstGeom>
          <a:ln w="57150">
            <a:solidFill>
              <a:srgbClr val="E6D30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H="1">
            <a:off x="779727" y="3953299"/>
            <a:ext cx="578073" cy="578073"/>
          </a:xfrm>
          <a:prstGeom prst="straightConnector1">
            <a:avLst/>
          </a:prstGeom>
          <a:ln w="57150">
            <a:solidFill>
              <a:srgbClr val="E6D30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6" name="Oval 95"/>
          <p:cNvSpPr/>
          <p:nvPr/>
        </p:nvSpPr>
        <p:spPr>
          <a:xfrm>
            <a:off x="470524" y="982274"/>
            <a:ext cx="10338095" cy="927605"/>
          </a:xfrm>
          <a:prstGeom prst="ellipse">
            <a:avLst/>
          </a:prstGeom>
          <a:noFill/>
          <a:ln w="38100" cmpd="sng">
            <a:solidFill>
              <a:srgbClr val="E6D3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entury Gothic"/>
              <a:ea typeface="+mn-ea"/>
              <a:cs typeface="+mn-cs"/>
            </a:endParaRPr>
          </a:p>
        </p:txBody>
      </p:sp>
      <p:sp>
        <p:nvSpPr>
          <p:cNvPr id="111" name="Right Brace 110"/>
          <p:cNvSpPr/>
          <p:nvPr/>
        </p:nvSpPr>
        <p:spPr>
          <a:xfrm>
            <a:off x="2224006" y="113906"/>
            <a:ext cx="627234" cy="1150682"/>
          </a:xfrm>
          <a:prstGeom prst="rightBrace">
            <a:avLst>
              <a:gd name="adj1" fmla="val 28571"/>
              <a:gd name="adj2" fmla="val 50000"/>
            </a:avLst>
          </a:prstGeom>
          <a:ln w="57150">
            <a:solidFill>
              <a:srgbClr val="E6D306"/>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entury Gothic"/>
              <a:ea typeface="+mn-ea"/>
              <a:cs typeface="+mn-cs"/>
            </a:endParaRPr>
          </a:p>
        </p:txBody>
      </p:sp>
      <p:sp>
        <p:nvSpPr>
          <p:cNvPr id="112" name="TextBox 111"/>
          <p:cNvSpPr txBox="1"/>
          <p:nvPr/>
        </p:nvSpPr>
        <p:spPr>
          <a:xfrm>
            <a:off x="2894012" y="609600"/>
            <a:ext cx="2930697" cy="307777"/>
          </a:xfrm>
          <a:prstGeom prst="rect">
            <a:avLst/>
          </a:prstGeom>
          <a:noFill/>
        </p:spPr>
        <p:txBody>
          <a:bodyPr wrap="square" rtlCol="0">
            <a:spAutoFit/>
          </a:bodyPr>
          <a:lstStyle/>
          <a:p>
            <a:pPr marL="0" marR="0" lvl="0" indent="0" algn="l" defTabSz="457063"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Ecological/Contextual Factors</a:t>
            </a:r>
          </a:p>
        </p:txBody>
      </p:sp>
      <p:sp>
        <p:nvSpPr>
          <p:cNvPr id="113" name="TextBox 112"/>
          <p:cNvSpPr txBox="1"/>
          <p:nvPr/>
        </p:nvSpPr>
        <p:spPr>
          <a:xfrm>
            <a:off x="6054989" y="80550"/>
            <a:ext cx="5928611" cy="707702"/>
          </a:xfrm>
          <a:prstGeom prst="rect">
            <a:avLst/>
          </a:prstGeom>
          <a:noFill/>
        </p:spPr>
        <p:txBody>
          <a:bodyPr wrap="square" rtlCol="0">
            <a:spAutoFit/>
          </a:bodyPr>
          <a:lstStyle/>
          <a:p>
            <a:pPr marL="0" marR="0" lvl="0" indent="0" algn="l" defTabSz="457063" rtl="0" eaLnBrk="1" fontAlgn="auto" latinLnBrk="0" hangingPunct="1">
              <a:lnSpc>
                <a:spcPct val="100000"/>
              </a:lnSpc>
              <a:spcBef>
                <a:spcPts val="0"/>
              </a:spcBef>
              <a:spcAft>
                <a:spcPts val="0"/>
              </a:spcAft>
              <a:buClrTx/>
              <a:buSzTx/>
              <a:buFontTx/>
              <a:buNone/>
              <a:tabLst/>
              <a:defRPr/>
            </a:pPr>
            <a:r>
              <a:rPr kumimoji="0" lang="en-US" sz="3999" b="1" i="0" u="none" strike="noStrike" kern="1200" cap="none" spc="0" normalizeH="0" baseline="0" noProof="0" dirty="0">
                <a:ln>
                  <a:noFill/>
                </a:ln>
                <a:solidFill>
                  <a:srgbClr val="ACD433"/>
                </a:solidFill>
                <a:effectLst/>
                <a:uLnTx/>
                <a:uFillTx/>
                <a:latin typeface="Open Sans" panose="020B0606030504020204"/>
                <a:ea typeface="Open Sans Extrabold" panose="020B0906030804020204" pitchFamily="34" charset="0"/>
                <a:cs typeface="Open Sans Extrabold" panose="020B0906030804020204" pitchFamily="34" charset="0"/>
              </a:rPr>
              <a:t>Life Course Outcomes</a:t>
            </a:r>
          </a:p>
        </p:txBody>
      </p:sp>
      <p:sp>
        <p:nvSpPr>
          <p:cNvPr id="138" name="TextBox 137"/>
          <p:cNvSpPr txBox="1"/>
          <p:nvPr/>
        </p:nvSpPr>
        <p:spPr>
          <a:xfrm>
            <a:off x="0" y="6636803"/>
            <a:ext cx="12188825"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entury Gothic"/>
                <a:ea typeface="+mn-ea"/>
                <a:cs typeface="+mn-cs"/>
              </a:rPr>
              <a:t>© Forward Change Consulting</a:t>
            </a:r>
          </a:p>
        </p:txBody>
      </p:sp>
      <p:sp>
        <p:nvSpPr>
          <p:cNvPr id="144" name="Oval 143"/>
          <p:cNvSpPr/>
          <p:nvPr/>
        </p:nvSpPr>
        <p:spPr>
          <a:xfrm>
            <a:off x="7192253" y="3168817"/>
            <a:ext cx="284254" cy="256967"/>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entury Gothic"/>
              <a:ea typeface="+mn-ea"/>
              <a:cs typeface="+mn-cs"/>
            </a:endParaRPr>
          </a:p>
        </p:txBody>
      </p:sp>
      <p:sp>
        <p:nvSpPr>
          <p:cNvPr id="146" name="TextBox 145"/>
          <p:cNvSpPr txBox="1"/>
          <p:nvPr/>
        </p:nvSpPr>
        <p:spPr>
          <a:xfrm>
            <a:off x="6889790" y="2690966"/>
            <a:ext cx="1145817" cy="430887"/>
          </a:xfrm>
          <a:prstGeom prst="rect">
            <a:avLst/>
          </a:prstGeom>
          <a:no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entury Gothic"/>
                <a:ea typeface="+mn-ea"/>
                <a:cs typeface="+mn-cs"/>
              </a:rPr>
              <a:t>POSTSECOND. CREDENTIAL</a:t>
            </a:r>
          </a:p>
        </p:txBody>
      </p:sp>
      <p:cxnSp>
        <p:nvCxnSpPr>
          <p:cNvPr id="17" name="Straight Arrow Connector 16"/>
          <p:cNvCxnSpPr/>
          <p:nvPr/>
        </p:nvCxnSpPr>
        <p:spPr>
          <a:xfrm flipV="1">
            <a:off x="7490877" y="3304967"/>
            <a:ext cx="2760473" cy="7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6347280" y="3304967"/>
            <a:ext cx="7377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9" name="Oval 148"/>
          <p:cNvSpPr/>
          <p:nvPr/>
        </p:nvSpPr>
        <p:spPr>
          <a:xfrm>
            <a:off x="468192" y="4118010"/>
            <a:ext cx="284254" cy="256967"/>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entury Gothic"/>
              <a:ea typeface="+mn-ea"/>
              <a:cs typeface="+mn-cs"/>
            </a:endParaRPr>
          </a:p>
        </p:txBody>
      </p:sp>
      <p:sp>
        <p:nvSpPr>
          <p:cNvPr id="150" name="TextBox 149"/>
          <p:cNvSpPr txBox="1"/>
          <p:nvPr/>
        </p:nvSpPr>
        <p:spPr>
          <a:xfrm>
            <a:off x="0" y="3671643"/>
            <a:ext cx="1544068" cy="400006"/>
          </a:xfrm>
          <a:prstGeom prst="rect">
            <a:avLst/>
          </a:prstGeom>
          <a:solidFill>
            <a:schemeClr val="bg1"/>
          </a:solid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entury Gothic"/>
                <a:ea typeface="+mn-ea"/>
                <a:cs typeface="+mn-cs"/>
              </a:rPr>
              <a:t>PRE-TERM BIRTH/LOW BIRTHWEIGHT</a:t>
            </a:r>
          </a:p>
        </p:txBody>
      </p:sp>
      <p:sp>
        <p:nvSpPr>
          <p:cNvPr id="114" name="TextBox 113"/>
          <p:cNvSpPr txBox="1"/>
          <p:nvPr/>
        </p:nvSpPr>
        <p:spPr>
          <a:xfrm>
            <a:off x="6429149" y="5074060"/>
            <a:ext cx="2067098" cy="430775"/>
          </a:xfrm>
          <a:prstGeom prst="rect">
            <a:avLst/>
          </a:prstGeom>
          <a:solidFill>
            <a:schemeClr val="bg1"/>
          </a:solid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entury Gothic"/>
                <a:ea typeface="+mn-ea"/>
                <a:cs typeface="+mn-cs"/>
              </a:rPr>
              <a:t>DISCONNECTED FROM SCHOOL AND WORK</a:t>
            </a:r>
          </a:p>
        </p:txBody>
      </p:sp>
      <p:sp>
        <p:nvSpPr>
          <p:cNvPr id="117" name="Oval 116"/>
          <p:cNvSpPr/>
          <p:nvPr/>
        </p:nvSpPr>
        <p:spPr>
          <a:xfrm>
            <a:off x="6837738" y="5597891"/>
            <a:ext cx="284254" cy="256967"/>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entury Gothic"/>
              <a:ea typeface="+mn-ea"/>
              <a:cs typeface="+mn-cs"/>
            </a:endParaRPr>
          </a:p>
        </p:txBody>
      </p:sp>
      <p:cxnSp>
        <p:nvCxnSpPr>
          <p:cNvPr id="13" name="Straight Arrow Connector 12"/>
          <p:cNvCxnSpPr/>
          <p:nvPr/>
        </p:nvCxnSpPr>
        <p:spPr>
          <a:xfrm flipH="1">
            <a:off x="5644216" y="5753585"/>
            <a:ext cx="10824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192253" y="5753585"/>
            <a:ext cx="13039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9" name="Oval 118"/>
          <p:cNvSpPr/>
          <p:nvPr/>
        </p:nvSpPr>
        <p:spPr>
          <a:xfrm>
            <a:off x="855971" y="3096551"/>
            <a:ext cx="284254" cy="256967"/>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entury Gothic"/>
              <a:ea typeface="+mn-ea"/>
              <a:cs typeface="+mn-cs"/>
            </a:endParaRPr>
          </a:p>
        </p:txBody>
      </p:sp>
      <p:sp>
        <p:nvSpPr>
          <p:cNvPr id="126" name="TextBox 125"/>
          <p:cNvSpPr txBox="1"/>
          <p:nvPr/>
        </p:nvSpPr>
        <p:spPr>
          <a:xfrm>
            <a:off x="734879" y="2652144"/>
            <a:ext cx="810763" cy="430887"/>
          </a:xfrm>
          <a:prstGeom prst="rect">
            <a:avLst/>
          </a:prstGeom>
          <a:solidFill>
            <a:schemeClr val="bg1"/>
          </a:solid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entury Gothic"/>
                <a:ea typeface="+mn-ea"/>
                <a:cs typeface="+mn-cs"/>
              </a:rPr>
              <a:t>Secure Attach</a:t>
            </a:r>
          </a:p>
        </p:txBody>
      </p:sp>
      <p:sp>
        <p:nvSpPr>
          <p:cNvPr id="129" name="TextBox 128"/>
          <p:cNvSpPr txBox="1"/>
          <p:nvPr/>
        </p:nvSpPr>
        <p:spPr>
          <a:xfrm>
            <a:off x="1085770" y="4930647"/>
            <a:ext cx="968787" cy="1015663"/>
          </a:xfrm>
          <a:prstGeom prst="rect">
            <a:avLst/>
          </a:prstGeom>
          <a:solidFill>
            <a:schemeClr val="bg1"/>
          </a:solid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entury Gothic"/>
                <a:ea typeface="+mn-ea"/>
                <a:cs typeface="+mn-cs"/>
              </a:rPr>
              <a:t>NOT SCHOOL READY</a:t>
            </a:r>
          </a:p>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entury Gothic"/>
                <a:ea typeface="+mn-ea"/>
                <a:cs typeface="+mn-cs"/>
              </a:rPr>
              <a:t>Cog. &amp; Soc. Skills (Kinder)</a:t>
            </a:r>
          </a:p>
        </p:txBody>
      </p:sp>
      <p:sp>
        <p:nvSpPr>
          <p:cNvPr id="130" name="TextBox 129"/>
          <p:cNvSpPr txBox="1"/>
          <p:nvPr/>
        </p:nvSpPr>
        <p:spPr>
          <a:xfrm>
            <a:off x="751603" y="4136396"/>
            <a:ext cx="810763" cy="430887"/>
          </a:xfrm>
          <a:prstGeom prst="rect">
            <a:avLst/>
          </a:prstGeom>
          <a:solidFill>
            <a:schemeClr val="bg1"/>
          </a:solid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a:ln>
                  <a:noFill/>
                </a:ln>
                <a:solidFill>
                  <a:prstClr val="white"/>
                </a:solidFill>
                <a:effectLst/>
                <a:uLnTx/>
                <a:uFillTx/>
                <a:latin typeface="Century Gothic"/>
                <a:ea typeface="+mn-ea"/>
                <a:cs typeface="+mn-cs"/>
              </a:rPr>
              <a:t>Insecur</a:t>
            </a:r>
            <a:r>
              <a:rPr kumimoji="0" lang="en-US" sz="1100" b="1" i="0" u="none" strike="noStrike" kern="1200" cap="none" spc="0" normalizeH="0" baseline="0" noProof="0" dirty="0">
                <a:ln>
                  <a:noFill/>
                </a:ln>
                <a:solidFill>
                  <a:prstClr val="white"/>
                </a:solidFill>
                <a:effectLst/>
                <a:uLnTx/>
                <a:uFillTx/>
                <a:latin typeface="Century Gothic"/>
                <a:ea typeface="+mn-ea"/>
                <a:cs typeface="+mn-cs"/>
              </a:rPr>
              <a:t> Attach</a:t>
            </a:r>
          </a:p>
        </p:txBody>
      </p:sp>
      <p:sp>
        <p:nvSpPr>
          <p:cNvPr id="131" name="Oval 130"/>
          <p:cNvSpPr/>
          <p:nvPr/>
        </p:nvSpPr>
        <p:spPr>
          <a:xfrm>
            <a:off x="835484" y="4607650"/>
            <a:ext cx="284254" cy="256967"/>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entury Gothic"/>
              <a:ea typeface="+mn-ea"/>
              <a:cs typeface="+mn-cs"/>
            </a:endParaRPr>
          </a:p>
        </p:txBody>
      </p:sp>
      <p:cxnSp>
        <p:nvCxnSpPr>
          <p:cNvPr id="5" name="Straight Arrow Connector 4"/>
          <p:cNvCxnSpPr/>
          <p:nvPr/>
        </p:nvCxnSpPr>
        <p:spPr>
          <a:xfrm>
            <a:off x="1159451" y="3228885"/>
            <a:ext cx="5598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135980" y="4705580"/>
            <a:ext cx="597766" cy="0"/>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10569666" y="6396615"/>
            <a:ext cx="1500863" cy="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10595930" y="2490683"/>
            <a:ext cx="1500863" cy="0"/>
          </a:xfrm>
          <a:prstGeom prst="straightConnector1">
            <a:avLst/>
          </a:prstGeom>
          <a:ln>
            <a:solidFill>
              <a:schemeClr val="bg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7" name="Rectangle 136"/>
          <p:cNvSpPr/>
          <p:nvPr/>
        </p:nvSpPr>
        <p:spPr>
          <a:xfrm>
            <a:off x="-19912" y="1059575"/>
            <a:ext cx="667170" cy="276999"/>
          </a:xfrm>
          <a:prstGeom prst="rect">
            <a:avLst/>
          </a:prstGeom>
        </p:spPr>
        <p:txBody>
          <a:bodyPr wrap="none">
            <a:spAutoFit/>
          </a:bodyPr>
          <a:lstStyle/>
          <a:p>
            <a:pPr marL="0" marR="0" lvl="0" indent="0" algn="l" defTabSz="4570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50000"/>
                  </a:prstClr>
                </a:solidFill>
                <a:effectLst/>
                <a:uLnTx/>
                <a:uFillTx/>
                <a:latin typeface="Century Gothic"/>
                <a:ea typeface="+mn-ea"/>
                <a:cs typeface="+mn-cs"/>
              </a:rPr>
              <a:t>Family</a:t>
            </a:r>
            <a:endParaRPr kumimoji="0" lang="en-US" sz="1200" b="0" i="0" u="none" strike="noStrike" kern="1200" cap="none" spc="0" normalizeH="0" baseline="0" noProof="0" dirty="0">
              <a:ln>
                <a:noFill/>
              </a:ln>
              <a:solidFill>
                <a:prstClr val="white">
                  <a:lumMod val="50000"/>
                </a:prstClr>
              </a:solidFill>
              <a:effectLst/>
              <a:uLnTx/>
              <a:uFillTx/>
              <a:latin typeface="Century Gothic"/>
              <a:ea typeface="+mn-ea"/>
              <a:cs typeface="+mn-cs"/>
            </a:endParaRPr>
          </a:p>
        </p:txBody>
      </p:sp>
      <p:sp>
        <p:nvSpPr>
          <p:cNvPr id="143" name="Rectangle 142"/>
          <p:cNvSpPr/>
          <p:nvPr/>
        </p:nvSpPr>
        <p:spPr>
          <a:xfrm>
            <a:off x="-30168" y="850357"/>
            <a:ext cx="1871025" cy="276999"/>
          </a:xfrm>
          <a:prstGeom prst="rect">
            <a:avLst/>
          </a:prstGeom>
        </p:spPr>
        <p:txBody>
          <a:bodyPr wrap="none">
            <a:spAutoFit/>
          </a:bodyPr>
          <a:lstStyle/>
          <a:p>
            <a:pPr marL="0" marR="0" lvl="0" indent="0" algn="l" defTabSz="4570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50000"/>
                  </a:prstClr>
                </a:solidFill>
                <a:effectLst/>
                <a:uLnTx/>
                <a:uFillTx/>
                <a:latin typeface="Century Gothic"/>
                <a:ea typeface="+mn-ea"/>
                <a:cs typeface="+mn-cs"/>
              </a:rPr>
              <a:t>Schools and Childcare</a:t>
            </a:r>
            <a:endParaRPr kumimoji="0" lang="en-US" sz="1200" b="0" i="0" u="none" strike="noStrike" kern="1200" cap="none" spc="0" normalizeH="0" baseline="0" noProof="0" dirty="0">
              <a:ln>
                <a:noFill/>
              </a:ln>
              <a:solidFill>
                <a:prstClr val="white">
                  <a:lumMod val="50000"/>
                </a:prstClr>
              </a:solidFill>
              <a:effectLst/>
              <a:uLnTx/>
              <a:uFillTx/>
              <a:latin typeface="Century Gothic"/>
              <a:ea typeface="+mn-ea"/>
              <a:cs typeface="+mn-cs"/>
            </a:endParaRPr>
          </a:p>
        </p:txBody>
      </p:sp>
      <p:sp>
        <p:nvSpPr>
          <p:cNvPr id="148" name="Rectangle 147"/>
          <p:cNvSpPr/>
          <p:nvPr/>
        </p:nvSpPr>
        <p:spPr>
          <a:xfrm>
            <a:off x="-34591" y="671499"/>
            <a:ext cx="2327882" cy="276999"/>
          </a:xfrm>
          <a:prstGeom prst="rect">
            <a:avLst/>
          </a:prstGeom>
        </p:spPr>
        <p:txBody>
          <a:bodyPr wrap="none">
            <a:spAutoFit/>
          </a:bodyPr>
          <a:lstStyle/>
          <a:p>
            <a:pPr marL="0" marR="0" lvl="0" indent="0" algn="l" defTabSz="4570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50000"/>
                  </a:prstClr>
                </a:solidFill>
                <a:effectLst/>
                <a:uLnTx/>
                <a:uFillTx/>
                <a:latin typeface="Century Gothic"/>
                <a:ea typeface="+mn-ea"/>
                <a:cs typeface="+mn-cs"/>
              </a:rPr>
              <a:t>Peers, Mentors and Networks</a:t>
            </a:r>
            <a:endParaRPr kumimoji="0" lang="en-US" sz="1200" b="0" i="0" u="none" strike="noStrike" kern="1200" cap="none" spc="0" normalizeH="0" baseline="0" noProof="0" dirty="0">
              <a:ln>
                <a:noFill/>
              </a:ln>
              <a:solidFill>
                <a:prstClr val="white">
                  <a:lumMod val="50000"/>
                </a:prstClr>
              </a:solidFill>
              <a:effectLst/>
              <a:uLnTx/>
              <a:uFillTx/>
              <a:latin typeface="Century Gothic"/>
              <a:ea typeface="+mn-ea"/>
              <a:cs typeface="+mn-cs"/>
            </a:endParaRPr>
          </a:p>
        </p:txBody>
      </p:sp>
      <p:sp>
        <p:nvSpPr>
          <p:cNvPr id="151" name="Rectangle 150"/>
          <p:cNvSpPr/>
          <p:nvPr/>
        </p:nvSpPr>
        <p:spPr>
          <a:xfrm>
            <a:off x="-34592" y="488178"/>
            <a:ext cx="604653" cy="276999"/>
          </a:xfrm>
          <a:prstGeom prst="rect">
            <a:avLst/>
          </a:prstGeom>
        </p:spPr>
        <p:txBody>
          <a:bodyPr wrap="none">
            <a:spAutoFit/>
          </a:bodyPr>
          <a:lstStyle/>
          <a:p>
            <a:pPr marL="0" marR="0" lvl="0" indent="0" algn="l" defTabSz="4570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50000"/>
                  </a:prstClr>
                </a:solidFill>
                <a:effectLst/>
                <a:uLnTx/>
                <a:uFillTx/>
                <a:latin typeface="Century Gothic"/>
                <a:ea typeface="+mn-ea"/>
                <a:cs typeface="+mn-cs"/>
              </a:rPr>
              <a:t>Place</a:t>
            </a:r>
            <a:endParaRPr kumimoji="0" lang="en-US" sz="1200" b="0" i="0" u="none" strike="noStrike" kern="1200" cap="none" spc="0" normalizeH="0" baseline="0" noProof="0" dirty="0">
              <a:ln>
                <a:noFill/>
              </a:ln>
              <a:solidFill>
                <a:prstClr val="white">
                  <a:lumMod val="50000"/>
                </a:prstClr>
              </a:solidFill>
              <a:effectLst/>
              <a:uLnTx/>
              <a:uFillTx/>
              <a:latin typeface="Century Gothic"/>
              <a:ea typeface="+mn-ea"/>
              <a:cs typeface="+mn-cs"/>
            </a:endParaRPr>
          </a:p>
        </p:txBody>
      </p:sp>
      <p:sp>
        <p:nvSpPr>
          <p:cNvPr id="152" name="Rectangle 151"/>
          <p:cNvSpPr/>
          <p:nvPr/>
        </p:nvSpPr>
        <p:spPr>
          <a:xfrm>
            <a:off x="-34593" y="263451"/>
            <a:ext cx="2422458" cy="276999"/>
          </a:xfrm>
          <a:prstGeom prst="rect">
            <a:avLst/>
          </a:prstGeom>
        </p:spPr>
        <p:txBody>
          <a:bodyPr wrap="none">
            <a:spAutoFit/>
          </a:bodyPr>
          <a:lstStyle/>
          <a:p>
            <a:pPr marL="0" marR="0" lvl="0" indent="0" algn="l" defTabSz="4570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50000"/>
                  </a:prstClr>
                </a:solidFill>
                <a:effectLst/>
                <a:uLnTx/>
                <a:uFillTx/>
                <a:latin typeface="Century Gothic"/>
                <a:ea typeface="+mn-ea"/>
                <a:cs typeface="+mn-cs"/>
              </a:rPr>
              <a:t>Institutions and Public Systems</a:t>
            </a:r>
            <a:endParaRPr kumimoji="0" lang="en-US" sz="1200" b="0" i="0" u="none" strike="noStrike" kern="1200" cap="none" spc="0" normalizeH="0" baseline="0" noProof="0" dirty="0">
              <a:ln>
                <a:noFill/>
              </a:ln>
              <a:solidFill>
                <a:prstClr val="white">
                  <a:lumMod val="50000"/>
                </a:prstClr>
              </a:solidFill>
              <a:effectLst/>
              <a:uLnTx/>
              <a:uFillTx/>
              <a:latin typeface="Century Gothic"/>
              <a:ea typeface="+mn-ea"/>
              <a:cs typeface="+mn-cs"/>
            </a:endParaRPr>
          </a:p>
        </p:txBody>
      </p:sp>
      <p:sp>
        <p:nvSpPr>
          <p:cNvPr id="153" name="Rectangle 152"/>
          <p:cNvSpPr/>
          <p:nvPr/>
        </p:nvSpPr>
        <p:spPr>
          <a:xfrm>
            <a:off x="-49786" y="49654"/>
            <a:ext cx="2037737" cy="276999"/>
          </a:xfrm>
          <a:prstGeom prst="rect">
            <a:avLst/>
          </a:prstGeom>
        </p:spPr>
        <p:txBody>
          <a:bodyPr wrap="none">
            <a:spAutoFit/>
          </a:bodyPr>
          <a:lstStyle/>
          <a:p>
            <a:pPr marL="0" marR="0" lvl="0" indent="0" algn="l" defTabSz="4570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50000"/>
                  </a:prstClr>
                </a:solidFill>
                <a:effectLst/>
                <a:uLnTx/>
                <a:uFillTx/>
                <a:latin typeface="Century Gothic"/>
                <a:ea typeface="+mn-ea"/>
                <a:cs typeface="+mn-cs"/>
              </a:rPr>
              <a:t>Society, Culture &amp; History</a:t>
            </a:r>
            <a:endParaRPr kumimoji="0" lang="en-US" sz="1200" b="0" i="0" u="none" strike="noStrike" kern="1200" cap="none" spc="0" normalizeH="0" baseline="0" noProof="0" dirty="0">
              <a:ln>
                <a:noFill/>
              </a:ln>
              <a:solidFill>
                <a:prstClr val="white">
                  <a:lumMod val="50000"/>
                </a:prstClr>
              </a:solidFill>
              <a:effectLst/>
              <a:uLnTx/>
              <a:uFillTx/>
              <a:latin typeface="Century Gothic"/>
              <a:ea typeface="+mn-ea"/>
              <a:cs typeface="+mn-cs"/>
            </a:endParaRPr>
          </a:p>
        </p:txBody>
      </p:sp>
      <p:sp>
        <p:nvSpPr>
          <p:cNvPr id="120" name="Oval 119"/>
          <p:cNvSpPr/>
          <p:nvPr/>
        </p:nvSpPr>
        <p:spPr>
          <a:xfrm>
            <a:off x="997621" y="2368193"/>
            <a:ext cx="284254" cy="256967"/>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entury Gothic"/>
              <a:ea typeface="+mn-ea"/>
              <a:cs typeface="+mn-cs"/>
            </a:endParaRPr>
          </a:p>
        </p:txBody>
      </p:sp>
      <p:sp>
        <p:nvSpPr>
          <p:cNvPr id="122" name="TextBox 121"/>
          <p:cNvSpPr txBox="1"/>
          <p:nvPr/>
        </p:nvSpPr>
        <p:spPr>
          <a:xfrm>
            <a:off x="693311" y="1953095"/>
            <a:ext cx="810763" cy="400110"/>
          </a:xfrm>
          <a:prstGeom prst="rect">
            <a:avLst/>
          </a:prstGeom>
          <a:solidFill>
            <a:schemeClr val="bg1"/>
          </a:solid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entury Gothic"/>
                <a:ea typeface="+mn-ea"/>
                <a:cs typeface="+mn-cs"/>
              </a:rPr>
              <a:t>Attends Pre-K</a:t>
            </a:r>
          </a:p>
        </p:txBody>
      </p:sp>
      <p:sp>
        <p:nvSpPr>
          <p:cNvPr id="155" name="Oval 154"/>
          <p:cNvSpPr/>
          <p:nvPr/>
        </p:nvSpPr>
        <p:spPr>
          <a:xfrm>
            <a:off x="954224" y="6068691"/>
            <a:ext cx="284254" cy="256967"/>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entury Gothic"/>
              <a:ea typeface="+mn-ea"/>
              <a:cs typeface="+mn-cs"/>
            </a:endParaRPr>
          </a:p>
        </p:txBody>
      </p:sp>
      <p:sp>
        <p:nvSpPr>
          <p:cNvPr id="156" name="TextBox 155"/>
          <p:cNvSpPr txBox="1"/>
          <p:nvPr/>
        </p:nvSpPr>
        <p:spPr>
          <a:xfrm>
            <a:off x="723199" y="5597891"/>
            <a:ext cx="572989" cy="400110"/>
          </a:xfrm>
          <a:prstGeom prst="rect">
            <a:avLst/>
          </a:prstGeom>
          <a:solidFill>
            <a:schemeClr val="bg1"/>
          </a:solid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entury Gothic"/>
                <a:ea typeface="+mn-ea"/>
                <a:cs typeface="+mn-cs"/>
              </a:rPr>
              <a:t>No</a:t>
            </a:r>
          </a:p>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entury Gothic"/>
                <a:ea typeface="+mn-ea"/>
                <a:cs typeface="+mn-cs"/>
              </a:rPr>
              <a:t> Pre-K</a:t>
            </a:r>
          </a:p>
        </p:txBody>
      </p:sp>
      <p:sp>
        <p:nvSpPr>
          <p:cNvPr id="159" name="Oval 158"/>
          <p:cNvSpPr/>
          <p:nvPr/>
        </p:nvSpPr>
        <p:spPr>
          <a:xfrm>
            <a:off x="4736363" y="5554646"/>
            <a:ext cx="284254" cy="256967"/>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entury Gothic"/>
              <a:ea typeface="+mn-ea"/>
              <a:cs typeface="+mn-cs"/>
            </a:endParaRPr>
          </a:p>
        </p:txBody>
      </p:sp>
      <p:sp>
        <p:nvSpPr>
          <p:cNvPr id="160" name="TextBox 159"/>
          <p:cNvSpPr txBox="1"/>
          <p:nvPr/>
        </p:nvSpPr>
        <p:spPr>
          <a:xfrm>
            <a:off x="4240591" y="5321782"/>
            <a:ext cx="1514460" cy="261610"/>
          </a:xfrm>
          <a:prstGeom prst="rect">
            <a:avLst/>
          </a:prstGeom>
          <a:no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entury Gothic"/>
                <a:ea typeface="+mn-ea"/>
                <a:cs typeface="+mn-cs"/>
              </a:rPr>
              <a:t>SCHOOL MOBILITY</a:t>
            </a:r>
          </a:p>
        </p:txBody>
      </p:sp>
      <p:cxnSp>
        <p:nvCxnSpPr>
          <p:cNvPr id="161" name="Straight Arrow Connector 160"/>
          <p:cNvCxnSpPr/>
          <p:nvPr/>
        </p:nvCxnSpPr>
        <p:spPr>
          <a:xfrm>
            <a:off x="5016215" y="5624577"/>
            <a:ext cx="13039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flipH="1">
            <a:off x="2652846" y="5735261"/>
            <a:ext cx="2079225" cy="189"/>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64" name="TextBox 163"/>
          <p:cNvSpPr txBox="1"/>
          <p:nvPr/>
        </p:nvSpPr>
        <p:spPr>
          <a:xfrm>
            <a:off x="4681315" y="6059797"/>
            <a:ext cx="1667737" cy="261610"/>
          </a:xfrm>
          <a:prstGeom prst="rect">
            <a:avLst/>
          </a:prstGeom>
          <a:solidFill>
            <a:schemeClr val="bg1"/>
          </a:solid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entury Gothic"/>
                <a:ea typeface="+mn-ea"/>
                <a:cs typeface="+mn-cs"/>
              </a:rPr>
              <a:t>GRADE RETENTION</a:t>
            </a:r>
          </a:p>
        </p:txBody>
      </p:sp>
      <p:cxnSp>
        <p:nvCxnSpPr>
          <p:cNvPr id="165" name="Straight Arrow Connector 164"/>
          <p:cNvCxnSpPr/>
          <p:nvPr/>
        </p:nvCxnSpPr>
        <p:spPr>
          <a:xfrm>
            <a:off x="5654081" y="6355583"/>
            <a:ext cx="13039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6" name="Oval 165"/>
          <p:cNvSpPr/>
          <p:nvPr/>
        </p:nvSpPr>
        <p:spPr>
          <a:xfrm>
            <a:off x="5349675" y="6290877"/>
            <a:ext cx="284254" cy="256967"/>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entury Gothic"/>
              <a:ea typeface="+mn-ea"/>
              <a:cs typeface="+mn-cs"/>
            </a:endParaRPr>
          </a:p>
        </p:txBody>
      </p:sp>
      <p:cxnSp>
        <p:nvCxnSpPr>
          <p:cNvPr id="167" name="Straight Arrow Connector 166"/>
          <p:cNvCxnSpPr/>
          <p:nvPr/>
        </p:nvCxnSpPr>
        <p:spPr>
          <a:xfrm flipH="1" flipV="1">
            <a:off x="2934643" y="6371054"/>
            <a:ext cx="2385008" cy="4512"/>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1746971" y="6085057"/>
            <a:ext cx="2679439" cy="769441"/>
          </a:xfrm>
          <a:prstGeom prst="rect">
            <a:avLst/>
          </a:prstGeom>
          <a:no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entury Gothic"/>
                <a:ea typeface="+mn-ea"/>
                <a:cs typeface="+mn-cs"/>
              </a:rPr>
              <a:t>BEHAVIOR PROBLEMS &amp; DISCIPLINE</a:t>
            </a:r>
          </a:p>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entury Gothic"/>
                <a:ea typeface="+mn-ea"/>
                <a:cs typeface="+mn-cs"/>
              </a:rPr>
              <a:t>Behavior problems (antisocial behavior; violence), Suspensions, Expulsions</a:t>
            </a:r>
          </a:p>
        </p:txBody>
      </p:sp>
      <p:grpSp>
        <p:nvGrpSpPr>
          <p:cNvPr id="140" name="Group 139"/>
          <p:cNvGrpSpPr/>
          <p:nvPr/>
        </p:nvGrpSpPr>
        <p:grpSpPr>
          <a:xfrm>
            <a:off x="2459874" y="3645202"/>
            <a:ext cx="1655647" cy="483864"/>
            <a:chOff x="2286236" y="3655353"/>
            <a:chExt cx="1655647" cy="483864"/>
          </a:xfrm>
        </p:grpSpPr>
        <p:grpSp>
          <p:nvGrpSpPr>
            <p:cNvPr id="142" name="Group 141"/>
            <p:cNvGrpSpPr/>
            <p:nvPr/>
          </p:nvGrpSpPr>
          <p:grpSpPr>
            <a:xfrm>
              <a:off x="2377291" y="3655353"/>
              <a:ext cx="1564592" cy="483864"/>
              <a:chOff x="2537965" y="3672551"/>
              <a:chExt cx="1564592" cy="483864"/>
            </a:xfrm>
          </p:grpSpPr>
          <p:sp>
            <p:nvSpPr>
              <p:cNvPr id="169" name="Oval 168"/>
              <p:cNvSpPr/>
              <p:nvPr/>
            </p:nvSpPr>
            <p:spPr>
              <a:xfrm>
                <a:off x="3142757" y="3899448"/>
                <a:ext cx="284254" cy="256967"/>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entury Gothic"/>
                  <a:ea typeface="+mn-ea"/>
                  <a:cs typeface="+mn-cs"/>
                </a:endParaRPr>
              </a:p>
            </p:txBody>
          </p:sp>
          <p:sp>
            <p:nvSpPr>
              <p:cNvPr id="170" name="TextBox 169"/>
              <p:cNvSpPr txBox="1"/>
              <p:nvPr/>
            </p:nvSpPr>
            <p:spPr>
              <a:xfrm>
                <a:off x="2537965" y="3672551"/>
                <a:ext cx="1564592" cy="261610"/>
              </a:xfrm>
              <a:prstGeom prst="rect">
                <a:avLst/>
              </a:prstGeom>
              <a:no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entury Gothic"/>
                    <a:ea typeface="+mn-ea"/>
                    <a:cs typeface="+mn-cs"/>
                  </a:rPr>
                  <a:t>CHRONIC ABSENCE</a:t>
                </a:r>
              </a:p>
            </p:txBody>
          </p:sp>
        </p:grpSp>
        <p:cxnSp>
          <p:nvCxnSpPr>
            <p:cNvPr id="154" name="Straight Arrow Connector 153"/>
            <p:cNvCxnSpPr/>
            <p:nvPr/>
          </p:nvCxnSpPr>
          <p:spPr>
            <a:xfrm flipH="1">
              <a:off x="2286236" y="3960014"/>
              <a:ext cx="6820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a:off x="3274131" y="3965125"/>
              <a:ext cx="64780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xmlns="" id="{B4AD7757-20D2-4232-9D4A-47AE997E48AF}"/>
              </a:ext>
            </a:extLst>
          </p:cNvPr>
          <p:cNvGrpSpPr/>
          <p:nvPr/>
        </p:nvGrpSpPr>
        <p:grpSpPr>
          <a:xfrm>
            <a:off x="4945705" y="4046790"/>
            <a:ext cx="1366473" cy="636327"/>
            <a:chOff x="4649366" y="4988430"/>
            <a:chExt cx="1366473" cy="636327"/>
          </a:xfrm>
        </p:grpSpPr>
        <p:sp>
          <p:nvSpPr>
            <p:cNvPr id="139" name="Oval 138">
              <a:extLst>
                <a:ext uri="{FF2B5EF4-FFF2-40B4-BE49-F238E27FC236}">
                  <a16:creationId xmlns:a16="http://schemas.microsoft.com/office/drawing/2014/main" xmlns="" id="{E64BC1FD-8FCB-4659-9AC4-130F0C8F4251}"/>
                </a:ext>
              </a:extLst>
            </p:cNvPr>
            <p:cNvSpPr/>
            <p:nvPr/>
          </p:nvSpPr>
          <p:spPr>
            <a:xfrm>
              <a:off x="5100490" y="5367790"/>
              <a:ext cx="284254" cy="256967"/>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entury Gothic"/>
                <a:ea typeface="+mn-ea"/>
                <a:cs typeface="+mn-cs"/>
              </a:endParaRPr>
            </a:p>
          </p:txBody>
        </p:sp>
        <p:sp>
          <p:nvSpPr>
            <p:cNvPr id="171" name="TextBox 170">
              <a:extLst>
                <a:ext uri="{FF2B5EF4-FFF2-40B4-BE49-F238E27FC236}">
                  <a16:creationId xmlns:a16="http://schemas.microsoft.com/office/drawing/2014/main" xmlns="" id="{83C56513-1D2F-4F38-AED5-6C4A408B9AAC}"/>
                </a:ext>
              </a:extLst>
            </p:cNvPr>
            <p:cNvSpPr txBox="1"/>
            <p:nvPr/>
          </p:nvSpPr>
          <p:spPr>
            <a:xfrm>
              <a:off x="4663410" y="4988430"/>
              <a:ext cx="1157299" cy="430887"/>
            </a:xfrm>
            <a:prstGeom prst="rect">
              <a:avLst/>
            </a:prstGeom>
            <a:no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entury Gothic"/>
                  <a:ea typeface="+mn-ea"/>
                  <a:cs typeface="+mn-cs"/>
                </a:rPr>
                <a:t>TEENAGE </a:t>
              </a:r>
            </a:p>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entury Gothic"/>
                  <a:ea typeface="+mn-ea"/>
                  <a:cs typeface="+mn-cs"/>
                </a:rPr>
                <a:t>PARENTHOOD</a:t>
              </a:r>
            </a:p>
          </p:txBody>
        </p:sp>
        <p:cxnSp>
          <p:nvCxnSpPr>
            <p:cNvPr id="172" name="Straight Arrow Connector 171">
              <a:extLst>
                <a:ext uri="{FF2B5EF4-FFF2-40B4-BE49-F238E27FC236}">
                  <a16:creationId xmlns:a16="http://schemas.microsoft.com/office/drawing/2014/main" xmlns="" id="{00412A3E-F3EC-4E90-8569-9096E8A11847}"/>
                </a:ext>
              </a:extLst>
            </p:cNvPr>
            <p:cNvCxnSpPr>
              <a:cxnSpLocks/>
            </p:cNvCxnSpPr>
            <p:nvPr/>
          </p:nvCxnSpPr>
          <p:spPr>
            <a:xfrm flipH="1">
              <a:off x="4649366" y="5496273"/>
              <a:ext cx="43708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xmlns="" id="{F1C54D8A-9FC1-4B8B-8410-279284799C11}"/>
                </a:ext>
              </a:extLst>
            </p:cNvPr>
            <p:cNvCxnSpPr>
              <a:cxnSpLocks/>
            </p:cNvCxnSpPr>
            <p:nvPr/>
          </p:nvCxnSpPr>
          <p:spPr>
            <a:xfrm>
              <a:off x="5409810" y="5496273"/>
              <a:ext cx="60602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36" name="TextBox 135"/>
          <p:cNvSpPr txBox="1"/>
          <p:nvPr/>
        </p:nvSpPr>
        <p:spPr>
          <a:xfrm>
            <a:off x="1736366" y="3936591"/>
            <a:ext cx="1023316" cy="1107996"/>
          </a:xfrm>
          <a:prstGeom prst="rect">
            <a:avLst/>
          </a:prstGeom>
          <a:no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entury Gothic"/>
                <a:ea typeface="+mn-ea"/>
                <a:cs typeface="+mn-cs"/>
              </a:rPr>
              <a:t>NOT PROFICIENT</a:t>
            </a:r>
          </a:p>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entury Gothic"/>
                <a:ea typeface="+mn-ea"/>
                <a:cs typeface="+mn-cs"/>
              </a:rPr>
              <a:t>4</a:t>
            </a:r>
            <a:r>
              <a:rPr kumimoji="0" lang="en-US" sz="1100" b="1" i="0" u="none" strike="noStrike" kern="1200" cap="none" spc="0" normalizeH="0" baseline="30000" noProof="0" dirty="0">
                <a:ln>
                  <a:noFill/>
                </a:ln>
                <a:solidFill>
                  <a:prstClr val="white"/>
                </a:solidFill>
                <a:effectLst/>
                <a:uLnTx/>
                <a:uFillTx/>
                <a:latin typeface="Century Gothic"/>
                <a:ea typeface="+mn-ea"/>
                <a:cs typeface="+mn-cs"/>
              </a:rPr>
              <a:t>th</a:t>
            </a:r>
            <a:r>
              <a:rPr kumimoji="0" lang="en-US" sz="1100" b="1" i="0" u="none" strike="noStrike" kern="1200" cap="none" spc="0" normalizeH="0" baseline="0" noProof="0" dirty="0">
                <a:ln>
                  <a:noFill/>
                </a:ln>
                <a:solidFill>
                  <a:prstClr val="white"/>
                </a:solidFill>
                <a:effectLst/>
                <a:uLnTx/>
                <a:uFillTx/>
                <a:latin typeface="Century Gothic"/>
                <a:ea typeface="+mn-ea"/>
                <a:cs typeface="+mn-cs"/>
              </a:rPr>
              <a:t> Gr. Math, Reading, &amp; </a:t>
            </a:r>
            <a:r>
              <a:rPr kumimoji="0" lang="en-US" sz="1100" b="1" i="0" u="none" strike="noStrike" kern="1200" cap="none" spc="0" normalizeH="0" baseline="0" noProof="0" dirty="0" err="1">
                <a:ln>
                  <a:noFill/>
                </a:ln>
                <a:solidFill>
                  <a:prstClr val="white"/>
                </a:solidFill>
                <a:effectLst/>
                <a:uLnTx/>
                <a:uFillTx/>
                <a:latin typeface="Century Gothic"/>
                <a:ea typeface="+mn-ea"/>
                <a:cs typeface="+mn-cs"/>
              </a:rPr>
              <a:t>Socioemo</a:t>
            </a:r>
            <a:r>
              <a:rPr kumimoji="0" lang="en-US" sz="1100" b="1" i="0" u="none" strike="noStrike" kern="1200" cap="none" spc="0" normalizeH="0" baseline="0" noProof="0" dirty="0">
                <a:ln>
                  <a:noFill/>
                </a:ln>
                <a:solidFill>
                  <a:prstClr val="white"/>
                </a:solidFill>
                <a:effectLst/>
                <a:uLnTx/>
                <a:uFillTx/>
                <a:latin typeface="Century Gothic"/>
                <a:ea typeface="+mn-ea"/>
                <a:cs typeface="+mn-cs"/>
              </a:rPr>
              <a:t> Skills</a:t>
            </a:r>
          </a:p>
        </p:txBody>
      </p:sp>
      <p:sp>
        <p:nvSpPr>
          <p:cNvPr id="174" name="Oval 173">
            <a:extLst>
              <a:ext uri="{FF2B5EF4-FFF2-40B4-BE49-F238E27FC236}">
                <a16:creationId xmlns:a16="http://schemas.microsoft.com/office/drawing/2014/main" xmlns="" id="{0787E6FC-BD0E-4D49-9F37-3EC6F1B8C541}"/>
              </a:ext>
            </a:extLst>
          </p:cNvPr>
          <p:cNvSpPr/>
          <p:nvPr/>
        </p:nvSpPr>
        <p:spPr>
          <a:xfrm>
            <a:off x="7254006" y="4486171"/>
            <a:ext cx="284254" cy="256967"/>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entury Gothic"/>
              <a:ea typeface="+mn-ea"/>
              <a:cs typeface="+mn-cs"/>
            </a:endParaRPr>
          </a:p>
        </p:txBody>
      </p:sp>
      <p:sp>
        <p:nvSpPr>
          <p:cNvPr id="175" name="TextBox 174">
            <a:extLst>
              <a:ext uri="{FF2B5EF4-FFF2-40B4-BE49-F238E27FC236}">
                <a16:creationId xmlns:a16="http://schemas.microsoft.com/office/drawing/2014/main" xmlns="" id="{D7E1F983-B40C-4F1C-A9E0-1F7FE1201E79}"/>
              </a:ext>
            </a:extLst>
          </p:cNvPr>
          <p:cNvSpPr txBox="1"/>
          <p:nvPr/>
        </p:nvSpPr>
        <p:spPr>
          <a:xfrm>
            <a:off x="6966566" y="4288151"/>
            <a:ext cx="2067098" cy="261542"/>
          </a:xfrm>
          <a:prstGeom prst="rect">
            <a:avLst/>
          </a:prstGeom>
          <a:no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entury Gothic"/>
                <a:ea typeface="+mn-ea"/>
                <a:cs typeface="+mn-cs"/>
              </a:rPr>
              <a:t>CHILD SUPPORT ARREARS</a:t>
            </a:r>
          </a:p>
        </p:txBody>
      </p:sp>
      <p:cxnSp>
        <p:nvCxnSpPr>
          <p:cNvPr id="176" name="Straight Arrow Connector 175">
            <a:extLst>
              <a:ext uri="{FF2B5EF4-FFF2-40B4-BE49-F238E27FC236}">
                <a16:creationId xmlns:a16="http://schemas.microsoft.com/office/drawing/2014/main" xmlns="" id="{160A1949-49B2-42A6-B482-5C99E1ADDF08}"/>
              </a:ext>
            </a:extLst>
          </p:cNvPr>
          <p:cNvCxnSpPr/>
          <p:nvPr/>
        </p:nvCxnSpPr>
        <p:spPr>
          <a:xfrm flipH="1">
            <a:off x="6489811" y="4605208"/>
            <a:ext cx="69585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xmlns="" id="{1C2995CB-AA28-49AA-910B-2608876A61C9}"/>
              </a:ext>
            </a:extLst>
          </p:cNvPr>
          <p:cNvCxnSpPr/>
          <p:nvPr/>
        </p:nvCxnSpPr>
        <p:spPr>
          <a:xfrm>
            <a:off x="7531602" y="4605208"/>
            <a:ext cx="36975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63442C22-C810-42E2-AF82-E9FB7AD3DF9E}"/>
              </a:ext>
            </a:extLst>
          </p:cNvPr>
          <p:cNvCxnSpPr>
            <a:stCxn id="101" idx="6"/>
          </p:cNvCxnSpPr>
          <p:nvPr/>
        </p:nvCxnSpPr>
        <p:spPr>
          <a:xfrm flipV="1">
            <a:off x="9794571" y="3113417"/>
            <a:ext cx="227595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xmlns="" id="{0A0A7E0F-96C8-4A06-A85F-4E95A5A3D81C}"/>
              </a:ext>
            </a:extLst>
          </p:cNvPr>
          <p:cNvSpPr txBox="1"/>
          <p:nvPr/>
        </p:nvSpPr>
        <p:spPr>
          <a:xfrm>
            <a:off x="7874015" y="834954"/>
            <a:ext cx="4257250" cy="5947612"/>
          </a:xfrm>
          <a:prstGeom prst="roundRect">
            <a:avLst/>
          </a:prstGeom>
          <a:solidFill>
            <a:srgbClr val="E6D306"/>
          </a:solidFill>
        </p:spPr>
        <p:txBody>
          <a:bodyPr wrap="square" rtlCol="0">
            <a:spAutoFit/>
          </a:bodyPr>
          <a:lstStyle/>
          <a:p>
            <a:pPr algn="ctr" defTabSz="457063"/>
            <a:r>
              <a:rPr lang="en-US" sz="1799" b="1"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Key Takeaways</a:t>
            </a:r>
          </a:p>
          <a:p>
            <a:pPr defTabSz="457063"/>
            <a:endParaRPr lang="en-US" sz="1799"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marL="285664" indent="-285664" defTabSz="457063">
              <a:buFont typeface="Arial" panose="020B0604020202020204" pitchFamily="34" charset="0"/>
              <a:buChar char="•"/>
            </a:pPr>
            <a:r>
              <a:rPr lang="en-US"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Earlier life outcomes affect later ones</a:t>
            </a:r>
            <a:r>
              <a:rPr lang="en-US" sz="16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 </a:t>
            </a:r>
          </a:p>
          <a:p>
            <a:pPr marL="285664" indent="-285664" defTabSz="457063">
              <a:buFont typeface="Arial" panose="020B0604020202020204" pitchFamily="34" charset="0"/>
              <a:buChar char="•"/>
            </a:pPr>
            <a:endParaRPr lang="en-US" sz="16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marL="285664" indent="-285664" defTabSz="457063">
              <a:buFont typeface="Arial" panose="020B0604020202020204" pitchFamily="34" charset="0"/>
              <a:buChar char="•"/>
            </a:pPr>
            <a:r>
              <a:rPr lang="en-US" sz="16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There is a need for interventions across the life course, not just early ones. </a:t>
            </a:r>
            <a:r>
              <a:rPr lang="en-US"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Early intervention is necessary, but not sufficient.</a:t>
            </a:r>
          </a:p>
          <a:p>
            <a:pPr marL="285664" indent="-285664" defTabSz="457063">
              <a:buFont typeface="Arial" panose="020B0604020202020204" pitchFamily="34" charset="0"/>
              <a:buChar char="•"/>
            </a:pPr>
            <a:endParaRPr lang="en-US" sz="16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marL="285664" indent="-285664" defTabSz="457063">
              <a:buFont typeface="Arial" panose="020B0604020202020204" pitchFamily="34" charset="0"/>
              <a:buChar char="•"/>
            </a:pPr>
            <a:r>
              <a:rPr lang="en-US" sz="16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There are </a:t>
            </a:r>
            <a:r>
              <a:rPr lang="en-US"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“sensitive” </a:t>
            </a:r>
            <a:r>
              <a:rPr lang="en-US" sz="16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developmental periods for intervention</a:t>
            </a:r>
          </a:p>
          <a:p>
            <a:pPr defTabSz="457063"/>
            <a:endParaRPr lang="en-US" sz="16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marL="285664" indent="-285664" defTabSz="457063">
              <a:buClr>
                <a:schemeClr val="bg1"/>
              </a:buClr>
              <a:buFont typeface="Arial" panose="020B0604020202020204" pitchFamily="34" charset="0"/>
              <a:buChar char="•"/>
            </a:pPr>
            <a:r>
              <a:rPr lang="en-US"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“Causal Density”: </a:t>
            </a:r>
            <a:r>
              <a:rPr lang="en-US" sz="16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Everything is related to everything else which makes “siloed” approaches ineffectual</a:t>
            </a:r>
          </a:p>
          <a:p>
            <a:pPr marL="285664" indent="-285664" defTabSz="457063">
              <a:buClr>
                <a:schemeClr val="bg1"/>
              </a:buClr>
              <a:buFont typeface="Arial" panose="020B0604020202020204" pitchFamily="34" charset="0"/>
              <a:buChar char="•"/>
            </a:pPr>
            <a:endParaRPr lang="en-US" sz="16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marL="285664" indent="-285664" defTabSz="457063">
              <a:buClr>
                <a:schemeClr val="bg1"/>
              </a:buClr>
              <a:buFont typeface="Arial" panose="020B0604020202020204" pitchFamily="34" charset="0"/>
              <a:buChar char="•"/>
            </a:pPr>
            <a:r>
              <a:rPr lang="en-US" sz="16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We need to </a:t>
            </a:r>
            <a:r>
              <a:rPr lang="en-US"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build recovery pathways to getting back on-track </a:t>
            </a:r>
            <a:r>
              <a:rPr lang="en-US" sz="16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as well as preventing young people getting off-track</a:t>
            </a:r>
          </a:p>
        </p:txBody>
      </p:sp>
    </p:spTree>
    <p:extLst>
      <p:ext uri="{BB962C8B-B14F-4D97-AF65-F5344CB8AC3E}">
        <p14:creationId xmlns:p14="http://schemas.microsoft.com/office/powerpoint/2010/main" val="41058546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89"/>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95"/>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96"/>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11"/>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1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3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2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0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8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3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3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7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7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7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4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79"/>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8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8"/>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82"/>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115"/>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25"/>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92"/>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16"/>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85"/>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91"/>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88"/>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193"/>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159"/>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60"/>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161"/>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163"/>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164"/>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165"/>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66"/>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167"/>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197"/>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196"/>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158"/>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162"/>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57"/>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99"/>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nodeType="clickEffect">
                                  <p:stCondLst>
                                    <p:cond delay="0"/>
                                  </p:stCondLst>
                                  <p:childTnLst>
                                    <p:set>
                                      <p:cBhvr>
                                        <p:cTn id="160" dur="1" fill="hold">
                                          <p:stCondLst>
                                            <p:cond delay="0"/>
                                          </p:stCondLst>
                                        </p:cTn>
                                        <p:tgtEl>
                                          <p:spTgt spid="2"/>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nodeType="clickEffect">
                                  <p:stCondLst>
                                    <p:cond delay="0"/>
                                  </p:stCondLst>
                                  <p:childTnLst>
                                    <p:set>
                                      <p:cBhvr>
                                        <p:cTn id="164" dur="1" fill="hold">
                                          <p:stCondLst>
                                            <p:cond delay="0"/>
                                          </p:stCondLst>
                                        </p:cTn>
                                        <p:tgtEl>
                                          <p:spTgt spid="176"/>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74"/>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177"/>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175"/>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147"/>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145"/>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218"/>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217"/>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109"/>
                                        </p:tgtEl>
                                        <p:attrNameLst>
                                          <p:attrName>style.visibility</p:attrName>
                                        </p:attrNameLst>
                                      </p:cBhvr>
                                      <p:to>
                                        <p:strVal val="visible"/>
                                      </p:to>
                                    </p:set>
                                  </p:childTnLst>
                                </p:cTn>
                              </p:par>
                              <p:par>
                                <p:cTn id="183" presetID="1" presetClass="entr" presetSubtype="0" fill="hold" nodeType="withEffect">
                                  <p:stCondLst>
                                    <p:cond delay="0"/>
                                  </p:stCondLst>
                                  <p:childTnLst>
                                    <p:set>
                                      <p:cBhvr>
                                        <p:cTn id="184" dur="1" fill="hold">
                                          <p:stCondLst>
                                            <p:cond delay="0"/>
                                          </p:stCondLst>
                                        </p:cTn>
                                        <p:tgtEl>
                                          <p:spTgt spid="121"/>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108"/>
                                        </p:tgtEl>
                                        <p:attrNameLst>
                                          <p:attrName>style.visibility</p:attrName>
                                        </p:attrNameLst>
                                      </p:cBhvr>
                                      <p:to>
                                        <p:strVal val="visible"/>
                                      </p:to>
                                    </p:set>
                                  </p:childTnLst>
                                </p:cTn>
                              </p:par>
                              <p:par>
                                <p:cTn id="187" presetID="1" presetClass="entr" presetSubtype="0" fill="hold" nodeType="withEffect">
                                  <p:stCondLst>
                                    <p:cond delay="0"/>
                                  </p:stCondLst>
                                  <p:childTnLst>
                                    <p:set>
                                      <p:cBhvr>
                                        <p:cTn id="188" dur="1" fill="hold">
                                          <p:stCondLst>
                                            <p:cond delay="0"/>
                                          </p:stCondLst>
                                        </p:cTn>
                                        <p:tgtEl>
                                          <p:spTgt spid="128"/>
                                        </p:tgtEl>
                                        <p:attrNameLst>
                                          <p:attrName>style.visibility</p:attrName>
                                        </p:attrNameLst>
                                      </p:cBhvr>
                                      <p:to>
                                        <p:strVal val="visible"/>
                                      </p:to>
                                    </p:set>
                                  </p:childTnLst>
                                </p:cTn>
                              </p:par>
                            </p:childTnLst>
                          </p:cTn>
                        </p:par>
                      </p:childTnLst>
                    </p:cTn>
                  </p:par>
                  <p:par>
                    <p:cTn id="189" fill="hold">
                      <p:stCondLst>
                        <p:cond delay="indefinite"/>
                      </p:stCondLst>
                      <p:childTnLst>
                        <p:par>
                          <p:cTn id="190" fill="hold">
                            <p:stCondLst>
                              <p:cond delay="0"/>
                            </p:stCondLst>
                            <p:childTnLst>
                              <p:par>
                                <p:cTn id="191" presetID="1" presetClass="entr" presetSubtype="0" fill="hold" grpId="0" nodeType="clickEffect">
                                  <p:stCondLst>
                                    <p:cond delay="0"/>
                                  </p:stCondLst>
                                  <p:childTnLst>
                                    <p:set>
                                      <p:cBhvr>
                                        <p:cTn id="192" dur="1" fill="hold">
                                          <p:stCondLst>
                                            <p:cond delay="0"/>
                                          </p:stCondLst>
                                        </p:cTn>
                                        <p:tgtEl>
                                          <p:spTgt spid="144"/>
                                        </p:tgtEl>
                                        <p:attrNameLst>
                                          <p:attrName>style.visibility</p:attrName>
                                        </p:attrNameLst>
                                      </p:cBhvr>
                                      <p:to>
                                        <p:strVal val="visible"/>
                                      </p:to>
                                    </p:set>
                                  </p:childTnLst>
                                </p:cTn>
                              </p:par>
                            </p:childTnLst>
                          </p:cTn>
                        </p:par>
                        <p:par>
                          <p:cTn id="193" fill="hold">
                            <p:stCondLst>
                              <p:cond delay="0"/>
                            </p:stCondLst>
                            <p:childTnLst>
                              <p:par>
                                <p:cTn id="194" presetID="1" presetClass="entr" presetSubtype="0" fill="hold" grpId="0" nodeType="afterEffect">
                                  <p:stCondLst>
                                    <p:cond delay="0"/>
                                  </p:stCondLst>
                                  <p:childTnLst>
                                    <p:set>
                                      <p:cBhvr>
                                        <p:cTn id="195" dur="1" fill="hold">
                                          <p:stCondLst>
                                            <p:cond delay="0"/>
                                          </p:stCondLst>
                                        </p:cTn>
                                        <p:tgtEl>
                                          <p:spTgt spid="146"/>
                                        </p:tgtEl>
                                        <p:attrNameLst>
                                          <p:attrName>style.visibility</p:attrName>
                                        </p:attrNameLst>
                                      </p:cBhvr>
                                      <p:to>
                                        <p:strVal val="visible"/>
                                      </p:to>
                                    </p:set>
                                  </p:childTnLst>
                                </p:cTn>
                              </p:par>
                              <p:par>
                                <p:cTn id="196" presetID="1" presetClass="entr" presetSubtype="0" fill="hold" nodeType="withEffect">
                                  <p:stCondLst>
                                    <p:cond delay="0"/>
                                  </p:stCondLst>
                                  <p:childTnLst>
                                    <p:set>
                                      <p:cBhvr>
                                        <p:cTn id="197" dur="1" fill="hold">
                                          <p:stCondLst>
                                            <p:cond delay="0"/>
                                          </p:stCondLst>
                                        </p:cTn>
                                        <p:tgtEl>
                                          <p:spTgt spid="17"/>
                                        </p:tgtEl>
                                        <p:attrNameLst>
                                          <p:attrName>style.visibility</p:attrName>
                                        </p:attrNameLst>
                                      </p:cBhvr>
                                      <p:to>
                                        <p:strVal val="visible"/>
                                      </p:to>
                                    </p:set>
                                  </p:childTnLst>
                                </p:cTn>
                              </p:par>
                              <p:par>
                                <p:cTn id="198" presetID="1" presetClass="entr" presetSubtype="0" fill="hold" nodeType="withEffect">
                                  <p:stCondLst>
                                    <p:cond delay="0"/>
                                  </p:stCondLst>
                                  <p:childTnLst>
                                    <p:set>
                                      <p:cBhvr>
                                        <p:cTn id="199" dur="1" fill="hold">
                                          <p:stCondLst>
                                            <p:cond delay="0"/>
                                          </p:stCondLst>
                                        </p:cTn>
                                        <p:tgtEl>
                                          <p:spTgt spid="20"/>
                                        </p:tgtEl>
                                        <p:attrNameLst>
                                          <p:attrName>style.visibility</p:attrName>
                                        </p:attrNameLst>
                                      </p:cBhvr>
                                      <p:to>
                                        <p:strVal val="visible"/>
                                      </p:to>
                                    </p:set>
                                  </p:childTnLst>
                                </p:cTn>
                              </p:par>
                            </p:childTnLst>
                          </p:cTn>
                        </p:par>
                      </p:childTnLst>
                    </p:cTn>
                  </p:par>
                  <p:par>
                    <p:cTn id="200" fill="hold">
                      <p:stCondLst>
                        <p:cond delay="indefinite"/>
                      </p:stCondLst>
                      <p:childTnLst>
                        <p:par>
                          <p:cTn id="201" fill="hold">
                            <p:stCondLst>
                              <p:cond delay="0"/>
                            </p:stCondLst>
                            <p:childTnLst>
                              <p:par>
                                <p:cTn id="202" presetID="1" presetClass="entr" presetSubtype="0" fill="hold" grpId="0" nodeType="clickEffect">
                                  <p:stCondLst>
                                    <p:cond delay="0"/>
                                  </p:stCondLst>
                                  <p:childTnLst>
                                    <p:set>
                                      <p:cBhvr>
                                        <p:cTn id="203" dur="1" fill="hold">
                                          <p:stCondLst>
                                            <p:cond delay="0"/>
                                          </p:stCondLst>
                                        </p:cTn>
                                        <p:tgtEl>
                                          <p:spTgt spid="114"/>
                                        </p:tgtEl>
                                        <p:attrNameLst>
                                          <p:attrName>style.visibility</p:attrName>
                                        </p:attrNameLst>
                                      </p:cBhvr>
                                      <p:to>
                                        <p:strVal val="visible"/>
                                      </p:to>
                                    </p:set>
                                  </p:childTnLst>
                                </p:cTn>
                              </p:par>
                              <p:par>
                                <p:cTn id="204" presetID="1" presetClass="entr" presetSubtype="0" fill="hold" grpId="0" nodeType="withEffect">
                                  <p:stCondLst>
                                    <p:cond delay="0"/>
                                  </p:stCondLst>
                                  <p:childTnLst>
                                    <p:set>
                                      <p:cBhvr>
                                        <p:cTn id="205" dur="1" fill="hold">
                                          <p:stCondLst>
                                            <p:cond delay="0"/>
                                          </p:stCondLst>
                                        </p:cTn>
                                        <p:tgtEl>
                                          <p:spTgt spid="117"/>
                                        </p:tgtEl>
                                        <p:attrNameLst>
                                          <p:attrName>style.visibility</p:attrName>
                                        </p:attrNameLst>
                                      </p:cBhvr>
                                      <p:to>
                                        <p:strVal val="visible"/>
                                      </p:to>
                                    </p:set>
                                  </p:childTnLst>
                                </p:cTn>
                              </p:par>
                              <p:par>
                                <p:cTn id="206" presetID="1" presetClass="entr" presetSubtype="0" fill="hold" nodeType="withEffect">
                                  <p:stCondLst>
                                    <p:cond delay="0"/>
                                  </p:stCondLst>
                                  <p:childTnLst>
                                    <p:set>
                                      <p:cBhvr>
                                        <p:cTn id="207" dur="1" fill="hold">
                                          <p:stCondLst>
                                            <p:cond delay="0"/>
                                          </p:stCondLst>
                                        </p:cTn>
                                        <p:tgtEl>
                                          <p:spTgt spid="13"/>
                                        </p:tgtEl>
                                        <p:attrNameLst>
                                          <p:attrName>style.visibility</p:attrName>
                                        </p:attrNameLst>
                                      </p:cBhvr>
                                      <p:to>
                                        <p:strVal val="visible"/>
                                      </p:to>
                                    </p:set>
                                  </p:childTnLst>
                                </p:cTn>
                              </p:par>
                              <p:par>
                                <p:cTn id="208" presetID="1" presetClass="entr" presetSubtype="0" fill="hold" nodeType="withEffect">
                                  <p:stCondLst>
                                    <p:cond delay="0"/>
                                  </p:stCondLst>
                                  <p:childTnLst>
                                    <p:set>
                                      <p:cBhvr>
                                        <p:cTn id="209" dur="1" fill="hold">
                                          <p:stCondLst>
                                            <p:cond delay="0"/>
                                          </p:stCondLst>
                                        </p:cTn>
                                        <p:tgtEl>
                                          <p:spTgt spid="15"/>
                                        </p:tgtEl>
                                        <p:attrNameLst>
                                          <p:attrName>style.visibility</p:attrName>
                                        </p:attrNameLst>
                                      </p:cBhvr>
                                      <p:to>
                                        <p:strVal val="visible"/>
                                      </p:to>
                                    </p:set>
                                  </p:childTnLst>
                                </p:cTn>
                              </p:par>
                            </p:childTnLst>
                          </p:cTn>
                        </p:par>
                      </p:childTnLst>
                    </p:cTn>
                  </p:par>
                  <p:par>
                    <p:cTn id="210" fill="hold">
                      <p:stCondLst>
                        <p:cond delay="indefinite"/>
                      </p:stCondLst>
                      <p:childTnLst>
                        <p:par>
                          <p:cTn id="211" fill="hold">
                            <p:stCondLst>
                              <p:cond delay="0"/>
                            </p:stCondLst>
                            <p:childTnLst>
                              <p:par>
                                <p:cTn id="212" presetID="1" presetClass="entr" presetSubtype="0" fill="hold" nodeType="clickEffect">
                                  <p:stCondLst>
                                    <p:cond delay="0"/>
                                  </p:stCondLst>
                                  <p:childTnLst>
                                    <p:set>
                                      <p:cBhvr>
                                        <p:cTn id="213" dur="1" fill="hold">
                                          <p:stCondLst>
                                            <p:cond delay="0"/>
                                          </p:stCondLst>
                                        </p:cTn>
                                        <p:tgtEl>
                                          <p:spTgt spid="102"/>
                                        </p:tgtEl>
                                        <p:attrNameLst>
                                          <p:attrName>style.visibility</p:attrName>
                                        </p:attrNameLst>
                                      </p:cBhvr>
                                      <p:to>
                                        <p:strVal val="visible"/>
                                      </p:to>
                                    </p:set>
                                  </p:childTnLst>
                                </p:cTn>
                              </p:par>
                              <p:par>
                                <p:cTn id="214" presetID="1" presetClass="entr" presetSubtype="0" fill="hold" grpId="0" nodeType="withEffect">
                                  <p:stCondLst>
                                    <p:cond delay="0"/>
                                  </p:stCondLst>
                                  <p:childTnLst>
                                    <p:set>
                                      <p:cBhvr>
                                        <p:cTn id="215" dur="1" fill="hold">
                                          <p:stCondLst>
                                            <p:cond delay="0"/>
                                          </p:stCondLst>
                                        </p:cTn>
                                        <p:tgtEl>
                                          <p:spTgt spid="98"/>
                                        </p:tgtEl>
                                        <p:attrNameLst>
                                          <p:attrName>style.visibility</p:attrName>
                                        </p:attrNameLst>
                                      </p:cBhvr>
                                      <p:to>
                                        <p:strVal val="visible"/>
                                      </p:to>
                                    </p:set>
                                  </p:childTnLst>
                                </p:cTn>
                              </p:par>
                              <p:par>
                                <p:cTn id="216" presetID="1" presetClass="entr" presetSubtype="0" fill="hold" grpId="0" nodeType="withEffect">
                                  <p:stCondLst>
                                    <p:cond delay="0"/>
                                  </p:stCondLst>
                                  <p:childTnLst>
                                    <p:set>
                                      <p:cBhvr>
                                        <p:cTn id="217" dur="1" fill="hold">
                                          <p:stCondLst>
                                            <p:cond delay="0"/>
                                          </p:stCondLst>
                                        </p:cTn>
                                        <p:tgtEl>
                                          <p:spTgt spid="97"/>
                                        </p:tgtEl>
                                        <p:attrNameLst>
                                          <p:attrName>style.visibility</p:attrName>
                                        </p:attrNameLst>
                                      </p:cBhvr>
                                      <p:to>
                                        <p:strVal val="visible"/>
                                      </p:to>
                                    </p:set>
                                  </p:childTnLst>
                                </p:cTn>
                              </p:par>
                              <p:par>
                                <p:cTn id="218" presetID="1" presetClass="entr" presetSubtype="0" fill="hold" nodeType="withEffect">
                                  <p:stCondLst>
                                    <p:cond delay="0"/>
                                  </p:stCondLst>
                                  <p:childTnLst>
                                    <p:set>
                                      <p:cBhvr>
                                        <p:cTn id="219" dur="1" fill="hold">
                                          <p:stCondLst>
                                            <p:cond delay="0"/>
                                          </p:stCondLst>
                                        </p:cTn>
                                        <p:tgtEl>
                                          <p:spTgt spid="104"/>
                                        </p:tgtEl>
                                        <p:attrNameLst>
                                          <p:attrName>style.visibility</p:attrName>
                                        </p:attrNameLst>
                                      </p:cBhvr>
                                      <p:to>
                                        <p:strVal val="visible"/>
                                      </p:to>
                                    </p:set>
                                  </p:childTnLst>
                                </p:cTn>
                              </p:par>
                            </p:childTnLst>
                          </p:cTn>
                        </p:par>
                      </p:childTnLst>
                    </p:cTn>
                  </p:par>
                  <p:par>
                    <p:cTn id="220" fill="hold">
                      <p:stCondLst>
                        <p:cond delay="indefinite"/>
                      </p:stCondLst>
                      <p:childTnLst>
                        <p:par>
                          <p:cTn id="221" fill="hold">
                            <p:stCondLst>
                              <p:cond delay="0"/>
                            </p:stCondLst>
                            <p:childTnLst>
                              <p:par>
                                <p:cTn id="222" presetID="1" presetClass="entr" presetSubtype="0" fill="hold" grpId="0" nodeType="clickEffect">
                                  <p:stCondLst>
                                    <p:cond delay="0"/>
                                  </p:stCondLst>
                                  <p:childTnLst>
                                    <p:set>
                                      <p:cBhvr>
                                        <p:cTn id="223" dur="1" fill="hold">
                                          <p:stCondLst>
                                            <p:cond delay="0"/>
                                          </p:stCondLst>
                                        </p:cTn>
                                        <p:tgtEl>
                                          <p:spTgt spid="106"/>
                                        </p:tgtEl>
                                        <p:attrNameLst>
                                          <p:attrName>style.visibility</p:attrName>
                                        </p:attrNameLst>
                                      </p:cBhvr>
                                      <p:to>
                                        <p:strVal val="visible"/>
                                      </p:to>
                                    </p:set>
                                  </p:childTnLst>
                                </p:cTn>
                              </p:par>
                              <p:par>
                                <p:cTn id="224" presetID="1" presetClass="entr" presetSubtype="0" fill="hold" grpId="0" nodeType="withEffect">
                                  <p:stCondLst>
                                    <p:cond delay="0"/>
                                  </p:stCondLst>
                                  <p:childTnLst>
                                    <p:set>
                                      <p:cBhvr>
                                        <p:cTn id="225" dur="1" fill="hold">
                                          <p:stCondLst>
                                            <p:cond delay="0"/>
                                          </p:stCondLst>
                                        </p:cTn>
                                        <p:tgtEl>
                                          <p:spTgt spid="105"/>
                                        </p:tgtEl>
                                        <p:attrNameLst>
                                          <p:attrName>style.visibility</p:attrName>
                                        </p:attrNameLst>
                                      </p:cBhvr>
                                      <p:to>
                                        <p:strVal val="visible"/>
                                      </p:to>
                                    </p:set>
                                  </p:childTnLst>
                                </p:cTn>
                              </p:par>
                              <p:par>
                                <p:cTn id="226" presetID="1" presetClass="entr" presetSubtype="0" fill="hold" nodeType="withEffect">
                                  <p:stCondLst>
                                    <p:cond delay="0"/>
                                  </p:stCondLst>
                                  <p:childTnLst>
                                    <p:set>
                                      <p:cBhvr>
                                        <p:cTn id="227" dur="1" fill="hold">
                                          <p:stCondLst>
                                            <p:cond delay="0"/>
                                          </p:stCondLst>
                                        </p:cTn>
                                        <p:tgtEl>
                                          <p:spTgt spid="123"/>
                                        </p:tgtEl>
                                        <p:attrNameLst>
                                          <p:attrName>style.visibility</p:attrName>
                                        </p:attrNameLst>
                                      </p:cBhvr>
                                      <p:to>
                                        <p:strVal val="visible"/>
                                      </p:to>
                                    </p:set>
                                  </p:childTnLst>
                                </p:cTn>
                              </p:par>
                              <p:par>
                                <p:cTn id="228" presetID="1" presetClass="entr" presetSubtype="0" fill="hold" grpId="0" nodeType="withEffect">
                                  <p:stCondLst>
                                    <p:cond delay="0"/>
                                  </p:stCondLst>
                                  <p:childTnLst>
                                    <p:set>
                                      <p:cBhvr>
                                        <p:cTn id="229" dur="1" fill="hold">
                                          <p:stCondLst>
                                            <p:cond delay="0"/>
                                          </p:stCondLst>
                                        </p:cTn>
                                        <p:tgtEl>
                                          <p:spTgt spid="110"/>
                                        </p:tgtEl>
                                        <p:attrNameLst>
                                          <p:attrName>style.visibility</p:attrName>
                                        </p:attrNameLst>
                                      </p:cBhvr>
                                      <p:to>
                                        <p:strVal val="visible"/>
                                      </p:to>
                                    </p:set>
                                  </p:childTnLst>
                                </p:cTn>
                              </p:par>
                              <p:par>
                                <p:cTn id="230" presetID="1" presetClass="entr" presetSubtype="0" fill="hold" grpId="0" nodeType="withEffect">
                                  <p:stCondLst>
                                    <p:cond delay="0"/>
                                  </p:stCondLst>
                                  <p:childTnLst>
                                    <p:set>
                                      <p:cBhvr>
                                        <p:cTn id="231" dur="1" fill="hold">
                                          <p:stCondLst>
                                            <p:cond delay="0"/>
                                          </p:stCondLst>
                                        </p:cTn>
                                        <p:tgtEl>
                                          <p:spTgt spid="107"/>
                                        </p:tgtEl>
                                        <p:attrNameLst>
                                          <p:attrName>style.visibility</p:attrName>
                                        </p:attrNameLst>
                                      </p:cBhvr>
                                      <p:to>
                                        <p:strVal val="visible"/>
                                      </p:to>
                                    </p:set>
                                  </p:childTnLst>
                                </p:cTn>
                              </p:par>
                              <p:par>
                                <p:cTn id="232" presetID="1" presetClass="entr" presetSubtype="0" fill="hold" nodeType="withEffect">
                                  <p:stCondLst>
                                    <p:cond delay="0"/>
                                  </p:stCondLst>
                                  <p:childTnLst>
                                    <p:set>
                                      <p:cBhvr>
                                        <p:cTn id="233" dur="1" fill="hold">
                                          <p:stCondLst>
                                            <p:cond delay="0"/>
                                          </p:stCondLst>
                                        </p:cTn>
                                        <p:tgtEl>
                                          <p:spTgt spid="127"/>
                                        </p:tgtEl>
                                        <p:attrNameLst>
                                          <p:attrName>style.visibility</p:attrName>
                                        </p:attrNameLst>
                                      </p:cBhvr>
                                      <p:to>
                                        <p:strVal val="visible"/>
                                      </p:to>
                                    </p:set>
                                  </p:childTnLst>
                                </p:cTn>
                              </p:par>
                            </p:childTnLst>
                          </p:cTn>
                        </p:par>
                      </p:childTnLst>
                    </p:cTn>
                  </p:par>
                  <p:par>
                    <p:cTn id="234" fill="hold">
                      <p:stCondLst>
                        <p:cond delay="indefinite"/>
                      </p:stCondLst>
                      <p:childTnLst>
                        <p:par>
                          <p:cTn id="235" fill="hold">
                            <p:stCondLst>
                              <p:cond delay="0"/>
                            </p:stCondLst>
                            <p:childTnLst>
                              <p:par>
                                <p:cTn id="236" presetID="1" presetClass="entr" presetSubtype="0" fill="hold" grpId="0" nodeType="clickEffect">
                                  <p:stCondLst>
                                    <p:cond delay="0"/>
                                  </p:stCondLst>
                                  <p:childTnLst>
                                    <p:set>
                                      <p:cBhvr>
                                        <p:cTn id="237" dur="1" fill="hold">
                                          <p:stCondLst>
                                            <p:cond delay="0"/>
                                          </p:stCondLst>
                                        </p:cTn>
                                        <p:tgtEl>
                                          <p:spTgt spid="219"/>
                                        </p:tgtEl>
                                        <p:attrNameLst>
                                          <p:attrName>style.visibility</p:attrName>
                                        </p:attrNameLst>
                                      </p:cBhvr>
                                      <p:to>
                                        <p:strVal val="visible"/>
                                      </p:to>
                                    </p:set>
                                  </p:childTnLst>
                                </p:cTn>
                              </p:par>
                              <p:par>
                                <p:cTn id="238" presetID="1" presetClass="entr" presetSubtype="0" fill="hold" nodeType="withEffect">
                                  <p:stCondLst>
                                    <p:cond delay="0"/>
                                  </p:stCondLst>
                                  <p:childTnLst>
                                    <p:set>
                                      <p:cBhvr>
                                        <p:cTn id="239" dur="1" fill="hold">
                                          <p:stCondLst>
                                            <p:cond delay="0"/>
                                          </p:stCondLst>
                                        </p:cTn>
                                        <p:tgtEl>
                                          <p:spTgt spid="16"/>
                                        </p:tgtEl>
                                        <p:attrNameLst>
                                          <p:attrName>style.visibility</p:attrName>
                                        </p:attrNameLst>
                                      </p:cBhvr>
                                      <p:to>
                                        <p:strVal val="visible"/>
                                      </p:to>
                                    </p:set>
                                  </p:childTnLst>
                                </p:cTn>
                              </p:par>
                              <p:par>
                                <p:cTn id="240" presetID="1" presetClass="entr" presetSubtype="0" fill="hold" grpId="0" nodeType="withEffect">
                                  <p:stCondLst>
                                    <p:cond delay="0"/>
                                  </p:stCondLst>
                                  <p:childTnLst>
                                    <p:set>
                                      <p:cBhvr>
                                        <p:cTn id="241" dur="1" fill="hold">
                                          <p:stCondLst>
                                            <p:cond delay="0"/>
                                          </p:stCondLst>
                                        </p:cTn>
                                        <p:tgtEl>
                                          <p:spTgt spid="101"/>
                                        </p:tgtEl>
                                        <p:attrNameLst>
                                          <p:attrName>style.visibility</p:attrName>
                                        </p:attrNameLst>
                                      </p:cBhvr>
                                      <p:to>
                                        <p:strVal val="visible"/>
                                      </p:to>
                                    </p:set>
                                  </p:childTnLst>
                                </p:cTn>
                              </p:par>
                              <p:par>
                                <p:cTn id="242" presetID="1" presetClass="entr" presetSubtype="0" fill="hold" grpId="0" nodeType="withEffect">
                                  <p:stCondLst>
                                    <p:cond delay="0"/>
                                  </p:stCondLst>
                                  <p:childTnLst>
                                    <p:set>
                                      <p:cBhvr>
                                        <p:cTn id="243" dur="1" fill="hold">
                                          <p:stCondLst>
                                            <p:cond delay="0"/>
                                          </p:stCondLst>
                                        </p:cTn>
                                        <p:tgtEl>
                                          <p:spTgt spid="222"/>
                                        </p:tgtEl>
                                        <p:attrNameLst>
                                          <p:attrName>style.visibility</p:attrName>
                                        </p:attrNameLst>
                                      </p:cBhvr>
                                      <p:to>
                                        <p:strVal val="visible"/>
                                      </p:to>
                                    </p:set>
                                  </p:childTnLst>
                                </p:cTn>
                              </p:par>
                              <p:par>
                                <p:cTn id="244" presetID="1" presetClass="entr" presetSubtype="0" fill="hold" nodeType="withEffect">
                                  <p:stCondLst>
                                    <p:cond delay="0"/>
                                  </p:stCondLst>
                                  <p:childTnLst>
                                    <p:set>
                                      <p:cBhvr>
                                        <p:cTn id="245" dur="1" fill="hold">
                                          <p:stCondLst>
                                            <p:cond delay="0"/>
                                          </p:stCondLst>
                                        </p:cTn>
                                        <p:tgtEl>
                                          <p:spTgt spid="224"/>
                                        </p:tgtEl>
                                        <p:attrNameLst>
                                          <p:attrName>style.visibility</p:attrName>
                                        </p:attrNameLst>
                                      </p:cBhvr>
                                      <p:to>
                                        <p:strVal val="visible"/>
                                      </p:to>
                                    </p:set>
                                  </p:childTnLst>
                                </p:cTn>
                              </p:par>
                              <p:par>
                                <p:cTn id="246" presetID="1" presetClass="entr" presetSubtype="0" fill="hold" grpId="0" nodeType="withEffect">
                                  <p:stCondLst>
                                    <p:cond delay="0"/>
                                  </p:stCondLst>
                                  <p:childTnLst>
                                    <p:set>
                                      <p:cBhvr>
                                        <p:cTn id="247" dur="1" fill="hold">
                                          <p:stCondLst>
                                            <p:cond delay="0"/>
                                          </p:stCondLst>
                                        </p:cTn>
                                        <p:tgtEl>
                                          <p:spTgt spid="221"/>
                                        </p:tgtEl>
                                        <p:attrNameLst>
                                          <p:attrName>style.visibility</p:attrName>
                                        </p:attrNameLst>
                                      </p:cBhvr>
                                      <p:to>
                                        <p:strVal val="visible"/>
                                      </p:to>
                                    </p:set>
                                  </p:childTnLst>
                                </p:cTn>
                              </p:par>
                              <p:par>
                                <p:cTn id="248" presetID="1" presetClass="entr" presetSubtype="0" fill="hold" nodeType="withEffect">
                                  <p:stCondLst>
                                    <p:cond delay="0"/>
                                  </p:stCondLst>
                                  <p:childTnLst>
                                    <p:set>
                                      <p:cBhvr>
                                        <p:cTn id="249" dur="1" fill="hold">
                                          <p:stCondLst>
                                            <p:cond delay="0"/>
                                          </p:stCondLst>
                                        </p:cTn>
                                        <p:tgtEl>
                                          <p:spTgt spid="226"/>
                                        </p:tgtEl>
                                        <p:attrNameLst>
                                          <p:attrName>style.visibility</p:attrName>
                                        </p:attrNameLst>
                                      </p:cBhvr>
                                      <p:to>
                                        <p:strVal val="visible"/>
                                      </p:to>
                                    </p:set>
                                  </p:childTnLst>
                                </p:cTn>
                              </p:par>
                            </p:childTnLst>
                          </p:cTn>
                        </p:par>
                      </p:childTnLst>
                    </p:cTn>
                  </p:par>
                  <p:par>
                    <p:cTn id="250" fill="hold">
                      <p:stCondLst>
                        <p:cond delay="indefinite"/>
                      </p:stCondLst>
                      <p:childTnLst>
                        <p:par>
                          <p:cTn id="251" fill="hold">
                            <p:stCondLst>
                              <p:cond delay="0"/>
                            </p:stCondLst>
                            <p:childTnLst>
                              <p:par>
                                <p:cTn id="252" presetID="1" presetClass="entr" presetSubtype="0" fill="hold" grpId="0" nodeType="clickEffect">
                                  <p:stCondLst>
                                    <p:cond delay="0"/>
                                  </p:stCondLst>
                                  <p:childTnLst>
                                    <p:set>
                                      <p:cBhvr>
                                        <p:cTn id="253" dur="1" fill="hold">
                                          <p:stCondLst>
                                            <p:cond delay="0"/>
                                          </p:stCondLst>
                                        </p:cTn>
                                        <p:tgtEl>
                                          <p:spTgt spid="103"/>
                                        </p:tgtEl>
                                        <p:attrNameLst>
                                          <p:attrName>style.visibility</p:attrName>
                                        </p:attrNameLst>
                                      </p:cBhvr>
                                      <p:to>
                                        <p:strVal val="visible"/>
                                      </p:to>
                                    </p:set>
                                  </p:childTnLst>
                                </p:cTn>
                              </p:par>
                              <p:par>
                                <p:cTn id="254" presetID="1" presetClass="entr" presetSubtype="0" fill="hold" grpId="0" nodeType="withEffect">
                                  <p:stCondLst>
                                    <p:cond delay="0"/>
                                  </p:stCondLst>
                                  <p:childTnLst>
                                    <p:set>
                                      <p:cBhvr>
                                        <p:cTn id="255" dur="1" fill="hold">
                                          <p:stCondLst>
                                            <p:cond delay="0"/>
                                          </p:stCondLst>
                                        </p:cTn>
                                        <p:tgtEl>
                                          <p:spTgt spid="220"/>
                                        </p:tgtEl>
                                        <p:attrNameLst>
                                          <p:attrName>style.visibility</p:attrName>
                                        </p:attrNameLst>
                                      </p:cBhvr>
                                      <p:to>
                                        <p:strVal val="visible"/>
                                      </p:to>
                                    </p:set>
                                  </p:childTnLst>
                                </p:cTn>
                              </p:par>
                              <p:par>
                                <p:cTn id="256" presetID="1" presetClass="entr" presetSubtype="0" fill="hold" grpId="0" nodeType="withEffect">
                                  <p:stCondLst>
                                    <p:cond delay="0"/>
                                  </p:stCondLst>
                                  <p:childTnLst>
                                    <p:set>
                                      <p:cBhvr>
                                        <p:cTn id="257" dur="1" fill="hold">
                                          <p:stCondLst>
                                            <p:cond delay="0"/>
                                          </p:stCondLst>
                                        </p:cTn>
                                        <p:tgtEl>
                                          <p:spTgt spid="227"/>
                                        </p:tgtEl>
                                        <p:attrNameLst>
                                          <p:attrName>style.visibility</p:attrName>
                                        </p:attrNameLst>
                                      </p:cBhvr>
                                      <p:to>
                                        <p:strVal val="visible"/>
                                      </p:to>
                                    </p:set>
                                  </p:childTnLst>
                                </p:cTn>
                              </p:par>
                              <p:par>
                                <p:cTn id="258" presetID="1" presetClass="entr" presetSubtype="0" fill="hold" grpId="0" nodeType="withEffect">
                                  <p:stCondLst>
                                    <p:cond delay="0"/>
                                  </p:stCondLst>
                                  <p:childTnLst>
                                    <p:set>
                                      <p:cBhvr>
                                        <p:cTn id="259" dur="1" fill="hold">
                                          <p:stCondLst>
                                            <p:cond delay="0"/>
                                          </p:stCondLst>
                                        </p:cTn>
                                        <p:tgtEl>
                                          <p:spTgt spid="228"/>
                                        </p:tgtEl>
                                        <p:attrNameLst>
                                          <p:attrName>style.visibility</p:attrName>
                                        </p:attrNameLst>
                                      </p:cBhvr>
                                      <p:to>
                                        <p:strVal val="visible"/>
                                      </p:to>
                                    </p:set>
                                  </p:childTnLst>
                                </p:cTn>
                              </p:par>
                              <p:par>
                                <p:cTn id="260" presetID="1" presetClass="entr" presetSubtype="0" fill="hold" nodeType="withEffect">
                                  <p:stCondLst>
                                    <p:cond delay="0"/>
                                  </p:stCondLst>
                                  <p:childTnLst>
                                    <p:set>
                                      <p:cBhvr>
                                        <p:cTn id="261" dur="1" fill="hold">
                                          <p:stCondLst>
                                            <p:cond delay="0"/>
                                          </p:stCondLst>
                                        </p:cTn>
                                        <p:tgtEl>
                                          <p:spTgt spid="132"/>
                                        </p:tgtEl>
                                        <p:attrNameLst>
                                          <p:attrName>style.visibility</p:attrName>
                                        </p:attrNameLst>
                                      </p:cBhvr>
                                      <p:to>
                                        <p:strVal val="visible"/>
                                      </p:to>
                                    </p:set>
                                  </p:childTnLst>
                                </p:cTn>
                              </p:par>
                              <p:par>
                                <p:cTn id="262" presetID="1" presetClass="entr" presetSubtype="0" fill="hold" nodeType="withEffect">
                                  <p:stCondLst>
                                    <p:cond delay="0"/>
                                  </p:stCondLst>
                                  <p:childTnLst>
                                    <p:set>
                                      <p:cBhvr>
                                        <p:cTn id="263" dur="1" fill="hold">
                                          <p:stCondLst>
                                            <p:cond delay="0"/>
                                          </p:stCondLst>
                                        </p:cTn>
                                        <p:tgtEl>
                                          <p:spTgt spid="134"/>
                                        </p:tgtEl>
                                        <p:attrNameLst>
                                          <p:attrName>style.visibility</p:attrName>
                                        </p:attrNameLst>
                                      </p:cBhvr>
                                      <p:to>
                                        <p:strVal val="visible"/>
                                      </p:to>
                                    </p:set>
                                  </p:childTnLst>
                                </p:cTn>
                              </p:par>
                            </p:childTnLst>
                          </p:cTn>
                        </p:par>
                      </p:childTnLst>
                    </p:cTn>
                  </p:par>
                  <p:par>
                    <p:cTn id="264" fill="hold">
                      <p:stCondLst>
                        <p:cond delay="indefinite"/>
                      </p:stCondLst>
                      <p:childTnLst>
                        <p:par>
                          <p:cTn id="265" fill="hold">
                            <p:stCondLst>
                              <p:cond delay="0"/>
                            </p:stCondLst>
                            <p:childTnLst>
                              <p:par>
                                <p:cTn id="266" presetID="1" presetClass="entr" presetSubtype="0" fill="hold" grpId="0" nodeType="clickEffect">
                                  <p:stCondLst>
                                    <p:cond delay="0"/>
                                  </p:stCondLst>
                                  <p:childTnLst>
                                    <p:set>
                                      <p:cBhvr>
                                        <p:cTn id="267" dur="1" fill="hold">
                                          <p:stCondLst>
                                            <p:cond delay="0"/>
                                          </p:stCondLst>
                                        </p:cTn>
                                        <p:tgtEl>
                                          <p:spTgt spid="141">
                                            <p:bg/>
                                          </p:spTgt>
                                        </p:tgtEl>
                                        <p:attrNameLst>
                                          <p:attrName>style.visibility</p:attrName>
                                        </p:attrNameLst>
                                      </p:cBhvr>
                                      <p:to>
                                        <p:strVal val="visible"/>
                                      </p:to>
                                    </p:set>
                                  </p:childTnLst>
                                </p:cTn>
                              </p:par>
                              <p:par>
                                <p:cTn id="268" presetID="1" presetClass="entr" presetSubtype="0" fill="hold" grpId="0" nodeType="withEffect">
                                  <p:stCondLst>
                                    <p:cond delay="0"/>
                                  </p:stCondLst>
                                  <p:childTnLst>
                                    <p:set>
                                      <p:cBhvr>
                                        <p:cTn id="269" dur="1" fill="hold">
                                          <p:stCondLst>
                                            <p:cond delay="0"/>
                                          </p:stCondLst>
                                        </p:cTn>
                                        <p:tgtEl>
                                          <p:spTgt spid="141">
                                            <p:txEl>
                                              <p:pRg st="0" end="0"/>
                                            </p:txEl>
                                          </p:spTgt>
                                        </p:tgtEl>
                                        <p:attrNameLst>
                                          <p:attrName>style.visibility</p:attrName>
                                        </p:attrNameLst>
                                      </p:cBhvr>
                                      <p:to>
                                        <p:strVal val="visible"/>
                                      </p:to>
                                    </p:set>
                                  </p:childTnLst>
                                </p:cTn>
                              </p:par>
                              <p:par>
                                <p:cTn id="270" presetID="1" presetClass="entr" presetSubtype="0" fill="hold" grpId="0" nodeType="withEffect">
                                  <p:stCondLst>
                                    <p:cond delay="0"/>
                                  </p:stCondLst>
                                  <p:childTnLst>
                                    <p:set>
                                      <p:cBhvr>
                                        <p:cTn id="271" dur="1" fill="hold">
                                          <p:stCondLst>
                                            <p:cond delay="0"/>
                                          </p:stCondLst>
                                        </p:cTn>
                                        <p:tgtEl>
                                          <p:spTgt spid="141">
                                            <p:txEl>
                                              <p:pRg st="2" end="2"/>
                                            </p:txEl>
                                          </p:spTgt>
                                        </p:tgtEl>
                                        <p:attrNameLst>
                                          <p:attrName>style.visibility</p:attrName>
                                        </p:attrNameLst>
                                      </p:cBhvr>
                                      <p:to>
                                        <p:strVal val="visible"/>
                                      </p:to>
                                    </p:set>
                                  </p:childTnLst>
                                </p:cTn>
                              </p:par>
                              <p:par>
                                <p:cTn id="272" presetID="1" presetClass="entr" presetSubtype="0" fill="hold" grpId="0" nodeType="withEffect">
                                  <p:stCondLst>
                                    <p:cond delay="0"/>
                                  </p:stCondLst>
                                  <p:childTnLst>
                                    <p:set>
                                      <p:cBhvr>
                                        <p:cTn id="273" dur="1" fill="hold">
                                          <p:stCondLst>
                                            <p:cond delay="0"/>
                                          </p:stCondLst>
                                        </p:cTn>
                                        <p:tgtEl>
                                          <p:spTgt spid="141">
                                            <p:txEl>
                                              <p:pRg st="4" end="4"/>
                                            </p:txEl>
                                          </p:spTgt>
                                        </p:tgtEl>
                                        <p:attrNameLst>
                                          <p:attrName>style.visibility</p:attrName>
                                        </p:attrNameLst>
                                      </p:cBhvr>
                                      <p:to>
                                        <p:strVal val="visible"/>
                                      </p:to>
                                    </p:set>
                                  </p:childTnLst>
                                </p:cTn>
                              </p:par>
                              <p:par>
                                <p:cTn id="274" presetID="1" presetClass="entr" presetSubtype="0" fill="hold" grpId="0" nodeType="withEffect">
                                  <p:stCondLst>
                                    <p:cond delay="0"/>
                                  </p:stCondLst>
                                  <p:childTnLst>
                                    <p:set>
                                      <p:cBhvr>
                                        <p:cTn id="275" dur="1" fill="hold">
                                          <p:stCondLst>
                                            <p:cond delay="0"/>
                                          </p:stCondLst>
                                        </p:cTn>
                                        <p:tgtEl>
                                          <p:spTgt spid="141">
                                            <p:txEl>
                                              <p:pRg st="6" end="6"/>
                                            </p:txEl>
                                          </p:spTgt>
                                        </p:tgtEl>
                                        <p:attrNameLst>
                                          <p:attrName>style.visibility</p:attrName>
                                        </p:attrNameLst>
                                      </p:cBhvr>
                                      <p:to>
                                        <p:strVal val="visible"/>
                                      </p:to>
                                    </p:set>
                                  </p:childTnLst>
                                </p:cTn>
                              </p:par>
                              <p:par>
                                <p:cTn id="276" presetID="1" presetClass="entr" presetSubtype="0" fill="hold" grpId="0" nodeType="withEffect">
                                  <p:stCondLst>
                                    <p:cond delay="0"/>
                                  </p:stCondLst>
                                  <p:childTnLst>
                                    <p:set>
                                      <p:cBhvr>
                                        <p:cTn id="277" dur="1" fill="hold">
                                          <p:stCondLst>
                                            <p:cond delay="0"/>
                                          </p:stCondLst>
                                        </p:cTn>
                                        <p:tgtEl>
                                          <p:spTgt spid="141">
                                            <p:txEl>
                                              <p:pRg st="8" end="8"/>
                                            </p:txEl>
                                          </p:spTgt>
                                        </p:tgtEl>
                                        <p:attrNameLst>
                                          <p:attrName>style.visibility</p:attrName>
                                        </p:attrNameLst>
                                      </p:cBhvr>
                                      <p:to>
                                        <p:strVal val="visible"/>
                                      </p:to>
                                    </p:set>
                                  </p:childTnLst>
                                </p:cTn>
                              </p:par>
                              <p:par>
                                <p:cTn id="278" presetID="1" presetClass="entr" presetSubtype="0" fill="hold" grpId="0" nodeType="withEffect">
                                  <p:stCondLst>
                                    <p:cond delay="0"/>
                                  </p:stCondLst>
                                  <p:childTnLst>
                                    <p:set>
                                      <p:cBhvr>
                                        <p:cTn id="279" dur="1" fill="hold">
                                          <p:stCondLst>
                                            <p:cond delay="0"/>
                                          </p:stCondLst>
                                        </p:cTn>
                                        <p:tgtEl>
                                          <p:spTgt spid="14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100" grpId="0"/>
      <p:bldP spid="118" grpId="0" animBg="1"/>
      <p:bldP spid="116" grpId="0"/>
      <p:bldP spid="124" grpId="0" animBg="1"/>
      <p:bldP spid="125" grpId="0" animBg="1"/>
      <p:bldP spid="133" grpId="0" animBg="1"/>
      <p:bldP spid="135" grpId="0" animBg="1"/>
      <p:bldP spid="157" grpId="0" animBg="1"/>
      <p:bldP spid="188" grpId="0" animBg="1"/>
      <p:bldP spid="196" grpId="0" animBg="1"/>
      <p:bldP spid="197" grpId="0"/>
      <p:bldP spid="217" grpId="0" animBg="1"/>
      <p:bldP spid="219" grpId="0" animBg="1"/>
      <p:bldP spid="220" grpId="0" animBg="1"/>
      <p:bldP spid="221" grpId="0" animBg="1"/>
      <p:bldP spid="222" grpId="0" animBg="1"/>
      <p:bldP spid="227" grpId="0" animBg="1"/>
      <p:bldP spid="228" grpId="0" animBg="1"/>
      <p:bldP spid="97" grpId="0" animBg="1"/>
      <p:bldP spid="98" grpId="0" animBg="1"/>
      <p:bldP spid="108" grpId="0" animBg="1"/>
      <p:bldP spid="109" grpId="0"/>
      <p:bldP spid="147" grpId="0"/>
      <p:bldP spid="145" grpId="0" animBg="1"/>
      <p:bldP spid="73" grpId="0" animBg="1"/>
      <p:bldP spid="74" grpId="0"/>
      <p:bldP spid="75" grpId="0" animBg="1"/>
      <p:bldP spid="77" grpId="0"/>
      <p:bldP spid="78" grpId="0" animBg="1"/>
      <p:bldP spid="85" grpId="0"/>
      <p:bldP spid="101" grpId="0" animBg="1"/>
      <p:bldP spid="103" grpId="0" animBg="1"/>
      <p:bldP spid="218" grpId="0"/>
      <p:bldP spid="105" grpId="0" animBg="1"/>
      <p:bldP spid="106" grpId="0"/>
      <p:bldP spid="107" grpId="0" animBg="1"/>
      <p:bldP spid="110" grpId="0"/>
      <p:bldP spid="158" grpId="0"/>
      <p:bldP spid="96" grpId="0" animBg="1"/>
      <p:bldP spid="96" grpId="1" animBg="1"/>
      <p:bldP spid="111" grpId="0" animBg="1"/>
      <p:bldP spid="111" grpId="1" animBg="1"/>
      <p:bldP spid="112" grpId="0"/>
      <p:bldP spid="112" grpId="1"/>
      <p:bldP spid="144" grpId="0" animBg="1"/>
      <p:bldP spid="146" grpId="0"/>
      <p:bldP spid="149" grpId="0" animBg="1"/>
      <p:bldP spid="150" grpId="0" animBg="1"/>
      <p:bldP spid="114" grpId="0" animBg="1"/>
      <p:bldP spid="117" grpId="0" animBg="1"/>
      <p:bldP spid="119" grpId="0" animBg="1"/>
      <p:bldP spid="126" grpId="0" animBg="1"/>
      <p:bldP spid="129" grpId="0" animBg="1"/>
      <p:bldP spid="130" grpId="0" animBg="1"/>
      <p:bldP spid="131" grpId="0" animBg="1"/>
      <p:bldP spid="120" grpId="0" animBg="1"/>
      <p:bldP spid="122" grpId="0" animBg="1"/>
      <p:bldP spid="155" grpId="0" animBg="1"/>
      <p:bldP spid="156" grpId="0" animBg="1"/>
      <p:bldP spid="159" grpId="0" animBg="1"/>
      <p:bldP spid="160" grpId="0"/>
      <p:bldP spid="164" grpId="0" animBg="1"/>
      <p:bldP spid="166" grpId="0" animBg="1"/>
      <p:bldP spid="79" grpId="0"/>
      <p:bldP spid="136" grpId="0"/>
      <p:bldP spid="174" grpId="0" animBg="1"/>
      <p:bldP spid="175" grpId="0"/>
      <p:bldP spid="141" grpId="0" build="allAtOnce"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7873" y="3474710"/>
            <a:ext cx="6729973" cy="3382398"/>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894"/>
            <a:ext cx="7076643" cy="3434636"/>
          </a:xfrm>
          <a:prstGeom prst="rect">
            <a:avLst/>
          </a:prstGeom>
          <a:noFill/>
          <a:ln w="9525">
            <a:noFill/>
            <a:miter lim="800000"/>
            <a:headEnd/>
            <a:tailEnd/>
          </a:ln>
        </p:spPr>
      </p:pic>
      <p:sp>
        <p:nvSpPr>
          <p:cNvPr id="13" name="TextBox 12"/>
          <p:cNvSpPr txBox="1"/>
          <p:nvPr/>
        </p:nvSpPr>
        <p:spPr>
          <a:xfrm>
            <a:off x="7521270" y="1947869"/>
            <a:ext cx="4211942" cy="369204"/>
          </a:xfrm>
          <a:prstGeom prst="rect">
            <a:avLst/>
          </a:prstGeom>
          <a:noFill/>
        </p:spPr>
        <p:txBody>
          <a:bodyPr wrap="square" rtlCol="0">
            <a:spAutoFit/>
          </a:bodyPr>
          <a:lstStyle/>
          <a:p>
            <a:pPr defTabSz="457063"/>
            <a:r>
              <a:rPr lang="en-US" sz="1799" b="1" dirty="0">
                <a:solidFill>
                  <a:srgbClr val="ACD433"/>
                </a:solidFill>
                <a:latin typeface="Open Sans" panose="020B0606030504020204" pitchFamily="34" charset="0"/>
                <a:ea typeface="Open Sans" panose="020B0606030504020204" pitchFamily="34" charset="0"/>
                <a:cs typeface="Open Sans" panose="020B0606030504020204" pitchFamily="34" charset="0"/>
              </a:rPr>
              <a:t>Father’s Life Course (or Mother’s)</a:t>
            </a:r>
          </a:p>
        </p:txBody>
      </p:sp>
      <p:sp>
        <p:nvSpPr>
          <p:cNvPr id="14" name="TextBox 13"/>
          <p:cNvSpPr txBox="1"/>
          <p:nvPr/>
        </p:nvSpPr>
        <p:spPr>
          <a:xfrm>
            <a:off x="10625475" y="4388461"/>
            <a:ext cx="1563350" cy="646163"/>
          </a:xfrm>
          <a:prstGeom prst="rect">
            <a:avLst/>
          </a:prstGeom>
          <a:noFill/>
        </p:spPr>
        <p:txBody>
          <a:bodyPr wrap="square" rtlCol="0">
            <a:spAutoFit/>
          </a:bodyPr>
          <a:lstStyle/>
          <a:p>
            <a:pPr defTabSz="457063"/>
            <a:r>
              <a:rPr lang="en-US" sz="1799" b="1" dirty="0">
                <a:solidFill>
                  <a:srgbClr val="ACD433"/>
                </a:solidFill>
                <a:latin typeface="Open Sans" panose="020B0606030504020204" pitchFamily="34" charset="0"/>
                <a:ea typeface="Open Sans" panose="020B0606030504020204" pitchFamily="34" charset="0"/>
                <a:cs typeface="Open Sans" panose="020B0606030504020204" pitchFamily="34" charset="0"/>
              </a:rPr>
              <a:t>Child’s Life </a:t>
            </a:r>
          </a:p>
          <a:p>
            <a:pPr defTabSz="457063"/>
            <a:r>
              <a:rPr lang="en-US" sz="1799" b="1" dirty="0">
                <a:solidFill>
                  <a:srgbClr val="ACD433"/>
                </a:solidFill>
                <a:latin typeface="Open Sans" panose="020B0606030504020204" pitchFamily="34" charset="0"/>
                <a:ea typeface="Open Sans" panose="020B0606030504020204" pitchFamily="34" charset="0"/>
                <a:cs typeface="Open Sans" panose="020B0606030504020204" pitchFamily="34" charset="0"/>
              </a:rPr>
              <a:t>Course</a:t>
            </a:r>
          </a:p>
        </p:txBody>
      </p:sp>
      <p:sp>
        <p:nvSpPr>
          <p:cNvPr id="26" name="TextBox 25"/>
          <p:cNvSpPr txBox="1"/>
          <p:nvPr/>
        </p:nvSpPr>
        <p:spPr>
          <a:xfrm>
            <a:off x="227012" y="3886200"/>
            <a:ext cx="3200400" cy="2247424"/>
          </a:xfrm>
          <a:prstGeom prst="roundRect">
            <a:avLst/>
          </a:prstGeom>
          <a:solidFill>
            <a:srgbClr val="E6D306"/>
          </a:solidFill>
        </p:spPr>
        <p:txBody>
          <a:bodyPr wrap="square" rtlCol="0">
            <a:spAutoFit/>
          </a:bodyPr>
          <a:lstStyle/>
          <a:p>
            <a:pPr defTabSz="457063"/>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Roughly 65% of  black and Latino fathers have their first child before age 25. By age 30, roughly 85% of these fathers have had their first child.  These fathers have 2 or fewer kids on average around 5 years apart.  Thus, by age 35, a majority of the next generation has been born.  [</a:t>
            </a: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Martinez et al, 2012</a:t>
            </a: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7" name="TextBox 26"/>
          <p:cNvSpPr txBox="1"/>
          <p:nvPr/>
        </p:nvSpPr>
        <p:spPr>
          <a:xfrm>
            <a:off x="7521271" y="60951"/>
            <a:ext cx="4381570" cy="1569660"/>
          </a:xfrm>
          <a:prstGeom prst="rect">
            <a:avLst/>
          </a:prstGeom>
          <a:noFill/>
        </p:spPr>
        <p:txBody>
          <a:bodyPr wrap="square" rtlCol="0">
            <a:spAutoFit/>
          </a:bodyPr>
          <a:lstStyle/>
          <a:p>
            <a:pPr defTabSz="457063"/>
            <a:r>
              <a:rPr lang="en-US" sz="2400" b="1" dirty="0">
                <a:solidFill>
                  <a:prstClr val="white"/>
                </a:solidFill>
                <a:latin typeface="Open Sans" panose="020B0606030504020204"/>
                <a:ea typeface="Open Sans Extrabold" panose="020B0906030804020204" pitchFamily="34" charset="0"/>
                <a:cs typeface="Open Sans Extrabold" panose="020B0906030804020204" pitchFamily="34" charset="0"/>
              </a:rPr>
              <a:t>Generationally </a:t>
            </a:r>
          </a:p>
          <a:p>
            <a:pPr defTabSz="457063"/>
            <a:r>
              <a:rPr lang="en-US" sz="2400" b="1" dirty="0">
                <a:solidFill>
                  <a:prstClr val="white"/>
                </a:solidFill>
                <a:latin typeface="Open Sans" panose="020B0606030504020204"/>
                <a:ea typeface="Open Sans Extrabold" panose="020B0906030804020204" pitchFamily="34" charset="0"/>
                <a:cs typeface="Open Sans Extrabold" panose="020B0906030804020204" pitchFamily="34" charset="0"/>
              </a:rPr>
              <a:t>Linked Life Courses:  </a:t>
            </a:r>
          </a:p>
          <a:p>
            <a:pPr defTabSz="457063"/>
            <a:r>
              <a:rPr lang="en-US" sz="2400" b="1" dirty="0">
                <a:solidFill>
                  <a:srgbClr val="ACD433"/>
                </a:solidFill>
                <a:latin typeface="Open Sans" panose="020B0606030504020204"/>
                <a:ea typeface="Open Sans Extrabold" panose="020B0906030804020204" pitchFamily="34" charset="0"/>
                <a:cs typeface="Open Sans Extrabold" panose="020B0906030804020204" pitchFamily="34" charset="0"/>
              </a:rPr>
              <a:t>Adopt a Two-Generation Approach</a:t>
            </a:r>
          </a:p>
        </p:txBody>
      </p:sp>
      <p:cxnSp>
        <p:nvCxnSpPr>
          <p:cNvPr id="36" name="Straight Arrow Connector 35"/>
          <p:cNvCxnSpPr/>
          <p:nvPr/>
        </p:nvCxnSpPr>
        <p:spPr>
          <a:xfrm flipH="1" flipV="1">
            <a:off x="6966343" y="2293706"/>
            <a:ext cx="1391710" cy="518480"/>
          </a:xfrm>
          <a:prstGeom prst="straightConnector1">
            <a:avLst/>
          </a:prstGeom>
          <a:ln w="57150">
            <a:solidFill>
              <a:srgbClr val="E6D30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8336610" y="2361341"/>
            <a:ext cx="3192744" cy="1055608"/>
          </a:xfrm>
          <a:prstGeom prst="roundRect">
            <a:avLst/>
          </a:prstGeom>
          <a:solidFill>
            <a:srgbClr val="E6D306"/>
          </a:solidFill>
        </p:spPr>
        <p:txBody>
          <a:bodyPr wrap="square" rtlCol="0">
            <a:spAutoFit/>
          </a:bodyPr>
          <a:lstStyle/>
          <a:p>
            <a:pPr defTabSz="457063"/>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While these are later life course interventions, they have early life course implications for the next generation.</a:t>
            </a:r>
          </a:p>
        </p:txBody>
      </p:sp>
      <p:cxnSp>
        <p:nvCxnSpPr>
          <p:cNvPr id="9" name="Straight Connector 8"/>
          <p:cNvCxnSpPr/>
          <p:nvPr/>
        </p:nvCxnSpPr>
        <p:spPr>
          <a:xfrm flipH="1">
            <a:off x="3699611" y="893"/>
            <a:ext cx="39179" cy="6856214"/>
          </a:xfrm>
          <a:prstGeom prst="line">
            <a:avLst/>
          </a:prstGeom>
          <a:ln w="5715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945926" y="893"/>
            <a:ext cx="65297" cy="6856214"/>
          </a:xfrm>
          <a:prstGeom prst="line">
            <a:avLst/>
          </a:prstGeom>
          <a:ln w="5715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5218713" y="2812769"/>
            <a:ext cx="3110884" cy="1187047"/>
          </a:xfrm>
          <a:prstGeom prst="straightConnector1">
            <a:avLst/>
          </a:prstGeom>
          <a:ln w="57150">
            <a:solidFill>
              <a:srgbClr val="E6D30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705903" y="2041197"/>
            <a:ext cx="1904653" cy="1910191"/>
          </a:xfrm>
          <a:prstGeom prst="straightConnector1">
            <a:avLst/>
          </a:prstGeom>
          <a:ln w="57150">
            <a:solidFill>
              <a:srgbClr val="E6D30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36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6" grpId="0" animBg="1"/>
      <p:bldP spid="3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697CEA-0836-4D07-9A7B-562F054E0B8A}"/>
              </a:ext>
            </a:extLst>
          </p:cNvPr>
          <p:cNvSpPr>
            <a:spLocks noGrp="1"/>
          </p:cNvSpPr>
          <p:nvPr>
            <p:ph type="title"/>
          </p:nvPr>
        </p:nvSpPr>
        <p:spPr/>
        <p:txBody>
          <a:bodyPr/>
          <a:lstStyle/>
          <a:p>
            <a:r>
              <a:rPr lang="en-US" dirty="0"/>
              <a:t>Early Childhood Intervention</a:t>
            </a:r>
          </a:p>
        </p:txBody>
      </p:sp>
    </p:spTree>
    <p:extLst>
      <p:ext uri="{BB962C8B-B14F-4D97-AF65-F5344CB8AC3E}">
        <p14:creationId xmlns:p14="http://schemas.microsoft.com/office/powerpoint/2010/main" val="3979260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F05CE02-D3C0-4912-96FE-0AEEF2DC983A}"/>
              </a:ext>
            </a:extLst>
          </p:cNvPr>
          <p:cNvSpPr>
            <a:spLocks noGrp="1"/>
          </p:cNvSpPr>
          <p:nvPr>
            <p:ph type="body" sz="quarter" idx="13"/>
          </p:nvPr>
        </p:nvSpPr>
        <p:spPr>
          <a:xfrm>
            <a:off x="303212" y="1219200"/>
            <a:ext cx="11430001" cy="4945617"/>
          </a:xfrm>
        </p:spPr>
        <p:txBody>
          <a:bodyPr/>
          <a:lstStyle/>
          <a:p>
            <a:r>
              <a:rPr lang="en-US" sz="2000" b="1" dirty="0">
                <a:solidFill>
                  <a:schemeClr val="accent1"/>
                </a:solidFill>
              </a:rPr>
              <a:t>The Current State of Scientific Knowledge on Pre-Kindergarten Effects </a:t>
            </a:r>
            <a:r>
              <a:rPr lang="en-US" sz="2000" dirty="0"/>
              <a:t>(April, 2017) offers a consensus statement by leading early childhood researchers published by Brookings and the Duke Center for Family and Child Policy</a:t>
            </a:r>
          </a:p>
          <a:p>
            <a:endParaRPr lang="en-US" sz="2000" dirty="0"/>
          </a:p>
          <a:p>
            <a:r>
              <a:rPr lang="en-US" sz="2000" b="1" dirty="0"/>
              <a:t>Top 10 Findings</a:t>
            </a:r>
            <a:r>
              <a:rPr lang="en-US" sz="2000" dirty="0"/>
              <a:t>:</a:t>
            </a:r>
          </a:p>
          <a:p>
            <a:pPr marL="799826" lvl="1" indent="-342900">
              <a:buFont typeface="+mj-lt"/>
              <a:buAutoNum type="arabicPeriod"/>
            </a:pPr>
            <a:r>
              <a:rPr lang="en-US" sz="2000" dirty="0"/>
              <a:t>The </a:t>
            </a:r>
            <a:r>
              <a:rPr lang="en-US" sz="2000" dirty="0">
                <a:solidFill>
                  <a:schemeClr val="accent1"/>
                </a:solidFill>
              </a:rPr>
              <a:t>evidence on the effectiveness of pre-K for improving </a:t>
            </a:r>
            <a:r>
              <a:rPr lang="en-US" sz="2000" u="sng" dirty="0">
                <a:solidFill>
                  <a:schemeClr val="accent1"/>
                </a:solidFill>
              </a:rPr>
              <a:t>math and reading skills </a:t>
            </a:r>
            <a:r>
              <a:rPr lang="en-US" sz="2000" dirty="0"/>
              <a:t>is </a:t>
            </a:r>
            <a:r>
              <a:rPr lang="en-US" sz="2000" u="sng" dirty="0"/>
              <a:t>strong and consistent</a:t>
            </a:r>
          </a:p>
          <a:p>
            <a:pPr marL="799826" lvl="1" indent="-342900">
              <a:buFont typeface="+mj-lt"/>
              <a:buAutoNum type="arabicPeriod"/>
            </a:pPr>
            <a:endParaRPr lang="en-US" sz="2000" u="sng" dirty="0"/>
          </a:p>
          <a:p>
            <a:pPr marL="799826" lvl="1" indent="-342900">
              <a:buFont typeface="+mj-lt"/>
              <a:buAutoNum type="arabicPeriod"/>
            </a:pPr>
            <a:r>
              <a:rPr lang="en-US" sz="2000" dirty="0"/>
              <a:t>The </a:t>
            </a:r>
            <a:r>
              <a:rPr lang="en-US" sz="2000" dirty="0">
                <a:solidFill>
                  <a:schemeClr val="accent1"/>
                </a:solidFill>
              </a:rPr>
              <a:t>evidence on effectiveness of pre-K for improving socioemotional skills </a:t>
            </a:r>
            <a:r>
              <a:rPr lang="en-US" sz="2000" dirty="0"/>
              <a:t>is </a:t>
            </a:r>
            <a:r>
              <a:rPr lang="en-US" sz="2000" u="sng" dirty="0"/>
              <a:t>neither strong nor consistent</a:t>
            </a:r>
          </a:p>
          <a:p>
            <a:pPr marL="799826" lvl="1" indent="-342900">
              <a:buFont typeface="+mj-lt"/>
              <a:buAutoNum type="arabicPeriod"/>
            </a:pPr>
            <a:endParaRPr lang="en-US" sz="2000" u="sng" dirty="0"/>
          </a:p>
          <a:p>
            <a:pPr marL="799826" lvl="1" indent="-342900">
              <a:buFont typeface="+mj-lt"/>
              <a:buAutoNum type="arabicPeriod"/>
            </a:pPr>
            <a:r>
              <a:rPr lang="en-US" sz="2000" dirty="0"/>
              <a:t>Most studies of pre-k effects do not follow students for very long.  Those that do, find that pre-k effects </a:t>
            </a:r>
            <a:r>
              <a:rPr lang="en-US" sz="2000" u="sng" dirty="0">
                <a:solidFill>
                  <a:schemeClr val="accent1"/>
                </a:solidFill>
              </a:rPr>
              <a:t>fade out </a:t>
            </a:r>
            <a:r>
              <a:rPr lang="en-US" sz="2000" dirty="0">
                <a:solidFill>
                  <a:schemeClr val="accent1"/>
                </a:solidFill>
              </a:rPr>
              <a:t>between the beginning of kindergarten and the end of 3</a:t>
            </a:r>
            <a:r>
              <a:rPr lang="en-US" sz="2000" baseline="30000" dirty="0">
                <a:solidFill>
                  <a:schemeClr val="accent1"/>
                </a:solidFill>
              </a:rPr>
              <a:t>rd</a:t>
            </a:r>
            <a:r>
              <a:rPr lang="en-US" sz="2000" dirty="0">
                <a:solidFill>
                  <a:schemeClr val="accent1"/>
                </a:solidFill>
              </a:rPr>
              <a:t> grade</a:t>
            </a:r>
          </a:p>
        </p:txBody>
      </p:sp>
      <p:sp>
        <p:nvSpPr>
          <p:cNvPr id="3" name="Title 2">
            <a:extLst>
              <a:ext uri="{FF2B5EF4-FFF2-40B4-BE49-F238E27FC236}">
                <a16:creationId xmlns:a16="http://schemas.microsoft.com/office/drawing/2014/main" xmlns="" id="{FAB0C782-E2EB-49C3-9075-95F90875E5BD}"/>
              </a:ext>
            </a:extLst>
          </p:cNvPr>
          <p:cNvSpPr>
            <a:spLocks noGrp="1"/>
          </p:cNvSpPr>
          <p:nvPr>
            <p:ph type="title"/>
          </p:nvPr>
        </p:nvSpPr>
        <p:spPr>
          <a:xfrm>
            <a:off x="915434" y="254697"/>
            <a:ext cx="11122578" cy="735904"/>
          </a:xfrm>
        </p:spPr>
        <p:txBody>
          <a:bodyPr/>
          <a:lstStyle/>
          <a:p>
            <a:r>
              <a:rPr lang="en-US" sz="3000" b="1" dirty="0"/>
              <a:t>What does the evidence say about what works in Pre-K?</a:t>
            </a:r>
            <a:br>
              <a:rPr lang="en-US" sz="3000" b="1" dirty="0"/>
            </a:br>
            <a:endParaRPr lang="en-US" sz="3000" b="1" dirty="0"/>
          </a:p>
        </p:txBody>
      </p:sp>
      <p:sp>
        <p:nvSpPr>
          <p:cNvPr id="4" name="Slide Number Placeholder 3">
            <a:extLst>
              <a:ext uri="{FF2B5EF4-FFF2-40B4-BE49-F238E27FC236}">
                <a16:creationId xmlns:a16="http://schemas.microsoft.com/office/drawing/2014/main" xmlns="" id="{DB86BC96-8AFB-44B8-8FAB-0038838BB28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079CA60-033B-4E73-AEC3-99587ECEDD8C}" type="slidenum">
              <a:rPr kumimoji="0" lang="en-US" sz="1400" b="1" i="0" u="none" strike="noStrike" kern="1200" cap="none" spc="0" normalizeH="0" baseline="0" noProof="0" smtClean="0">
                <a:ln>
                  <a:noFill/>
                </a:ln>
                <a:solidFill>
                  <a:srgbClr val="82D905"/>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400" b="1" i="0" u="none" strike="noStrike" kern="1200" cap="none" spc="0" normalizeH="0" baseline="0" noProof="0" dirty="0">
              <a:ln>
                <a:noFill/>
              </a:ln>
              <a:solidFill>
                <a:srgbClr val="82D905"/>
              </a:solidFill>
              <a:effectLst/>
              <a:uLnTx/>
              <a:uFillTx/>
              <a:latin typeface="Century Gothic"/>
              <a:ea typeface="+mn-ea"/>
              <a:cs typeface="+mn-cs"/>
            </a:endParaRPr>
          </a:p>
        </p:txBody>
      </p:sp>
    </p:spTree>
    <p:extLst>
      <p:ext uri="{BB962C8B-B14F-4D97-AF65-F5344CB8AC3E}">
        <p14:creationId xmlns:p14="http://schemas.microsoft.com/office/powerpoint/2010/main" val="2608862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1"/>
                </a:solidFill>
              </a:rPr>
              <a:t>First Major Structural Shift:</a:t>
            </a:r>
            <a:r>
              <a:rPr lang="en-US" dirty="0"/>
              <a:t/>
            </a:r>
            <a:br>
              <a:rPr lang="en-US" dirty="0"/>
            </a:br>
            <a:r>
              <a:rPr lang="en-US" dirty="0">
                <a:solidFill>
                  <a:schemeClr val="tx2"/>
                </a:solidFill>
              </a:rPr>
              <a:t>Declining Male Employment</a:t>
            </a:r>
            <a:br>
              <a:rPr lang="en-US" dirty="0">
                <a:solidFill>
                  <a:schemeClr val="tx2"/>
                </a:solidFill>
              </a:rPr>
            </a:br>
            <a:r>
              <a:rPr lang="en-US" dirty="0">
                <a:solidFill>
                  <a:schemeClr val="tx2"/>
                </a:solidFill>
              </a:rPr>
              <a:t>and Earnings</a:t>
            </a:r>
          </a:p>
        </p:txBody>
      </p:sp>
    </p:spTree>
    <p:extLst>
      <p:ext uri="{BB962C8B-B14F-4D97-AF65-F5344CB8AC3E}">
        <p14:creationId xmlns:p14="http://schemas.microsoft.com/office/powerpoint/2010/main" val="2908917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F05CE02-D3C0-4912-96FE-0AEEF2DC983A}"/>
              </a:ext>
            </a:extLst>
          </p:cNvPr>
          <p:cNvSpPr>
            <a:spLocks noGrp="1"/>
          </p:cNvSpPr>
          <p:nvPr>
            <p:ph type="body" sz="quarter" idx="13"/>
          </p:nvPr>
        </p:nvSpPr>
        <p:spPr>
          <a:xfrm>
            <a:off x="303212" y="1066800"/>
            <a:ext cx="11430001" cy="4945617"/>
          </a:xfrm>
        </p:spPr>
        <p:txBody>
          <a:bodyPr/>
          <a:lstStyle/>
          <a:p>
            <a:r>
              <a:rPr lang="en-US" sz="2000" b="1" dirty="0"/>
              <a:t>Top 10 Findings</a:t>
            </a:r>
            <a:r>
              <a:rPr lang="en-US" sz="2000" dirty="0"/>
              <a:t> </a:t>
            </a:r>
            <a:r>
              <a:rPr lang="en-US" sz="2000" b="1" dirty="0" err="1"/>
              <a:t>Cont</a:t>
            </a:r>
            <a:r>
              <a:rPr lang="en-US" sz="2000" b="1" dirty="0"/>
              <a:t>…</a:t>
            </a:r>
          </a:p>
          <a:p>
            <a:pPr marL="799826" lvl="1" indent="-342900">
              <a:buFont typeface="+mj-lt"/>
              <a:buAutoNum type="arabicPeriod" startAt="4"/>
            </a:pPr>
            <a:r>
              <a:rPr lang="en-US" sz="2000" u="sng" dirty="0">
                <a:solidFill>
                  <a:schemeClr val="accent1"/>
                </a:solidFill>
              </a:rPr>
              <a:t>Math and literacy focused curricula </a:t>
            </a:r>
            <a:r>
              <a:rPr lang="en-US" sz="2000" dirty="0">
                <a:solidFill>
                  <a:schemeClr val="accent1"/>
                </a:solidFill>
              </a:rPr>
              <a:t>are much more effective at improving math and reading skills than are </a:t>
            </a:r>
            <a:r>
              <a:rPr lang="en-US" sz="2000" u="sng" dirty="0">
                <a:solidFill>
                  <a:schemeClr val="accent1"/>
                </a:solidFill>
              </a:rPr>
              <a:t>whole-child curricula </a:t>
            </a:r>
            <a:r>
              <a:rPr lang="en-US" sz="2000" dirty="0"/>
              <a:t>(e.g. The Creative Curriculum, High Scope, Montessori).  In fact, school- or center-developed curricula are often as effective as these popular whole-child curricula.</a:t>
            </a:r>
          </a:p>
          <a:p>
            <a:pPr marL="456926" lvl="1" indent="0">
              <a:buNone/>
            </a:pPr>
            <a:endParaRPr lang="en-US" sz="2000" dirty="0"/>
          </a:p>
          <a:p>
            <a:pPr marL="799826" lvl="1" indent="-342900">
              <a:buFont typeface="+mj-lt"/>
              <a:buAutoNum type="arabicPeriod" startAt="4"/>
            </a:pPr>
            <a:r>
              <a:rPr lang="en-US" sz="2000" dirty="0"/>
              <a:t>The strongest curricula for enhancing socioemotional skills is </a:t>
            </a:r>
            <a:r>
              <a:rPr lang="en-US" sz="2000" dirty="0">
                <a:solidFill>
                  <a:schemeClr val="accent1"/>
                </a:solidFill>
              </a:rPr>
              <a:t>Preschool Paths [HEAD START REDI]</a:t>
            </a:r>
          </a:p>
          <a:p>
            <a:pPr marL="456926" lvl="1" indent="0">
              <a:buNone/>
            </a:pPr>
            <a:endParaRPr lang="en-US" sz="2000" dirty="0">
              <a:solidFill>
                <a:schemeClr val="accent1"/>
              </a:solidFill>
            </a:endParaRPr>
          </a:p>
          <a:p>
            <a:pPr marL="799826" lvl="1" indent="-342900">
              <a:buFont typeface="+mj-lt"/>
              <a:buAutoNum type="arabicPeriod" startAt="6"/>
            </a:pPr>
            <a:r>
              <a:rPr lang="en-US" sz="2000" dirty="0"/>
              <a:t>The deployment of curricula that are successful at improving cognitive skills have </a:t>
            </a:r>
            <a:r>
              <a:rPr lang="en-US" sz="2000" dirty="0">
                <a:solidFill>
                  <a:schemeClr val="accent1"/>
                </a:solidFill>
              </a:rPr>
              <a:t>two key ingredients</a:t>
            </a:r>
            <a:r>
              <a:rPr lang="en-US" sz="2000" dirty="0"/>
              <a:t>:</a:t>
            </a:r>
          </a:p>
          <a:p>
            <a:pPr marL="1199636" lvl="2" indent="-342900"/>
            <a:r>
              <a:rPr lang="en-US" sz="2000" dirty="0">
                <a:solidFill>
                  <a:schemeClr val="accent1"/>
                </a:solidFill>
              </a:rPr>
              <a:t>Intensive professional development </a:t>
            </a:r>
            <a:r>
              <a:rPr lang="en-US" sz="2000" dirty="0"/>
              <a:t>for teachers with coaching at least twice a month</a:t>
            </a:r>
          </a:p>
          <a:p>
            <a:pPr marL="1199636" lvl="2" indent="-342900"/>
            <a:r>
              <a:rPr lang="en-US" sz="2000" dirty="0">
                <a:solidFill>
                  <a:schemeClr val="accent1"/>
                </a:solidFill>
              </a:rPr>
              <a:t>Assessments of child progress </a:t>
            </a:r>
            <a:r>
              <a:rPr lang="en-US" sz="2000" dirty="0"/>
              <a:t>to inform and individualize instruction</a:t>
            </a:r>
          </a:p>
          <a:p>
            <a:pPr marL="456926" lvl="1" indent="0">
              <a:buNone/>
            </a:pPr>
            <a:endParaRPr lang="en-US" dirty="0">
              <a:solidFill>
                <a:schemeClr val="accent1"/>
              </a:solidFill>
            </a:endParaRPr>
          </a:p>
        </p:txBody>
      </p:sp>
      <p:sp>
        <p:nvSpPr>
          <p:cNvPr id="3" name="Title 2">
            <a:extLst>
              <a:ext uri="{FF2B5EF4-FFF2-40B4-BE49-F238E27FC236}">
                <a16:creationId xmlns:a16="http://schemas.microsoft.com/office/drawing/2014/main" xmlns="" id="{FAB0C782-E2EB-49C3-9075-95F90875E5BD}"/>
              </a:ext>
            </a:extLst>
          </p:cNvPr>
          <p:cNvSpPr>
            <a:spLocks noGrp="1"/>
          </p:cNvSpPr>
          <p:nvPr>
            <p:ph type="title"/>
          </p:nvPr>
        </p:nvSpPr>
        <p:spPr>
          <a:xfrm>
            <a:off x="915434" y="254697"/>
            <a:ext cx="11122578" cy="735904"/>
          </a:xfrm>
        </p:spPr>
        <p:txBody>
          <a:bodyPr/>
          <a:lstStyle/>
          <a:p>
            <a:r>
              <a:rPr lang="en-US" sz="3000" b="1" dirty="0"/>
              <a:t>What does the evidence say about what works in Pre-K?</a:t>
            </a:r>
            <a:br>
              <a:rPr lang="en-US" sz="3000" b="1" dirty="0"/>
            </a:br>
            <a:endParaRPr lang="en-US" sz="3000" b="1" dirty="0"/>
          </a:p>
        </p:txBody>
      </p:sp>
      <p:sp>
        <p:nvSpPr>
          <p:cNvPr id="4" name="Slide Number Placeholder 3">
            <a:extLst>
              <a:ext uri="{FF2B5EF4-FFF2-40B4-BE49-F238E27FC236}">
                <a16:creationId xmlns:a16="http://schemas.microsoft.com/office/drawing/2014/main" xmlns="" id="{DB86BC96-8AFB-44B8-8FAB-0038838BB28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079CA60-033B-4E73-AEC3-99587ECEDD8C}" type="slidenum">
              <a:rPr kumimoji="0" lang="en-US" sz="1400" b="1" i="0" u="none" strike="noStrike" kern="1200" cap="none" spc="0" normalizeH="0" baseline="0" noProof="0" smtClean="0">
                <a:ln>
                  <a:noFill/>
                </a:ln>
                <a:solidFill>
                  <a:srgbClr val="82D905"/>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400" b="1" i="0" u="none" strike="noStrike" kern="1200" cap="none" spc="0" normalizeH="0" baseline="0" noProof="0" dirty="0">
              <a:ln>
                <a:noFill/>
              </a:ln>
              <a:solidFill>
                <a:srgbClr val="82D905"/>
              </a:solidFill>
              <a:effectLst/>
              <a:uLnTx/>
              <a:uFillTx/>
              <a:latin typeface="Century Gothic"/>
              <a:ea typeface="+mn-ea"/>
              <a:cs typeface="+mn-cs"/>
            </a:endParaRPr>
          </a:p>
        </p:txBody>
      </p:sp>
    </p:spTree>
    <p:extLst>
      <p:ext uri="{BB962C8B-B14F-4D97-AF65-F5344CB8AC3E}">
        <p14:creationId xmlns:p14="http://schemas.microsoft.com/office/powerpoint/2010/main" val="413760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F05CE02-D3C0-4912-96FE-0AEEF2DC983A}"/>
              </a:ext>
            </a:extLst>
          </p:cNvPr>
          <p:cNvSpPr>
            <a:spLocks noGrp="1"/>
          </p:cNvSpPr>
          <p:nvPr>
            <p:ph type="body" sz="quarter" idx="13"/>
          </p:nvPr>
        </p:nvSpPr>
        <p:spPr>
          <a:xfrm>
            <a:off x="303214" y="1175688"/>
            <a:ext cx="11429999" cy="4945617"/>
          </a:xfrm>
        </p:spPr>
        <p:txBody>
          <a:bodyPr/>
          <a:lstStyle/>
          <a:p>
            <a:r>
              <a:rPr lang="en-US" sz="2000" b="1" dirty="0"/>
              <a:t>Key Findings </a:t>
            </a:r>
            <a:r>
              <a:rPr lang="en-US" sz="2000" b="1" dirty="0" err="1"/>
              <a:t>cont</a:t>
            </a:r>
            <a:r>
              <a:rPr lang="en-US" sz="2000" b="1" dirty="0"/>
              <a:t>…</a:t>
            </a:r>
            <a:endParaRPr lang="en-US" sz="2000" dirty="0"/>
          </a:p>
          <a:p>
            <a:pPr marL="799826" lvl="1" indent="-342900">
              <a:buFont typeface="+mj-lt"/>
              <a:buAutoNum type="arabicPeriod" startAt="7"/>
            </a:pPr>
            <a:r>
              <a:rPr lang="en-US" sz="1900" u="sng" dirty="0"/>
              <a:t>Low-income</a:t>
            </a:r>
            <a:r>
              <a:rPr lang="en-US" sz="1900" dirty="0"/>
              <a:t> and </a:t>
            </a:r>
            <a:r>
              <a:rPr lang="en-US" sz="1900" u="sng" dirty="0"/>
              <a:t>Latino children</a:t>
            </a:r>
            <a:r>
              <a:rPr lang="en-US" sz="1900" dirty="0"/>
              <a:t> </a:t>
            </a:r>
            <a:r>
              <a:rPr lang="en-US" sz="1900" dirty="0">
                <a:solidFill>
                  <a:schemeClr val="accent1"/>
                </a:solidFill>
              </a:rPr>
              <a:t>benefit disproportionately from pre-k programs</a:t>
            </a:r>
          </a:p>
          <a:p>
            <a:pPr marL="799826" lvl="1" indent="-342900">
              <a:buFont typeface="+mj-lt"/>
              <a:buAutoNum type="arabicPeriod" startAt="7"/>
            </a:pPr>
            <a:endParaRPr lang="en-US" sz="1900" dirty="0">
              <a:solidFill>
                <a:schemeClr val="accent1"/>
              </a:solidFill>
            </a:endParaRPr>
          </a:p>
          <a:p>
            <a:pPr marL="799826" lvl="1" indent="-342900">
              <a:buFont typeface="+mj-lt"/>
              <a:buAutoNum type="arabicPeriod" startAt="7"/>
            </a:pPr>
            <a:r>
              <a:rPr lang="en-US" sz="1900" dirty="0">
                <a:solidFill>
                  <a:schemeClr val="accent1"/>
                </a:solidFill>
              </a:rPr>
              <a:t>Teacher education</a:t>
            </a:r>
            <a:r>
              <a:rPr lang="en-US" sz="1900" dirty="0"/>
              <a:t>, </a:t>
            </a:r>
            <a:r>
              <a:rPr lang="en-US" sz="1900" dirty="0">
                <a:solidFill>
                  <a:schemeClr val="accent1"/>
                </a:solidFill>
              </a:rPr>
              <a:t>years of experience </a:t>
            </a:r>
            <a:r>
              <a:rPr lang="en-US" sz="1900" dirty="0"/>
              <a:t>and </a:t>
            </a:r>
            <a:r>
              <a:rPr lang="en-US" sz="1900" dirty="0">
                <a:solidFill>
                  <a:schemeClr val="accent1"/>
                </a:solidFill>
              </a:rPr>
              <a:t>staff-child ratios </a:t>
            </a:r>
            <a:r>
              <a:rPr lang="en-US" sz="1900" dirty="0"/>
              <a:t>are </a:t>
            </a:r>
            <a:r>
              <a:rPr lang="en-US" sz="1900" u="sng" dirty="0"/>
              <a:t>weak predictors of effective pre-k programming</a:t>
            </a:r>
            <a:r>
              <a:rPr lang="en-US" sz="1900" dirty="0"/>
              <a:t>.  This raises important questions about what should be the educational requirements for </a:t>
            </a:r>
            <a:r>
              <a:rPr lang="en-US" sz="1900" dirty="0">
                <a:solidFill>
                  <a:schemeClr val="accent1"/>
                </a:solidFill>
              </a:rPr>
              <a:t>early childhood education workforce</a:t>
            </a:r>
            <a:r>
              <a:rPr lang="en-US" sz="1900" dirty="0"/>
              <a:t>.</a:t>
            </a:r>
          </a:p>
          <a:p>
            <a:pPr marL="799826" lvl="1" indent="-342900">
              <a:buFont typeface="+mj-lt"/>
              <a:buAutoNum type="arabicPeriod" startAt="7"/>
            </a:pPr>
            <a:endParaRPr lang="en-US" sz="1900" dirty="0"/>
          </a:p>
          <a:p>
            <a:pPr marL="799826" lvl="1" indent="-342900">
              <a:buFont typeface="+mj-lt"/>
              <a:buAutoNum type="arabicPeriod" startAt="7"/>
            </a:pPr>
            <a:r>
              <a:rPr lang="en-US" sz="1900" dirty="0">
                <a:solidFill>
                  <a:schemeClr val="accent1"/>
                </a:solidFill>
              </a:rPr>
              <a:t>Group size </a:t>
            </a:r>
            <a:r>
              <a:rPr lang="en-US" sz="1900" dirty="0"/>
              <a:t>and </a:t>
            </a:r>
            <a:r>
              <a:rPr lang="en-US" sz="1900" dirty="0">
                <a:solidFill>
                  <a:schemeClr val="accent1"/>
                </a:solidFill>
              </a:rPr>
              <a:t>classrooms tailored to young children </a:t>
            </a:r>
            <a:r>
              <a:rPr lang="en-US" sz="1900" dirty="0"/>
              <a:t>with bathrooms and eating areas included in the room </a:t>
            </a:r>
            <a:r>
              <a:rPr lang="en-US" sz="1900" u="sng" dirty="0"/>
              <a:t>are associated with greater effectiveness of pre-k programming</a:t>
            </a:r>
          </a:p>
          <a:p>
            <a:pPr marL="799826" lvl="1" indent="-342900">
              <a:buFont typeface="+mj-lt"/>
              <a:buAutoNum type="arabicPeriod" startAt="7"/>
            </a:pPr>
            <a:endParaRPr lang="en-US" sz="1900" u="sng" dirty="0"/>
          </a:p>
          <a:p>
            <a:pPr marL="799826" lvl="1" indent="-342900">
              <a:buFont typeface="+mj-lt"/>
              <a:buAutoNum type="arabicPeriod" startAt="7"/>
            </a:pPr>
            <a:r>
              <a:rPr lang="en-US" sz="1900" dirty="0"/>
              <a:t>Process factors like </a:t>
            </a:r>
            <a:r>
              <a:rPr lang="en-US" sz="1900" dirty="0">
                <a:solidFill>
                  <a:schemeClr val="accent1"/>
                </a:solidFill>
              </a:rPr>
              <a:t>curriculum, teacher language complexity</a:t>
            </a:r>
            <a:r>
              <a:rPr lang="en-US" sz="1900" dirty="0"/>
              <a:t>, </a:t>
            </a:r>
            <a:r>
              <a:rPr lang="en-US" sz="1900" dirty="0">
                <a:solidFill>
                  <a:schemeClr val="accent1"/>
                </a:solidFill>
              </a:rPr>
              <a:t>student engagement through activities</a:t>
            </a:r>
            <a:r>
              <a:rPr lang="en-US" sz="1900" dirty="0"/>
              <a:t>, and </a:t>
            </a:r>
            <a:r>
              <a:rPr lang="en-US" sz="1900" dirty="0">
                <a:solidFill>
                  <a:schemeClr val="accent1"/>
                </a:solidFill>
              </a:rPr>
              <a:t>positive classroom climate </a:t>
            </a:r>
            <a:r>
              <a:rPr lang="en-US" sz="1900" dirty="0"/>
              <a:t>are </a:t>
            </a:r>
            <a:r>
              <a:rPr lang="en-US" sz="1900" b="1" u="sng" dirty="0"/>
              <a:t>strong predictors </a:t>
            </a:r>
            <a:r>
              <a:rPr lang="en-US" sz="1900" dirty="0"/>
              <a:t>of pre-k programming </a:t>
            </a:r>
            <a:r>
              <a:rPr lang="en-US" sz="1900" b="1" u="sng" dirty="0"/>
              <a:t>effectiveness</a:t>
            </a:r>
            <a:r>
              <a:rPr lang="en-US" sz="1900" dirty="0"/>
              <a:t>.  These are also hard to standardize and regulate from a policy standpoint.  </a:t>
            </a:r>
          </a:p>
        </p:txBody>
      </p:sp>
      <p:sp>
        <p:nvSpPr>
          <p:cNvPr id="3" name="Title 2">
            <a:extLst>
              <a:ext uri="{FF2B5EF4-FFF2-40B4-BE49-F238E27FC236}">
                <a16:creationId xmlns:a16="http://schemas.microsoft.com/office/drawing/2014/main" xmlns="" id="{FAB0C782-E2EB-49C3-9075-95F90875E5BD}"/>
              </a:ext>
            </a:extLst>
          </p:cNvPr>
          <p:cNvSpPr>
            <a:spLocks noGrp="1"/>
          </p:cNvSpPr>
          <p:nvPr>
            <p:ph type="title"/>
          </p:nvPr>
        </p:nvSpPr>
        <p:spPr>
          <a:xfrm>
            <a:off x="915434" y="254697"/>
            <a:ext cx="11046378" cy="735904"/>
          </a:xfrm>
        </p:spPr>
        <p:txBody>
          <a:bodyPr/>
          <a:lstStyle/>
          <a:p>
            <a:r>
              <a:rPr lang="en-US" sz="3000" b="1" dirty="0"/>
              <a:t>What does the evidence say about what works in Pre-K?</a:t>
            </a:r>
            <a:br>
              <a:rPr lang="en-US" sz="3000" b="1" dirty="0"/>
            </a:br>
            <a:endParaRPr lang="en-US" sz="3000" dirty="0"/>
          </a:p>
        </p:txBody>
      </p:sp>
      <p:sp>
        <p:nvSpPr>
          <p:cNvPr id="4" name="Slide Number Placeholder 3">
            <a:extLst>
              <a:ext uri="{FF2B5EF4-FFF2-40B4-BE49-F238E27FC236}">
                <a16:creationId xmlns:a16="http://schemas.microsoft.com/office/drawing/2014/main" xmlns="" id="{DB86BC96-8AFB-44B8-8FAB-0038838BB28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079CA60-033B-4E73-AEC3-99587ECEDD8C}" type="slidenum">
              <a:rPr kumimoji="0" lang="en-US" sz="1400" b="1" i="0" u="none" strike="noStrike" kern="1200" cap="none" spc="0" normalizeH="0" baseline="0" noProof="0" smtClean="0">
                <a:ln>
                  <a:noFill/>
                </a:ln>
                <a:solidFill>
                  <a:srgbClr val="82D905"/>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400" b="1" i="0" u="none" strike="noStrike" kern="1200" cap="none" spc="0" normalizeH="0" baseline="0" noProof="0" dirty="0">
              <a:ln>
                <a:noFill/>
              </a:ln>
              <a:solidFill>
                <a:srgbClr val="82D905"/>
              </a:solidFill>
              <a:effectLst/>
              <a:uLnTx/>
              <a:uFillTx/>
              <a:latin typeface="Century Gothic"/>
              <a:ea typeface="+mn-ea"/>
              <a:cs typeface="+mn-cs"/>
            </a:endParaRPr>
          </a:p>
        </p:txBody>
      </p:sp>
    </p:spTree>
    <p:extLst>
      <p:ext uri="{BB962C8B-B14F-4D97-AF65-F5344CB8AC3E}">
        <p14:creationId xmlns:p14="http://schemas.microsoft.com/office/powerpoint/2010/main" val="427925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AD3030EF-AC20-42C0-94B6-95CA7980A39B}"/>
              </a:ext>
            </a:extLst>
          </p:cNvPr>
          <p:cNvSpPr>
            <a:spLocks noGrp="1"/>
          </p:cNvSpPr>
          <p:nvPr>
            <p:ph type="body" sz="quarter" idx="13"/>
          </p:nvPr>
        </p:nvSpPr>
        <p:spPr>
          <a:xfrm>
            <a:off x="455612" y="1074185"/>
            <a:ext cx="11430000" cy="4945617"/>
          </a:xfrm>
        </p:spPr>
        <p:txBody>
          <a:bodyPr/>
          <a:lstStyle/>
          <a:p>
            <a:r>
              <a:rPr lang="en-US" sz="1600" b="1" dirty="0">
                <a:solidFill>
                  <a:schemeClr val="accent2"/>
                </a:solidFill>
              </a:rPr>
              <a:t>Abecedarian</a:t>
            </a:r>
            <a:r>
              <a:rPr lang="en-US" sz="1600" dirty="0"/>
              <a:t>, </a:t>
            </a:r>
            <a:r>
              <a:rPr lang="en-US" sz="1600" b="1" dirty="0">
                <a:solidFill>
                  <a:schemeClr val="accent2"/>
                </a:solidFill>
              </a:rPr>
              <a:t>Perry Preschool </a:t>
            </a:r>
            <a:r>
              <a:rPr lang="en-US" sz="1600" dirty="0"/>
              <a:t>and </a:t>
            </a:r>
            <a:r>
              <a:rPr lang="en-US" sz="1600" b="1" dirty="0">
                <a:solidFill>
                  <a:schemeClr val="accent2"/>
                </a:solidFill>
              </a:rPr>
              <a:t>Early Training Project</a:t>
            </a:r>
          </a:p>
          <a:p>
            <a:pPr lvl="1">
              <a:buFont typeface="Wingdings" panose="05000000000000000000" pitchFamily="2" charset="2"/>
              <a:buChar char="§"/>
            </a:pPr>
            <a:r>
              <a:rPr lang="en-US" sz="1600" dirty="0"/>
              <a:t>Programs benefited boys and girls in middle childhood, where outcomes measured </a:t>
            </a:r>
            <a:r>
              <a:rPr lang="en-US" sz="1600" b="1" dirty="0">
                <a:solidFill>
                  <a:schemeClr val="accent1"/>
                </a:solidFill>
              </a:rPr>
              <a:t>during teen and adult years </a:t>
            </a:r>
            <a:r>
              <a:rPr lang="en-US" sz="1600" dirty="0"/>
              <a:t>showed </a:t>
            </a:r>
            <a:r>
              <a:rPr lang="en-US" sz="1600" b="1" dirty="0">
                <a:solidFill>
                  <a:schemeClr val="accent1"/>
                </a:solidFill>
              </a:rPr>
              <a:t>moderate effect sizes for females</a:t>
            </a:r>
            <a:r>
              <a:rPr lang="en-US" sz="1600" dirty="0"/>
              <a:t>, but </a:t>
            </a:r>
            <a:r>
              <a:rPr lang="en-US" sz="1600" b="1" dirty="0">
                <a:solidFill>
                  <a:schemeClr val="accent1"/>
                </a:solidFill>
              </a:rPr>
              <a:t>negligible impacts for males</a:t>
            </a:r>
            <a:r>
              <a:rPr lang="en-US" sz="1600" b="1" dirty="0">
                <a:solidFill>
                  <a:schemeClr val="accent2"/>
                </a:solidFill>
              </a:rPr>
              <a:t> </a:t>
            </a:r>
            <a:r>
              <a:rPr lang="en-US" sz="1600" dirty="0"/>
              <a:t>(Anderson, 2008)</a:t>
            </a:r>
          </a:p>
          <a:p>
            <a:r>
              <a:rPr lang="en-US" sz="1600" b="1" dirty="0">
                <a:solidFill>
                  <a:schemeClr val="accent2"/>
                </a:solidFill>
              </a:rPr>
              <a:t>Chicago Child-Parent Centers</a:t>
            </a:r>
            <a:r>
              <a:rPr lang="en-US" sz="1600" dirty="0"/>
              <a:t>:</a:t>
            </a:r>
          </a:p>
          <a:p>
            <a:pPr lvl="1">
              <a:buFont typeface="Wingdings" panose="05000000000000000000" pitchFamily="2" charset="2"/>
              <a:buChar char="§"/>
            </a:pPr>
            <a:r>
              <a:rPr lang="en-US" sz="1600" dirty="0"/>
              <a:t>Program had </a:t>
            </a:r>
            <a:r>
              <a:rPr lang="en-US" sz="1600" b="1" dirty="0">
                <a:solidFill>
                  <a:schemeClr val="accent1"/>
                </a:solidFill>
              </a:rPr>
              <a:t>stronger long-term effects on the educational out</a:t>
            </a:r>
            <a:r>
              <a:rPr lang="en-US" sz="1600" dirty="0"/>
              <a:t>comes of </a:t>
            </a:r>
            <a:r>
              <a:rPr lang="en-US" sz="1600" b="1" dirty="0">
                <a:solidFill>
                  <a:schemeClr val="accent1"/>
                </a:solidFill>
              </a:rPr>
              <a:t>boys</a:t>
            </a:r>
            <a:r>
              <a:rPr lang="en-US" sz="1600" dirty="0"/>
              <a:t> compared to girls.  Boys who attended CPC had </a:t>
            </a:r>
            <a:r>
              <a:rPr lang="en-US" sz="1600" b="1" dirty="0">
                <a:solidFill>
                  <a:schemeClr val="accent1"/>
                </a:solidFill>
              </a:rPr>
              <a:t>20 percentage-point higher levels of high school completion</a:t>
            </a:r>
            <a:r>
              <a:rPr lang="en-US" sz="1600" dirty="0"/>
              <a:t> as well as more years of completed schooling </a:t>
            </a:r>
            <a:r>
              <a:rPr lang="en-US" sz="1600" u="sng" dirty="0"/>
              <a:t>than boys in the comparison group</a:t>
            </a:r>
            <a:r>
              <a:rPr lang="en-US" sz="1600" dirty="0"/>
              <a:t>.  </a:t>
            </a:r>
            <a:r>
              <a:rPr lang="en-US" sz="1600" b="1" dirty="0">
                <a:solidFill>
                  <a:schemeClr val="accent2"/>
                </a:solidFill>
              </a:rPr>
              <a:t>Girls did not show such impacts</a:t>
            </a:r>
            <a:r>
              <a:rPr lang="en-US" sz="1600" dirty="0"/>
              <a:t>. (</a:t>
            </a:r>
            <a:r>
              <a:rPr lang="en-US" sz="1600" dirty="0" err="1"/>
              <a:t>Ou</a:t>
            </a:r>
            <a:r>
              <a:rPr lang="en-US" sz="1600" dirty="0"/>
              <a:t> and Reynolds, 2010)</a:t>
            </a:r>
          </a:p>
          <a:p>
            <a:r>
              <a:rPr lang="en-US" sz="1600" b="1" dirty="0">
                <a:solidFill>
                  <a:schemeClr val="accent2"/>
                </a:solidFill>
              </a:rPr>
              <a:t>Head Start:</a:t>
            </a:r>
          </a:p>
          <a:p>
            <a:pPr lvl="1">
              <a:buFont typeface="Wingdings" panose="05000000000000000000" pitchFamily="2" charset="2"/>
              <a:buChar char="§"/>
            </a:pPr>
            <a:r>
              <a:rPr lang="en-US" sz="1600" dirty="0"/>
              <a:t>In the long run, </a:t>
            </a:r>
            <a:r>
              <a:rPr lang="en-US" sz="1600" b="1" dirty="0">
                <a:solidFill>
                  <a:schemeClr val="accent1"/>
                </a:solidFill>
              </a:rPr>
              <a:t>boys </a:t>
            </a:r>
            <a:r>
              <a:rPr lang="en-US" sz="1600" dirty="0"/>
              <a:t>showed </a:t>
            </a:r>
            <a:r>
              <a:rPr lang="en-US" sz="1600" b="1" dirty="0">
                <a:solidFill>
                  <a:schemeClr val="accent1"/>
                </a:solidFill>
              </a:rPr>
              <a:t>higher</a:t>
            </a:r>
            <a:r>
              <a:rPr lang="en-US" sz="1600" dirty="0"/>
              <a:t> achievement </a:t>
            </a:r>
            <a:r>
              <a:rPr lang="en-US" sz="1600" b="1" dirty="0">
                <a:solidFill>
                  <a:schemeClr val="accent1"/>
                </a:solidFill>
              </a:rPr>
              <a:t>test scores </a:t>
            </a:r>
            <a:r>
              <a:rPr lang="en-US" sz="1600" dirty="0"/>
              <a:t>and educational </a:t>
            </a:r>
            <a:r>
              <a:rPr lang="en-US" sz="1600" b="1" dirty="0">
                <a:solidFill>
                  <a:schemeClr val="accent1"/>
                </a:solidFill>
              </a:rPr>
              <a:t>attainment</a:t>
            </a:r>
            <a:r>
              <a:rPr lang="en-US" sz="1600" dirty="0"/>
              <a:t>, </a:t>
            </a:r>
            <a:r>
              <a:rPr lang="en-US" sz="1600" b="1" dirty="0">
                <a:solidFill>
                  <a:schemeClr val="accent1"/>
                </a:solidFill>
              </a:rPr>
              <a:t>lower</a:t>
            </a:r>
            <a:r>
              <a:rPr lang="en-US" sz="1600" dirty="0"/>
              <a:t> rates of </a:t>
            </a:r>
            <a:r>
              <a:rPr lang="en-US" sz="1600" b="1" dirty="0">
                <a:solidFill>
                  <a:schemeClr val="accent1"/>
                </a:solidFill>
              </a:rPr>
              <a:t>grade retention </a:t>
            </a:r>
            <a:r>
              <a:rPr lang="en-US" sz="1600" dirty="0"/>
              <a:t>and </a:t>
            </a:r>
            <a:r>
              <a:rPr lang="en-US" sz="1600" b="1" dirty="0">
                <a:solidFill>
                  <a:schemeClr val="accent1"/>
                </a:solidFill>
              </a:rPr>
              <a:t>crime</a:t>
            </a:r>
            <a:r>
              <a:rPr lang="en-US" sz="1600" dirty="0"/>
              <a:t> and </a:t>
            </a:r>
            <a:r>
              <a:rPr lang="en-US" sz="1600" b="1" dirty="0">
                <a:solidFill>
                  <a:schemeClr val="accent1"/>
                </a:solidFill>
              </a:rPr>
              <a:t>better health </a:t>
            </a:r>
            <a:r>
              <a:rPr lang="en-US" sz="1600" b="1" dirty="0">
                <a:solidFill>
                  <a:srgbClr val="FFC000"/>
                </a:solidFill>
              </a:rPr>
              <a:t>than girls </a:t>
            </a:r>
            <a:r>
              <a:rPr lang="en-US" sz="1600" dirty="0"/>
              <a:t>(Deming, 2009)</a:t>
            </a:r>
          </a:p>
          <a:p>
            <a:r>
              <a:rPr lang="en-US" sz="1600" b="1" dirty="0">
                <a:solidFill>
                  <a:schemeClr val="accent2"/>
                </a:solidFill>
              </a:rPr>
              <a:t>Tulsa Pre-K Program</a:t>
            </a:r>
          </a:p>
          <a:p>
            <a:pPr lvl="1">
              <a:buFont typeface="Wingdings" panose="05000000000000000000" pitchFamily="2" charset="2"/>
              <a:buChar char="§"/>
            </a:pPr>
            <a:r>
              <a:rPr lang="en-US" sz="1600" dirty="0"/>
              <a:t>Impacts on </a:t>
            </a:r>
            <a:r>
              <a:rPr lang="en-US" sz="1600" b="1" dirty="0">
                <a:solidFill>
                  <a:schemeClr val="accent1"/>
                </a:solidFill>
              </a:rPr>
              <a:t>math</a:t>
            </a:r>
            <a:r>
              <a:rPr lang="en-US" sz="1600" dirty="0"/>
              <a:t> persisted through </a:t>
            </a:r>
            <a:r>
              <a:rPr lang="en-US" sz="1600" b="1" dirty="0">
                <a:solidFill>
                  <a:schemeClr val="accent1"/>
                </a:solidFill>
              </a:rPr>
              <a:t>third grade for boys, not for girls</a:t>
            </a:r>
            <a:r>
              <a:rPr lang="en-US" sz="1600" dirty="0"/>
              <a:t>.  Reading did not differ by gender (Hill, Gormley and Adelstein, 2015)</a:t>
            </a:r>
          </a:p>
          <a:p>
            <a:r>
              <a:rPr lang="en-US" sz="1600" b="1" dirty="0">
                <a:solidFill>
                  <a:schemeClr val="accent2"/>
                </a:solidFill>
              </a:rPr>
              <a:t>Boston Pre-K Program</a:t>
            </a:r>
          </a:p>
          <a:p>
            <a:pPr lvl="1">
              <a:buFont typeface="Wingdings" panose="05000000000000000000" pitchFamily="2" charset="2"/>
              <a:buChar char="§"/>
            </a:pPr>
            <a:r>
              <a:rPr lang="en-US" sz="1600" dirty="0"/>
              <a:t>No gender differences (Weiland and Yoshikawa)</a:t>
            </a:r>
          </a:p>
          <a:p>
            <a:pPr marL="57116" indent="0">
              <a:buNone/>
            </a:pPr>
            <a:endParaRPr lang="en-US" sz="1600" dirty="0"/>
          </a:p>
          <a:p>
            <a:pPr lvl="1">
              <a:buFont typeface="Wingdings" panose="05000000000000000000" pitchFamily="2" charset="2"/>
              <a:buChar char="§"/>
            </a:pPr>
            <a:endParaRPr lang="en-US" sz="1600" dirty="0"/>
          </a:p>
          <a:p>
            <a:pPr marL="456926" lvl="1" indent="0">
              <a:buNone/>
            </a:pPr>
            <a:endParaRPr lang="en-US" sz="1600" dirty="0"/>
          </a:p>
          <a:p>
            <a:pPr marL="0" indent="0">
              <a:buNone/>
            </a:pPr>
            <a:endParaRPr lang="en-US" sz="1600" dirty="0"/>
          </a:p>
          <a:p>
            <a:endParaRPr lang="en-US" sz="1600" dirty="0"/>
          </a:p>
        </p:txBody>
      </p:sp>
      <p:sp>
        <p:nvSpPr>
          <p:cNvPr id="4" name="Slide Number Placeholder 3">
            <a:extLst>
              <a:ext uri="{FF2B5EF4-FFF2-40B4-BE49-F238E27FC236}">
                <a16:creationId xmlns:a16="http://schemas.microsoft.com/office/drawing/2014/main" xmlns="" id="{AA35E5C8-7F97-4EC4-8A9D-F610ECA64167}"/>
              </a:ext>
            </a:extLst>
          </p:cNvPr>
          <p:cNvSpPr>
            <a:spLocks noGrp="1"/>
          </p:cNvSpPr>
          <p:nvPr>
            <p:ph type="sldNum" sz="quarter" idx="12"/>
          </p:nvPr>
        </p:nvSpPr>
        <p:spPr/>
        <p:txBody>
          <a:bodyPr/>
          <a:lstStyle/>
          <a:p>
            <a:fld id="{9079CA60-033B-4E73-AEC3-99587ECEDD8C}" type="slidenum">
              <a:rPr lang="en-US" smtClean="0"/>
              <a:pPr/>
              <a:t>32</a:t>
            </a:fld>
            <a:endParaRPr lang="en-US" dirty="0"/>
          </a:p>
        </p:txBody>
      </p:sp>
      <p:sp>
        <p:nvSpPr>
          <p:cNvPr id="6" name="Title 2">
            <a:extLst>
              <a:ext uri="{FF2B5EF4-FFF2-40B4-BE49-F238E27FC236}">
                <a16:creationId xmlns:a16="http://schemas.microsoft.com/office/drawing/2014/main" xmlns="" id="{C273E93E-61D4-4DC4-B8C1-24787D918874}"/>
              </a:ext>
            </a:extLst>
          </p:cNvPr>
          <p:cNvSpPr>
            <a:spLocks noGrp="1"/>
          </p:cNvSpPr>
          <p:nvPr>
            <p:ph type="title"/>
          </p:nvPr>
        </p:nvSpPr>
        <p:spPr>
          <a:xfrm>
            <a:off x="915434" y="254697"/>
            <a:ext cx="10817779" cy="735904"/>
          </a:xfrm>
        </p:spPr>
        <p:txBody>
          <a:bodyPr/>
          <a:lstStyle/>
          <a:p>
            <a:r>
              <a:rPr lang="en-US" sz="3000" b="1" dirty="0"/>
              <a:t>Do the Effects of Early Interventions Vary by Gender?</a:t>
            </a:r>
            <a:endParaRPr lang="en-US" sz="3000" dirty="0"/>
          </a:p>
        </p:txBody>
      </p:sp>
    </p:spTree>
    <p:extLst>
      <p:ext uri="{BB962C8B-B14F-4D97-AF65-F5344CB8AC3E}">
        <p14:creationId xmlns:p14="http://schemas.microsoft.com/office/powerpoint/2010/main" val="293789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F0520E2-166C-4F99-BA70-609202009810}"/>
              </a:ext>
            </a:extLst>
          </p:cNvPr>
          <p:cNvSpPr>
            <a:spLocks noGrp="1"/>
          </p:cNvSpPr>
          <p:nvPr>
            <p:ph type="title"/>
          </p:nvPr>
        </p:nvSpPr>
        <p:spPr/>
        <p:txBody>
          <a:bodyPr/>
          <a:lstStyle/>
          <a:p>
            <a:r>
              <a:rPr lang="en-US" sz="3200" dirty="0"/>
              <a:t>What is the potential long-term yield of improving early childhood outcomes?</a:t>
            </a:r>
            <a:br>
              <a:rPr lang="en-US" sz="3200" dirty="0"/>
            </a:br>
            <a:endParaRPr lang="en-US" sz="3200" dirty="0"/>
          </a:p>
        </p:txBody>
      </p:sp>
      <p:sp>
        <p:nvSpPr>
          <p:cNvPr id="4" name="Slide Number Placeholder 3">
            <a:extLst>
              <a:ext uri="{FF2B5EF4-FFF2-40B4-BE49-F238E27FC236}">
                <a16:creationId xmlns:a16="http://schemas.microsoft.com/office/drawing/2014/main" xmlns="" id="{D6BCC55B-3F9E-469C-A9DB-EBD664535C8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079CA60-033B-4E73-AEC3-99587ECEDD8C}" type="slidenum">
              <a:rPr kumimoji="0" lang="en-US" sz="1400" b="1" i="0" u="none" strike="noStrike" kern="1200" cap="none" spc="0" normalizeH="0" baseline="0" noProof="0" smtClean="0">
                <a:ln>
                  <a:noFill/>
                </a:ln>
                <a:solidFill>
                  <a:srgbClr val="82D905"/>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400" b="1" i="0" u="none" strike="noStrike" kern="1200" cap="none" spc="0" normalizeH="0" baseline="0" noProof="0" dirty="0">
              <a:ln>
                <a:noFill/>
              </a:ln>
              <a:solidFill>
                <a:srgbClr val="82D905"/>
              </a:solidFill>
              <a:effectLst/>
              <a:uLnTx/>
              <a:uFillTx/>
              <a:latin typeface="Century Gothic"/>
              <a:ea typeface="+mn-ea"/>
              <a:cs typeface="+mn-cs"/>
            </a:endParaRPr>
          </a:p>
        </p:txBody>
      </p:sp>
      <p:sp>
        <p:nvSpPr>
          <p:cNvPr id="5" name="TextBox 4">
            <a:extLst>
              <a:ext uri="{FF2B5EF4-FFF2-40B4-BE49-F238E27FC236}">
                <a16:creationId xmlns:a16="http://schemas.microsoft.com/office/drawing/2014/main" xmlns="" id="{58E99575-4B3F-4C63-931E-030009350C95}"/>
              </a:ext>
            </a:extLst>
          </p:cNvPr>
          <p:cNvSpPr txBox="1"/>
          <p:nvPr/>
        </p:nvSpPr>
        <p:spPr>
          <a:xfrm>
            <a:off x="531812" y="1524000"/>
            <a:ext cx="7315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a:ea typeface="+mn-ea"/>
                <a:cs typeface="+mn-cs"/>
              </a:rPr>
              <a:t>The Social Genome Project can help us answer this question</a:t>
            </a:r>
          </a:p>
        </p:txBody>
      </p:sp>
      <p:pic>
        <p:nvPicPr>
          <p:cNvPr id="6" name="Picture 5">
            <a:extLst>
              <a:ext uri="{FF2B5EF4-FFF2-40B4-BE49-F238E27FC236}">
                <a16:creationId xmlns:a16="http://schemas.microsoft.com/office/drawing/2014/main" xmlns="" id="{990C7925-B2DD-442E-8332-CEC63517E117}"/>
              </a:ext>
            </a:extLst>
          </p:cNvPr>
          <p:cNvPicPr>
            <a:picLocks noChangeAspect="1"/>
          </p:cNvPicPr>
          <p:nvPr/>
        </p:nvPicPr>
        <p:blipFill>
          <a:blip r:embed="rId2"/>
          <a:stretch>
            <a:fillRect/>
          </a:stretch>
        </p:blipFill>
        <p:spPr>
          <a:xfrm>
            <a:off x="2790751" y="1949126"/>
            <a:ext cx="5932499" cy="4433011"/>
          </a:xfrm>
          <a:prstGeom prst="rect">
            <a:avLst/>
          </a:prstGeom>
        </p:spPr>
      </p:pic>
      <p:pic>
        <p:nvPicPr>
          <p:cNvPr id="7" name="Picture 6">
            <a:extLst>
              <a:ext uri="{FF2B5EF4-FFF2-40B4-BE49-F238E27FC236}">
                <a16:creationId xmlns:a16="http://schemas.microsoft.com/office/drawing/2014/main" xmlns="" id="{D072EA19-7746-4C2C-885B-954A0F540015}"/>
              </a:ext>
            </a:extLst>
          </p:cNvPr>
          <p:cNvPicPr>
            <a:picLocks noChangeAspect="1"/>
          </p:cNvPicPr>
          <p:nvPr/>
        </p:nvPicPr>
        <p:blipFill>
          <a:blip r:embed="rId3"/>
          <a:stretch>
            <a:fillRect/>
          </a:stretch>
        </p:blipFill>
        <p:spPr>
          <a:xfrm>
            <a:off x="2713643" y="2102016"/>
            <a:ext cx="5995827" cy="4219684"/>
          </a:xfrm>
          <a:prstGeom prst="rect">
            <a:avLst/>
          </a:prstGeom>
        </p:spPr>
      </p:pic>
      <p:sp>
        <p:nvSpPr>
          <p:cNvPr id="8" name="TextBox 7">
            <a:extLst>
              <a:ext uri="{FF2B5EF4-FFF2-40B4-BE49-F238E27FC236}">
                <a16:creationId xmlns:a16="http://schemas.microsoft.com/office/drawing/2014/main" xmlns="" id="{8BB232B2-A4F4-4708-84AB-F7FF80B0FD02}"/>
              </a:ext>
            </a:extLst>
          </p:cNvPr>
          <p:cNvSpPr txBox="1"/>
          <p:nvPr/>
        </p:nvSpPr>
        <p:spPr>
          <a:xfrm>
            <a:off x="8943360" y="2570226"/>
            <a:ext cx="310246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entury Gothic"/>
                <a:ea typeface="+mn-ea"/>
                <a:cs typeface="+mn-cs"/>
              </a:rPr>
              <a:t>What would happen to later life outcomes if we </a:t>
            </a:r>
            <a:r>
              <a:rPr kumimoji="0" lang="en-US" sz="2000" b="1" i="0" u="none" strike="noStrike" kern="1200" cap="none" spc="0" normalizeH="0" baseline="0" noProof="0" dirty="0">
                <a:ln>
                  <a:noFill/>
                </a:ln>
                <a:solidFill>
                  <a:srgbClr val="E6C133"/>
                </a:solidFill>
                <a:effectLst/>
                <a:uLnTx/>
                <a:uFillTx/>
                <a:latin typeface="Century Gothic"/>
                <a:ea typeface="+mn-ea"/>
                <a:cs typeface="+mn-cs"/>
              </a:rPr>
              <a:t>equalized early childhood outcomes</a:t>
            </a:r>
            <a:r>
              <a:rPr kumimoji="0" lang="en-US" sz="2000" b="1" i="0" u="none" strike="noStrike" kern="1200" cap="none" spc="0" normalizeH="0" baseline="0" noProof="0" dirty="0">
                <a:ln>
                  <a:noFill/>
                </a:ln>
                <a:solidFill>
                  <a:prstClr val="white"/>
                </a:solidFill>
                <a:effectLst/>
                <a:uLnTx/>
                <a:uFillTx/>
                <a:latin typeface="Century Gothic"/>
                <a:ea typeface="+mn-ea"/>
                <a:cs typeface="+mn-cs"/>
              </a:rPr>
              <a:t>?</a:t>
            </a:r>
          </a:p>
        </p:txBody>
      </p:sp>
      <p:sp>
        <p:nvSpPr>
          <p:cNvPr id="9" name="Oval 8">
            <a:extLst>
              <a:ext uri="{FF2B5EF4-FFF2-40B4-BE49-F238E27FC236}">
                <a16:creationId xmlns:a16="http://schemas.microsoft.com/office/drawing/2014/main" xmlns="" id="{E160B7BC-4DBC-4AE9-903B-866DB9D4DD71}"/>
              </a:ext>
            </a:extLst>
          </p:cNvPr>
          <p:cNvSpPr/>
          <p:nvPr/>
        </p:nvSpPr>
        <p:spPr>
          <a:xfrm>
            <a:off x="5223600" y="4130462"/>
            <a:ext cx="1066800" cy="685800"/>
          </a:xfrm>
          <a:prstGeom prst="ellipse">
            <a:avLst/>
          </a:prstGeom>
          <a:noFill/>
          <a:ln w="4762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0" name="Oval 9">
            <a:extLst>
              <a:ext uri="{FF2B5EF4-FFF2-40B4-BE49-F238E27FC236}">
                <a16:creationId xmlns:a16="http://schemas.microsoft.com/office/drawing/2014/main" xmlns="" id="{2A300DB2-B556-4FF9-885B-1011D0D808D7}"/>
              </a:ext>
            </a:extLst>
          </p:cNvPr>
          <p:cNvSpPr/>
          <p:nvPr/>
        </p:nvSpPr>
        <p:spPr>
          <a:xfrm>
            <a:off x="6357662" y="3657600"/>
            <a:ext cx="1066800" cy="685800"/>
          </a:xfrm>
          <a:prstGeom prst="ellipse">
            <a:avLst/>
          </a:prstGeom>
          <a:noFill/>
          <a:ln w="4762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1" name="Oval 10">
            <a:extLst>
              <a:ext uri="{FF2B5EF4-FFF2-40B4-BE49-F238E27FC236}">
                <a16:creationId xmlns:a16="http://schemas.microsoft.com/office/drawing/2014/main" xmlns="" id="{852F6558-550F-4ABA-AD8C-F969DF106032}"/>
              </a:ext>
            </a:extLst>
          </p:cNvPr>
          <p:cNvSpPr/>
          <p:nvPr/>
        </p:nvSpPr>
        <p:spPr>
          <a:xfrm>
            <a:off x="7588156" y="3657600"/>
            <a:ext cx="1066800" cy="685800"/>
          </a:xfrm>
          <a:prstGeom prst="ellipse">
            <a:avLst/>
          </a:prstGeom>
          <a:noFill/>
          <a:ln w="4762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pic>
        <p:nvPicPr>
          <p:cNvPr id="12" name="Picture 11">
            <a:extLst>
              <a:ext uri="{FF2B5EF4-FFF2-40B4-BE49-F238E27FC236}">
                <a16:creationId xmlns:a16="http://schemas.microsoft.com/office/drawing/2014/main" xmlns="" id="{AE05C5B6-D204-48AC-B747-A06CB9E03FCC}"/>
              </a:ext>
            </a:extLst>
          </p:cNvPr>
          <p:cNvPicPr>
            <a:picLocks noChangeAspect="1"/>
          </p:cNvPicPr>
          <p:nvPr/>
        </p:nvPicPr>
        <p:blipFill>
          <a:blip r:embed="rId4"/>
          <a:stretch>
            <a:fillRect/>
          </a:stretch>
        </p:blipFill>
        <p:spPr>
          <a:xfrm>
            <a:off x="2745778" y="1975349"/>
            <a:ext cx="6087757" cy="4050302"/>
          </a:xfrm>
          <a:prstGeom prst="rect">
            <a:avLst/>
          </a:prstGeom>
        </p:spPr>
      </p:pic>
      <p:sp>
        <p:nvSpPr>
          <p:cNvPr id="13" name="TextBox 12">
            <a:extLst>
              <a:ext uri="{FF2B5EF4-FFF2-40B4-BE49-F238E27FC236}">
                <a16:creationId xmlns:a16="http://schemas.microsoft.com/office/drawing/2014/main" xmlns="" id="{A9E7B160-6785-40A7-81B9-2592928D3102}"/>
              </a:ext>
            </a:extLst>
          </p:cNvPr>
          <p:cNvSpPr txBox="1"/>
          <p:nvPr/>
        </p:nvSpPr>
        <p:spPr>
          <a:xfrm>
            <a:off x="8943360" y="1140318"/>
            <a:ext cx="338846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entury Gothic"/>
                <a:ea typeface="+mn-ea"/>
                <a:cs typeface="+mn-cs"/>
              </a:rPr>
              <a:t>We need </a:t>
            </a:r>
            <a:r>
              <a:rPr kumimoji="0" lang="en-US" sz="2000" b="1" i="0" u="none" strike="noStrike" kern="1200" cap="none" spc="0" normalizeH="0" baseline="0" noProof="0" dirty="0">
                <a:ln>
                  <a:noFill/>
                </a:ln>
                <a:solidFill>
                  <a:srgbClr val="E6C133"/>
                </a:solidFill>
                <a:effectLst/>
                <a:uLnTx/>
                <a:uFillTx/>
                <a:latin typeface="Century Gothic"/>
                <a:ea typeface="+mn-ea"/>
                <a:cs typeface="+mn-cs"/>
              </a:rPr>
              <a:t>boosters or charging stations </a:t>
            </a:r>
            <a:r>
              <a:rPr kumimoji="0" lang="en-US" sz="2000" b="1" i="0" u="none" strike="noStrike" kern="1200" cap="none" spc="0" normalizeH="0" baseline="0" noProof="0" dirty="0">
                <a:ln>
                  <a:noFill/>
                </a:ln>
                <a:solidFill>
                  <a:prstClr val="white"/>
                </a:solidFill>
                <a:effectLst/>
                <a:uLnTx/>
                <a:uFillTx/>
                <a:latin typeface="Century Gothic"/>
                <a:ea typeface="+mn-ea"/>
                <a:cs typeface="+mn-cs"/>
              </a:rPr>
              <a:t>in adolescence and early adulthood</a:t>
            </a:r>
          </a:p>
        </p:txBody>
      </p:sp>
      <p:sp>
        <p:nvSpPr>
          <p:cNvPr id="14" name="Oval 13">
            <a:extLst>
              <a:ext uri="{FF2B5EF4-FFF2-40B4-BE49-F238E27FC236}">
                <a16:creationId xmlns:a16="http://schemas.microsoft.com/office/drawing/2014/main" xmlns="" id="{D09D9982-CF41-4C5D-BBB1-99569046AB1E}"/>
              </a:ext>
            </a:extLst>
          </p:cNvPr>
          <p:cNvSpPr/>
          <p:nvPr/>
        </p:nvSpPr>
        <p:spPr>
          <a:xfrm>
            <a:off x="5482791" y="3505200"/>
            <a:ext cx="914400" cy="838200"/>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5" name="Oval 14">
            <a:extLst>
              <a:ext uri="{FF2B5EF4-FFF2-40B4-BE49-F238E27FC236}">
                <a16:creationId xmlns:a16="http://schemas.microsoft.com/office/drawing/2014/main" xmlns="" id="{43C1EF43-BC41-4E61-9A61-3923B9BF159C}"/>
              </a:ext>
            </a:extLst>
          </p:cNvPr>
          <p:cNvSpPr/>
          <p:nvPr/>
        </p:nvSpPr>
        <p:spPr>
          <a:xfrm>
            <a:off x="6571741" y="3116319"/>
            <a:ext cx="914400" cy="838200"/>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6" name="Oval 15">
            <a:extLst>
              <a:ext uri="{FF2B5EF4-FFF2-40B4-BE49-F238E27FC236}">
                <a16:creationId xmlns:a16="http://schemas.microsoft.com/office/drawing/2014/main" xmlns="" id="{CEB67D7B-C573-4402-90FB-DB8ED6483509}"/>
              </a:ext>
            </a:extLst>
          </p:cNvPr>
          <p:cNvSpPr/>
          <p:nvPr/>
        </p:nvSpPr>
        <p:spPr>
          <a:xfrm>
            <a:off x="7603702" y="3134158"/>
            <a:ext cx="914400" cy="838200"/>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cxnSp>
        <p:nvCxnSpPr>
          <p:cNvPr id="18" name="Straight Arrow Connector 17">
            <a:extLst>
              <a:ext uri="{FF2B5EF4-FFF2-40B4-BE49-F238E27FC236}">
                <a16:creationId xmlns:a16="http://schemas.microsoft.com/office/drawing/2014/main" xmlns="" id="{E6898182-F847-4FCE-AD98-EF4D6D4CBC10}"/>
              </a:ext>
            </a:extLst>
          </p:cNvPr>
          <p:cNvCxnSpPr>
            <a:cxnSpLocks/>
          </p:cNvCxnSpPr>
          <p:nvPr/>
        </p:nvCxnSpPr>
        <p:spPr>
          <a:xfrm flipH="1" flipV="1">
            <a:off x="6295983" y="4343400"/>
            <a:ext cx="3019283" cy="6432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6A2EF603-8C63-44A2-AD57-A5CB2E055B96}"/>
              </a:ext>
            </a:extLst>
          </p:cNvPr>
          <p:cNvCxnSpPr>
            <a:cxnSpLocks/>
          </p:cNvCxnSpPr>
          <p:nvPr/>
        </p:nvCxnSpPr>
        <p:spPr>
          <a:xfrm flipH="1" flipV="1">
            <a:off x="7320840" y="3936172"/>
            <a:ext cx="1902301" cy="7782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B31484C3-2729-4DCA-8C5A-7781A13F377E}"/>
              </a:ext>
            </a:extLst>
          </p:cNvPr>
          <p:cNvCxnSpPr>
            <a:cxnSpLocks/>
          </p:cNvCxnSpPr>
          <p:nvPr/>
        </p:nvCxnSpPr>
        <p:spPr>
          <a:xfrm flipH="1" flipV="1">
            <a:off x="8483312" y="3851159"/>
            <a:ext cx="739829" cy="49224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73B945C4-07B3-4452-AAD0-A074A05B352B}"/>
              </a:ext>
            </a:extLst>
          </p:cNvPr>
          <p:cNvSpPr txBox="1"/>
          <p:nvPr/>
        </p:nvSpPr>
        <p:spPr>
          <a:xfrm>
            <a:off x="9315266" y="4170827"/>
            <a:ext cx="228600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entury Gothic"/>
                <a:ea typeface="+mn-ea"/>
                <a:cs typeface="+mn-cs"/>
              </a:rPr>
              <a:t>The simulated effects of evidence-based interventions during these age spans</a:t>
            </a:r>
          </a:p>
        </p:txBody>
      </p:sp>
      <p:sp>
        <p:nvSpPr>
          <p:cNvPr id="27" name="TextBox 26">
            <a:extLst>
              <a:ext uri="{FF2B5EF4-FFF2-40B4-BE49-F238E27FC236}">
                <a16:creationId xmlns:a16="http://schemas.microsoft.com/office/drawing/2014/main" xmlns="" id="{F7DF96CA-7C34-4BCC-AB5D-94DA724960F9}"/>
              </a:ext>
            </a:extLst>
          </p:cNvPr>
          <p:cNvSpPr txBox="1"/>
          <p:nvPr/>
        </p:nvSpPr>
        <p:spPr>
          <a:xfrm>
            <a:off x="6246006" y="2667531"/>
            <a:ext cx="13576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entury Gothic"/>
                <a:ea typeface="+mn-ea"/>
                <a:cs typeface="+mn-cs"/>
              </a:rPr>
              <a:t>Fadeout</a:t>
            </a:r>
          </a:p>
        </p:txBody>
      </p:sp>
      <p:sp>
        <p:nvSpPr>
          <p:cNvPr id="28" name="Rectangle 27">
            <a:extLst>
              <a:ext uri="{FF2B5EF4-FFF2-40B4-BE49-F238E27FC236}">
                <a16:creationId xmlns:a16="http://schemas.microsoft.com/office/drawing/2014/main" xmlns="" id="{65F2B67A-1E17-4F11-BB73-F5FA1EE81F92}"/>
              </a:ext>
            </a:extLst>
          </p:cNvPr>
          <p:cNvSpPr/>
          <p:nvPr/>
        </p:nvSpPr>
        <p:spPr>
          <a:xfrm>
            <a:off x="3427413" y="3352800"/>
            <a:ext cx="457199" cy="709310"/>
          </a:xfrm>
          <a:prstGeom prst="rect">
            <a:avLst/>
          </a:prstGeom>
          <a:noFill/>
          <a:ln w="47625"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229128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down)">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28"/>
                                        </p:tgtEl>
                                      </p:cBhvr>
                                    </p:animEffect>
                                    <p:set>
                                      <p:cBhvr>
                                        <p:cTn id="45" dur="1" fill="hold">
                                          <p:stCondLst>
                                            <p:cond delay="499"/>
                                          </p:stCondLst>
                                        </p:cTn>
                                        <p:tgtEl>
                                          <p:spTgt spid="2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7"/>
                                        </p:tgtEl>
                                      </p:cBhvr>
                                    </p:animEffect>
                                    <p:set>
                                      <p:cBhvr>
                                        <p:cTn id="50" dur="1" fill="hold">
                                          <p:stCondLst>
                                            <p:cond delay="499"/>
                                          </p:stCondLst>
                                        </p:cTn>
                                        <p:tgtEl>
                                          <p:spTgt spid="7"/>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10"/>
                                        </p:tgtEl>
                                      </p:cBhvr>
                                    </p:animEffect>
                                    <p:set>
                                      <p:cBhvr>
                                        <p:cTn id="56" dur="1" fill="hold">
                                          <p:stCondLst>
                                            <p:cond delay="499"/>
                                          </p:stCondLst>
                                        </p:cTn>
                                        <p:tgtEl>
                                          <p:spTgt spid="10"/>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27"/>
                                        </p:tgtEl>
                                      </p:cBhvr>
                                    </p:animEffect>
                                    <p:set>
                                      <p:cBhvr>
                                        <p:cTn id="59" dur="1" fill="hold">
                                          <p:stCondLst>
                                            <p:cond delay="499"/>
                                          </p:stCondLst>
                                        </p:cTn>
                                        <p:tgtEl>
                                          <p:spTgt spid="27"/>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8"/>
                                        </p:tgtEl>
                                      </p:cBhvr>
                                    </p:animEffect>
                                    <p:set>
                                      <p:cBhvr>
                                        <p:cTn id="67" dur="1" fill="hold">
                                          <p:stCondLst>
                                            <p:cond delay="499"/>
                                          </p:stCondLst>
                                        </p:cTn>
                                        <p:tgtEl>
                                          <p:spTgt spid="8"/>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fade">
                                      <p:cBhvr>
                                        <p:cTn id="82" dur="500"/>
                                        <p:tgtEl>
                                          <p:spTgt spid="14"/>
                                        </p:tgtEl>
                                      </p:cBhvr>
                                    </p:animEffect>
                                  </p:childTnLst>
                                </p:cTn>
                              </p:par>
                              <p:par>
                                <p:cTn id="83" presetID="10" presetClass="entr" presetSubtype="0" fill="hold" nodeType="with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fade">
                                      <p:cBhvr>
                                        <p:cTn id="85" dur="500"/>
                                        <p:tgtEl>
                                          <p:spTgt spid="18"/>
                                        </p:tgtEl>
                                      </p:cBhvr>
                                    </p:animEffect>
                                  </p:childTnLst>
                                </p:cTn>
                              </p:par>
                            </p:childTnLst>
                          </p:cTn>
                        </p:par>
                        <p:par>
                          <p:cTn id="86" fill="hold">
                            <p:stCondLst>
                              <p:cond delay="500"/>
                            </p:stCondLst>
                            <p:childTnLst>
                              <p:par>
                                <p:cTn id="87" presetID="10" presetClass="entr" presetSubtype="0" fill="hold" grpId="0" nodeType="after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500"/>
                                        <p:tgtEl>
                                          <p:spTgt spid="15"/>
                                        </p:tgtEl>
                                      </p:cBhvr>
                                    </p:animEffect>
                                  </p:childTnLst>
                                </p:cTn>
                              </p:par>
                              <p:par>
                                <p:cTn id="90" presetID="10" presetClass="entr" presetSubtype="0" fill="hold" nodeType="with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fade">
                                      <p:cBhvr>
                                        <p:cTn id="92" dur="500"/>
                                        <p:tgtEl>
                                          <p:spTgt spid="20"/>
                                        </p:tgtEl>
                                      </p:cBhvr>
                                    </p:animEffect>
                                  </p:childTnLst>
                                </p:cTn>
                              </p:par>
                            </p:childTnLst>
                          </p:cTn>
                        </p:par>
                        <p:par>
                          <p:cTn id="93" fill="hold">
                            <p:stCondLst>
                              <p:cond delay="1000"/>
                            </p:stCondLst>
                            <p:childTnLst>
                              <p:par>
                                <p:cTn id="94" presetID="10" presetClass="entr" presetSubtype="0"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fade">
                                      <p:cBhvr>
                                        <p:cTn id="96" dur="500"/>
                                        <p:tgtEl>
                                          <p:spTgt spid="16"/>
                                        </p:tgtEl>
                                      </p:cBhvr>
                                    </p:animEffect>
                                  </p:childTnLst>
                                </p:cTn>
                              </p:par>
                              <p:par>
                                <p:cTn id="97" presetID="10" presetClass="entr" presetSubtype="0" fill="hold" nodeType="with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fade">
                                      <p:cBhvr>
                                        <p:cTn id="99" dur="500"/>
                                        <p:tgtEl>
                                          <p:spTgt spid="22"/>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fade">
                                      <p:cBhvr>
                                        <p:cTn id="10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animBg="1"/>
      <p:bldP spid="9" grpId="1" animBg="1"/>
      <p:bldP spid="10" grpId="0" animBg="1"/>
      <p:bldP spid="10" grpId="1" animBg="1"/>
      <p:bldP spid="11" grpId="0" animBg="1"/>
      <p:bldP spid="11" grpId="1" animBg="1"/>
      <p:bldP spid="13" grpId="0"/>
      <p:bldP spid="14" grpId="0" animBg="1"/>
      <p:bldP spid="15" grpId="0" animBg="1"/>
      <p:bldP spid="16" grpId="0" animBg="1"/>
      <p:bldP spid="23" grpId="0"/>
      <p:bldP spid="27" grpId="0"/>
      <p:bldP spid="27" grpId="1"/>
      <p:bldP spid="28" grpId="0" animBg="1"/>
      <p:bldP spid="28"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32"/>
          <p:cNvGrpSpPr/>
          <p:nvPr/>
        </p:nvGrpSpPr>
        <p:grpSpPr>
          <a:xfrm>
            <a:off x="-15600" y="1819863"/>
            <a:ext cx="12176866" cy="3760643"/>
            <a:chOff x="-13417" y="2241286"/>
            <a:chExt cx="9137407" cy="3430673"/>
          </a:xfrm>
        </p:grpSpPr>
        <p:sp>
          <p:nvSpPr>
            <p:cNvPr id="6" name="Rectangle 5"/>
            <p:cNvSpPr>
              <a:spLocks/>
            </p:cNvSpPr>
            <p:nvPr/>
          </p:nvSpPr>
          <p:spPr>
            <a:xfrm>
              <a:off x="-10679" y="3602739"/>
              <a:ext cx="9134669" cy="110764"/>
            </a:xfrm>
            <a:prstGeom prst="rect">
              <a:avLst/>
            </a:prstGeom>
            <a:solidFill>
              <a:schemeClr val="tx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926"/>
              <a:endParaRPr lang="en-US" sz="1798" b="1" kern="0" dirty="0">
                <a:solidFill>
                  <a:srgbClr val="0E5580"/>
                </a:solidFill>
                <a:latin typeface="Century Gothic"/>
              </a:endParaRPr>
            </a:p>
          </p:txBody>
        </p:sp>
        <p:sp>
          <p:nvSpPr>
            <p:cNvPr id="9" name="Rectangle 8"/>
            <p:cNvSpPr>
              <a:spLocks/>
            </p:cNvSpPr>
            <p:nvPr/>
          </p:nvSpPr>
          <p:spPr>
            <a:xfrm rot="16200000">
              <a:off x="-443796" y="4984021"/>
              <a:ext cx="1126436" cy="249439"/>
            </a:xfrm>
            <a:prstGeom prst="rect">
              <a:avLst/>
            </a:prstGeom>
            <a:solidFill>
              <a:schemeClr val="tx2">
                <a:lumMod val="5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926"/>
              <a:r>
                <a:rPr lang="en-US" sz="1400" b="1" kern="0" dirty="0">
                  <a:solidFill>
                    <a:prstClr val="white"/>
                  </a:solidFill>
                  <a:latin typeface="Century Gothic"/>
                </a:rPr>
                <a:t>OFF TRACK</a:t>
              </a:r>
            </a:p>
          </p:txBody>
        </p:sp>
        <p:sp>
          <p:nvSpPr>
            <p:cNvPr id="11" name="Rectangle 10"/>
            <p:cNvSpPr>
              <a:spLocks/>
            </p:cNvSpPr>
            <p:nvPr/>
          </p:nvSpPr>
          <p:spPr>
            <a:xfrm rot="16200000">
              <a:off x="-451280" y="2679149"/>
              <a:ext cx="1102660" cy="226933"/>
            </a:xfrm>
            <a:prstGeom prst="rect">
              <a:avLst/>
            </a:prstGeom>
            <a:solidFill>
              <a:schemeClr val="accent1">
                <a:lumMod val="60000"/>
                <a:lumOff val="4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926"/>
              <a:r>
                <a:rPr lang="en-US" sz="1400" b="1" kern="0" dirty="0">
                  <a:solidFill>
                    <a:prstClr val="white"/>
                  </a:solidFill>
                  <a:latin typeface="Century Gothic"/>
                </a:rPr>
                <a:t>ON TRACK</a:t>
              </a:r>
            </a:p>
          </p:txBody>
        </p:sp>
      </p:grpSp>
      <p:cxnSp>
        <p:nvCxnSpPr>
          <p:cNvPr id="36" name="Straight Connector 35"/>
          <p:cNvCxnSpPr/>
          <p:nvPr/>
        </p:nvCxnSpPr>
        <p:spPr>
          <a:xfrm>
            <a:off x="1611184" y="1570463"/>
            <a:ext cx="13640" cy="4910636"/>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729719" y="1570462"/>
            <a:ext cx="27282" cy="4856073"/>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185411" y="1519188"/>
            <a:ext cx="40921" cy="481515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8649764" y="1556822"/>
            <a:ext cx="1" cy="478787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755731" y="1522407"/>
            <a:ext cx="496974" cy="307697"/>
          </a:xfrm>
          <a:prstGeom prst="rect">
            <a:avLst/>
          </a:prstGeom>
          <a:noFill/>
        </p:spPr>
        <p:txBody>
          <a:bodyPr wrap="square" rtlCol="0">
            <a:spAutoFit/>
          </a:bodyPr>
          <a:lstStyle/>
          <a:p>
            <a:pPr defTabSz="456926"/>
            <a:r>
              <a:rPr lang="en-US" sz="1400" b="1" kern="0" dirty="0">
                <a:solidFill>
                  <a:srgbClr val="EBEBEB">
                    <a:lumMod val="75000"/>
                  </a:srgbClr>
                </a:solidFill>
                <a:latin typeface="Century Gothic"/>
              </a:rPr>
              <a:t>0-5</a:t>
            </a:r>
          </a:p>
        </p:txBody>
      </p:sp>
      <p:sp>
        <p:nvSpPr>
          <p:cNvPr id="58" name="TextBox 57"/>
          <p:cNvSpPr txBox="1"/>
          <p:nvPr/>
        </p:nvSpPr>
        <p:spPr>
          <a:xfrm>
            <a:off x="1885835" y="1503169"/>
            <a:ext cx="580778" cy="307697"/>
          </a:xfrm>
          <a:prstGeom prst="rect">
            <a:avLst/>
          </a:prstGeom>
          <a:noFill/>
        </p:spPr>
        <p:txBody>
          <a:bodyPr wrap="square" rtlCol="0">
            <a:spAutoFit/>
          </a:bodyPr>
          <a:lstStyle/>
          <a:p>
            <a:pPr defTabSz="456926"/>
            <a:r>
              <a:rPr lang="en-US" sz="1400" b="1" kern="0" dirty="0">
                <a:solidFill>
                  <a:srgbClr val="EBEBEB">
                    <a:lumMod val="75000"/>
                  </a:srgbClr>
                </a:solidFill>
                <a:latin typeface="Century Gothic"/>
              </a:rPr>
              <a:t>6-11</a:t>
            </a:r>
          </a:p>
        </p:txBody>
      </p:sp>
      <p:sp>
        <p:nvSpPr>
          <p:cNvPr id="60" name="TextBox 59"/>
          <p:cNvSpPr txBox="1"/>
          <p:nvPr/>
        </p:nvSpPr>
        <p:spPr>
          <a:xfrm>
            <a:off x="7012746" y="1522544"/>
            <a:ext cx="704780" cy="307697"/>
          </a:xfrm>
          <a:prstGeom prst="rect">
            <a:avLst/>
          </a:prstGeom>
          <a:noFill/>
        </p:spPr>
        <p:txBody>
          <a:bodyPr wrap="square" rtlCol="0">
            <a:spAutoFit/>
          </a:bodyPr>
          <a:lstStyle/>
          <a:p>
            <a:pPr defTabSz="456926"/>
            <a:r>
              <a:rPr lang="en-US" sz="1400" b="1" kern="0" dirty="0">
                <a:solidFill>
                  <a:srgbClr val="EBEBEB">
                    <a:lumMod val="75000"/>
                  </a:srgbClr>
                </a:solidFill>
                <a:latin typeface="Century Gothic"/>
              </a:rPr>
              <a:t>19-25</a:t>
            </a:r>
          </a:p>
        </p:txBody>
      </p:sp>
      <p:sp>
        <p:nvSpPr>
          <p:cNvPr id="61" name="TextBox 60"/>
          <p:cNvSpPr txBox="1"/>
          <p:nvPr/>
        </p:nvSpPr>
        <p:spPr>
          <a:xfrm>
            <a:off x="3811697" y="1491935"/>
            <a:ext cx="660794" cy="307697"/>
          </a:xfrm>
          <a:prstGeom prst="rect">
            <a:avLst/>
          </a:prstGeom>
          <a:noFill/>
        </p:spPr>
        <p:txBody>
          <a:bodyPr wrap="square" rtlCol="0">
            <a:spAutoFit/>
          </a:bodyPr>
          <a:lstStyle/>
          <a:p>
            <a:pPr defTabSz="456926"/>
            <a:r>
              <a:rPr lang="en-US" sz="1400" b="1" kern="0" dirty="0">
                <a:solidFill>
                  <a:srgbClr val="EBEBEB">
                    <a:lumMod val="75000"/>
                  </a:srgbClr>
                </a:solidFill>
                <a:latin typeface="Century Gothic"/>
              </a:rPr>
              <a:t>12-18</a:t>
            </a:r>
          </a:p>
        </p:txBody>
      </p:sp>
      <p:sp>
        <p:nvSpPr>
          <p:cNvPr id="43" name="TextBox 42"/>
          <p:cNvSpPr txBox="1"/>
          <p:nvPr/>
        </p:nvSpPr>
        <p:spPr>
          <a:xfrm>
            <a:off x="10068796" y="1471543"/>
            <a:ext cx="669802" cy="307697"/>
          </a:xfrm>
          <a:prstGeom prst="rect">
            <a:avLst/>
          </a:prstGeom>
          <a:noFill/>
        </p:spPr>
        <p:txBody>
          <a:bodyPr wrap="square" rtlCol="0">
            <a:spAutoFit/>
          </a:bodyPr>
          <a:lstStyle/>
          <a:p>
            <a:pPr defTabSz="456926"/>
            <a:r>
              <a:rPr lang="en-US" sz="1400" b="1" kern="0" dirty="0">
                <a:solidFill>
                  <a:srgbClr val="EBEBEB">
                    <a:lumMod val="75000"/>
                  </a:srgbClr>
                </a:solidFill>
                <a:latin typeface="Century Gothic"/>
              </a:rPr>
              <a:t>26-35</a:t>
            </a:r>
          </a:p>
        </p:txBody>
      </p:sp>
      <p:cxnSp>
        <p:nvCxnSpPr>
          <p:cNvPr id="70" name="Straight Connector 69"/>
          <p:cNvCxnSpPr/>
          <p:nvPr/>
        </p:nvCxnSpPr>
        <p:spPr>
          <a:xfrm>
            <a:off x="11882598" y="1474977"/>
            <a:ext cx="15915" cy="4585534"/>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1875524" y="1860057"/>
            <a:ext cx="1060531" cy="584623"/>
          </a:xfrm>
          <a:prstGeom prst="rect">
            <a:avLst/>
          </a:prstGeom>
          <a:solidFill>
            <a:schemeClr val="bg1"/>
          </a:solidFill>
        </p:spPr>
        <p:txBody>
          <a:bodyPr wrap="square" rtlCol="0">
            <a:spAutoFit/>
          </a:bodyPr>
          <a:lstStyle/>
          <a:p>
            <a:pPr algn="ctr" defTabSz="456926"/>
            <a:r>
              <a:rPr lang="en-US" sz="800" b="1" kern="0" dirty="0">
                <a:solidFill>
                  <a:prstClr val="white"/>
                </a:solidFill>
                <a:latin typeface="Century Gothic"/>
              </a:rPr>
              <a:t>PROFICIENT 4</a:t>
            </a:r>
            <a:r>
              <a:rPr lang="en-US" sz="800" b="1" kern="0" baseline="30000" dirty="0">
                <a:solidFill>
                  <a:prstClr val="white"/>
                </a:solidFill>
                <a:latin typeface="Century Gothic"/>
              </a:rPr>
              <a:t>th</a:t>
            </a:r>
            <a:r>
              <a:rPr lang="en-US" sz="800" b="1" kern="0" dirty="0">
                <a:solidFill>
                  <a:prstClr val="white"/>
                </a:solidFill>
                <a:latin typeface="Century Gothic"/>
              </a:rPr>
              <a:t> Gr. Math, Reading, &amp; </a:t>
            </a:r>
            <a:r>
              <a:rPr lang="en-US" sz="800" b="1" kern="0" dirty="0" err="1">
                <a:solidFill>
                  <a:prstClr val="white"/>
                </a:solidFill>
                <a:latin typeface="Century Gothic"/>
              </a:rPr>
              <a:t>Socioemo</a:t>
            </a:r>
            <a:r>
              <a:rPr lang="en-US" sz="800" b="1" kern="0" dirty="0">
                <a:solidFill>
                  <a:prstClr val="white"/>
                </a:solidFill>
                <a:latin typeface="Century Gothic"/>
              </a:rPr>
              <a:t>. Skills</a:t>
            </a:r>
          </a:p>
        </p:txBody>
      </p:sp>
      <p:sp>
        <p:nvSpPr>
          <p:cNvPr id="118" name="TextBox 117"/>
          <p:cNvSpPr txBox="1"/>
          <p:nvPr/>
        </p:nvSpPr>
        <p:spPr>
          <a:xfrm>
            <a:off x="1114749" y="1839597"/>
            <a:ext cx="899532" cy="584623"/>
          </a:xfrm>
          <a:prstGeom prst="rect">
            <a:avLst/>
          </a:prstGeom>
          <a:solidFill>
            <a:schemeClr val="bg1"/>
          </a:solidFill>
        </p:spPr>
        <p:txBody>
          <a:bodyPr wrap="square" rtlCol="0">
            <a:spAutoFit/>
          </a:bodyPr>
          <a:lstStyle/>
          <a:p>
            <a:pPr algn="ctr" defTabSz="456926"/>
            <a:r>
              <a:rPr lang="en-US" sz="800" b="1" kern="0" dirty="0">
                <a:solidFill>
                  <a:prstClr val="white"/>
                </a:solidFill>
                <a:latin typeface="Century Gothic"/>
              </a:rPr>
              <a:t>SCHOOL READY</a:t>
            </a:r>
          </a:p>
          <a:p>
            <a:pPr algn="ctr" defTabSz="456926"/>
            <a:r>
              <a:rPr lang="en-US" sz="800" b="1" kern="0" dirty="0">
                <a:solidFill>
                  <a:prstClr val="white"/>
                </a:solidFill>
                <a:latin typeface="Century Gothic"/>
              </a:rPr>
              <a:t>Cog. &amp; Soc. Skills (Kinder)</a:t>
            </a:r>
          </a:p>
        </p:txBody>
      </p:sp>
      <p:sp>
        <p:nvSpPr>
          <p:cNvPr id="116" name="TextBox 115"/>
          <p:cNvSpPr txBox="1"/>
          <p:nvPr/>
        </p:nvSpPr>
        <p:spPr>
          <a:xfrm>
            <a:off x="3082751" y="4937869"/>
            <a:ext cx="2121137" cy="338466"/>
          </a:xfrm>
          <a:prstGeom prst="rect">
            <a:avLst/>
          </a:prstGeom>
          <a:solidFill>
            <a:schemeClr val="bg1"/>
          </a:solidFill>
        </p:spPr>
        <p:txBody>
          <a:bodyPr wrap="square" rtlCol="0">
            <a:spAutoFit/>
          </a:bodyPr>
          <a:lstStyle/>
          <a:p>
            <a:pPr algn="ctr" defTabSz="456926"/>
            <a:r>
              <a:rPr lang="en-US" sz="800" b="1" kern="0" dirty="0">
                <a:solidFill>
                  <a:prstClr val="white"/>
                </a:solidFill>
                <a:latin typeface="Century Gothic"/>
              </a:rPr>
              <a:t>JUVENILE DELINQUENCY (ESP VIOLENT), ARREST, DETENTION, RECIDIVISM</a:t>
            </a:r>
          </a:p>
        </p:txBody>
      </p:sp>
      <p:sp>
        <p:nvSpPr>
          <p:cNvPr id="136" name="TextBox 135"/>
          <p:cNvSpPr txBox="1"/>
          <p:nvPr/>
        </p:nvSpPr>
        <p:spPr>
          <a:xfrm>
            <a:off x="1687718" y="4814739"/>
            <a:ext cx="1023050" cy="584623"/>
          </a:xfrm>
          <a:prstGeom prst="rect">
            <a:avLst/>
          </a:prstGeom>
          <a:noFill/>
        </p:spPr>
        <p:txBody>
          <a:bodyPr wrap="square" rtlCol="0">
            <a:spAutoFit/>
          </a:bodyPr>
          <a:lstStyle/>
          <a:p>
            <a:pPr algn="ctr" defTabSz="456926"/>
            <a:r>
              <a:rPr lang="en-US" sz="800" b="1" kern="0" dirty="0">
                <a:solidFill>
                  <a:prstClr val="white"/>
                </a:solidFill>
                <a:latin typeface="Century Gothic"/>
              </a:rPr>
              <a:t>NOT PROFICIENT</a:t>
            </a:r>
          </a:p>
          <a:p>
            <a:pPr algn="ctr" defTabSz="456926"/>
            <a:r>
              <a:rPr lang="en-US" sz="800" b="1" kern="0" dirty="0">
                <a:solidFill>
                  <a:prstClr val="white"/>
                </a:solidFill>
                <a:latin typeface="Century Gothic"/>
              </a:rPr>
              <a:t>4</a:t>
            </a:r>
            <a:r>
              <a:rPr lang="en-US" sz="800" b="1" kern="0" baseline="30000" dirty="0">
                <a:solidFill>
                  <a:prstClr val="white"/>
                </a:solidFill>
                <a:latin typeface="Century Gothic"/>
              </a:rPr>
              <a:t>th</a:t>
            </a:r>
            <a:r>
              <a:rPr lang="en-US" sz="800" b="1" kern="0" dirty="0">
                <a:solidFill>
                  <a:prstClr val="white"/>
                </a:solidFill>
                <a:latin typeface="Century Gothic"/>
              </a:rPr>
              <a:t> Gr. Math, Reading, &amp; </a:t>
            </a:r>
            <a:r>
              <a:rPr lang="en-US" sz="800" b="1" kern="0" dirty="0" err="1">
                <a:solidFill>
                  <a:prstClr val="white"/>
                </a:solidFill>
                <a:latin typeface="Century Gothic"/>
              </a:rPr>
              <a:t>Socioemo</a:t>
            </a:r>
            <a:r>
              <a:rPr lang="en-US" sz="800" b="1" kern="0" dirty="0">
                <a:solidFill>
                  <a:prstClr val="white"/>
                </a:solidFill>
                <a:latin typeface="Century Gothic"/>
              </a:rPr>
              <a:t> Skills</a:t>
            </a:r>
          </a:p>
        </p:txBody>
      </p:sp>
      <p:sp>
        <p:nvSpPr>
          <p:cNvPr id="197" name="TextBox 196"/>
          <p:cNvSpPr txBox="1"/>
          <p:nvPr/>
        </p:nvSpPr>
        <p:spPr>
          <a:xfrm>
            <a:off x="5485902" y="1764458"/>
            <a:ext cx="1122418" cy="461545"/>
          </a:xfrm>
          <a:prstGeom prst="rect">
            <a:avLst/>
          </a:prstGeom>
          <a:solidFill>
            <a:schemeClr val="bg1"/>
          </a:solidFill>
        </p:spPr>
        <p:txBody>
          <a:bodyPr wrap="square" rtlCol="0">
            <a:spAutoFit/>
          </a:bodyPr>
          <a:lstStyle/>
          <a:p>
            <a:pPr algn="ctr" defTabSz="456926"/>
            <a:r>
              <a:rPr lang="en-US" sz="800" b="1" kern="0" dirty="0">
                <a:solidFill>
                  <a:prstClr val="white"/>
                </a:solidFill>
                <a:latin typeface="Century Gothic"/>
              </a:rPr>
              <a:t>H.S. GRADUATION</a:t>
            </a:r>
          </a:p>
          <a:p>
            <a:pPr algn="ctr" defTabSz="456926"/>
            <a:r>
              <a:rPr lang="en-US" sz="800" b="1" kern="0" dirty="0">
                <a:solidFill>
                  <a:prstClr val="white"/>
                </a:solidFill>
                <a:latin typeface="Century Gothic"/>
              </a:rPr>
              <a:t>(COLLEGE &amp; CAREER READY)</a:t>
            </a:r>
          </a:p>
        </p:txBody>
      </p:sp>
      <p:sp>
        <p:nvSpPr>
          <p:cNvPr id="219" name="TextBox 218"/>
          <p:cNvSpPr txBox="1"/>
          <p:nvPr/>
        </p:nvSpPr>
        <p:spPr>
          <a:xfrm>
            <a:off x="8861453" y="2071255"/>
            <a:ext cx="1017080" cy="338466"/>
          </a:xfrm>
          <a:prstGeom prst="rect">
            <a:avLst/>
          </a:prstGeom>
          <a:solidFill>
            <a:schemeClr val="bg1"/>
          </a:solidFill>
        </p:spPr>
        <p:txBody>
          <a:bodyPr wrap="square" rtlCol="0">
            <a:spAutoFit/>
          </a:bodyPr>
          <a:lstStyle/>
          <a:p>
            <a:pPr algn="ctr" defTabSz="456926"/>
            <a:r>
              <a:rPr lang="en-US" sz="800" b="1" kern="0" dirty="0">
                <a:solidFill>
                  <a:prstClr val="white"/>
                </a:solidFill>
                <a:latin typeface="Century Gothic"/>
              </a:rPr>
              <a:t>STABLE FULL-TIME EMPLOYMENT</a:t>
            </a:r>
          </a:p>
        </p:txBody>
      </p:sp>
      <p:sp>
        <p:nvSpPr>
          <p:cNvPr id="222" name="TextBox 221"/>
          <p:cNvSpPr txBox="1"/>
          <p:nvPr/>
        </p:nvSpPr>
        <p:spPr>
          <a:xfrm>
            <a:off x="9654281" y="5741142"/>
            <a:ext cx="1509491" cy="584623"/>
          </a:xfrm>
          <a:prstGeom prst="rect">
            <a:avLst/>
          </a:prstGeom>
          <a:solidFill>
            <a:schemeClr val="bg1"/>
          </a:solidFill>
        </p:spPr>
        <p:txBody>
          <a:bodyPr wrap="square" rtlCol="0">
            <a:spAutoFit/>
          </a:bodyPr>
          <a:lstStyle/>
          <a:p>
            <a:pPr algn="ctr" defTabSz="456926"/>
            <a:r>
              <a:rPr lang="en-US" sz="800" b="1" kern="0" dirty="0">
                <a:solidFill>
                  <a:prstClr val="white"/>
                </a:solidFill>
                <a:latin typeface="Century Gothic"/>
              </a:rPr>
              <a:t>LONG-TERM UNEMPLOYMENT OR UNDEREMPLOYMENT </a:t>
            </a:r>
          </a:p>
          <a:p>
            <a:pPr algn="ctr" defTabSz="456926"/>
            <a:r>
              <a:rPr lang="en-US" sz="800" b="1" kern="0" dirty="0">
                <a:solidFill>
                  <a:prstClr val="white"/>
                </a:solidFill>
                <a:latin typeface="Century Gothic"/>
              </a:rPr>
              <a:t> (&gt;6 Months)</a:t>
            </a:r>
          </a:p>
        </p:txBody>
      </p:sp>
      <p:sp>
        <p:nvSpPr>
          <p:cNvPr id="228" name="TextBox 227"/>
          <p:cNvSpPr txBox="1"/>
          <p:nvPr/>
        </p:nvSpPr>
        <p:spPr>
          <a:xfrm>
            <a:off x="11212755" y="5611902"/>
            <a:ext cx="934579" cy="461545"/>
          </a:xfrm>
          <a:prstGeom prst="rect">
            <a:avLst/>
          </a:prstGeom>
          <a:solidFill>
            <a:schemeClr val="bg1"/>
          </a:solidFill>
        </p:spPr>
        <p:txBody>
          <a:bodyPr wrap="square" rtlCol="0">
            <a:spAutoFit/>
          </a:bodyPr>
          <a:lstStyle/>
          <a:p>
            <a:pPr algn="ctr" defTabSz="456926"/>
            <a:r>
              <a:rPr lang="en-US" sz="800" b="1" kern="0" dirty="0">
                <a:solidFill>
                  <a:prstClr val="white"/>
                </a:solidFill>
                <a:latin typeface="Century Gothic"/>
              </a:rPr>
              <a:t>EARNING BELOW 300% FPL</a:t>
            </a:r>
          </a:p>
        </p:txBody>
      </p:sp>
      <p:sp>
        <p:nvSpPr>
          <p:cNvPr id="109" name="TextBox 108"/>
          <p:cNvSpPr txBox="1"/>
          <p:nvPr/>
        </p:nvSpPr>
        <p:spPr>
          <a:xfrm>
            <a:off x="7907577" y="5512480"/>
            <a:ext cx="1233099" cy="215388"/>
          </a:xfrm>
          <a:prstGeom prst="rect">
            <a:avLst/>
          </a:prstGeom>
          <a:solidFill>
            <a:schemeClr val="bg1"/>
          </a:solidFill>
        </p:spPr>
        <p:txBody>
          <a:bodyPr wrap="square" rtlCol="0">
            <a:spAutoFit/>
          </a:bodyPr>
          <a:lstStyle/>
          <a:p>
            <a:pPr algn="ctr" defTabSz="456926"/>
            <a:r>
              <a:rPr lang="en-US" sz="800" b="1" kern="0" dirty="0">
                <a:solidFill>
                  <a:prstClr val="white"/>
                </a:solidFill>
                <a:latin typeface="Century Gothic"/>
              </a:rPr>
              <a:t>COLLEGE DROPOUT</a:t>
            </a:r>
          </a:p>
        </p:txBody>
      </p:sp>
      <p:sp>
        <p:nvSpPr>
          <p:cNvPr id="147" name="TextBox 146"/>
          <p:cNvSpPr txBox="1"/>
          <p:nvPr/>
        </p:nvSpPr>
        <p:spPr>
          <a:xfrm>
            <a:off x="6512299" y="1944312"/>
            <a:ext cx="861360" cy="338466"/>
          </a:xfrm>
          <a:prstGeom prst="rect">
            <a:avLst/>
          </a:prstGeom>
          <a:noFill/>
        </p:spPr>
        <p:txBody>
          <a:bodyPr wrap="square" rtlCol="0">
            <a:spAutoFit/>
          </a:bodyPr>
          <a:lstStyle/>
          <a:p>
            <a:pPr algn="ctr" defTabSz="456926"/>
            <a:r>
              <a:rPr lang="en-US" sz="800" b="1" kern="0" dirty="0">
                <a:solidFill>
                  <a:prstClr val="white"/>
                </a:solidFill>
                <a:latin typeface="Century Gothic"/>
              </a:rPr>
              <a:t>COLLEGE </a:t>
            </a:r>
          </a:p>
          <a:p>
            <a:pPr algn="ctr" defTabSz="456926"/>
            <a:r>
              <a:rPr lang="en-US" sz="800" b="1" kern="0" dirty="0">
                <a:solidFill>
                  <a:prstClr val="white"/>
                </a:solidFill>
                <a:latin typeface="Century Gothic"/>
              </a:rPr>
              <a:t>ENROLLMENT</a:t>
            </a:r>
          </a:p>
        </p:txBody>
      </p:sp>
      <p:sp>
        <p:nvSpPr>
          <p:cNvPr id="74" name="TextBox 73"/>
          <p:cNvSpPr txBox="1"/>
          <p:nvPr/>
        </p:nvSpPr>
        <p:spPr>
          <a:xfrm>
            <a:off x="2960740" y="1848213"/>
            <a:ext cx="1696045" cy="461545"/>
          </a:xfrm>
          <a:prstGeom prst="rect">
            <a:avLst/>
          </a:prstGeom>
          <a:solidFill>
            <a:schemeClr val="bg1"/>
          </a:solidFill>
        </p:spPr>
        <p:txBody>
          <a:bodyPr wrap="square" rtlCol="0">
            <a:spAutoFit/>
          </a:bodyPr>
          <a:lstStyle/>
          <a:p>
            <a:pPr algn="ctr" defTabSz="456926"/>
            <a:r>
              <a:rPr lang="en-US" sz="800" b="1" kern="0" dirty="0">
                <a:solidFill>
                  <a:prstClr val="white"/>
                </a:solidFill>
                <a:latin typeface="Century Gothic"/>
              </a:rPr>
              <a:t>PROFICIENT, GOOD GRADES</a:t>
            </a:r>
          </a:p>
          <a:p>
            <a:pPr algn="ctr" defTabSz="456926"/>
            <a:r>
              <a:rPr lang="en-US" sz="800" b="1" kern="0" dirty="0">
                <a:solidFill>
                  <a:prstClr val="white"/>
                </a:solidFill>
                <a:latin typeface="Century Gothic"/>
              </a:rPr>
              <a:t>8</a:t>
            </a:r>
            <a:r>
              <a:rPr lang="en-US" sz="800" b="1" kern="0" baseline="30000" dirty="0">
                <a:solidFill>
                  <a:prstClr val="white"/>
                </a:solidFill>
                <a:latin typeface="Century Gothic"/>
              </a:rPr>
              <a:t>th</a:t>
            </a:r>
            <a:r>
              <a:rPr lang="en-US" sz="800" b="1" kern="0" dirty="0">
                <a:solidFill>
                  <a:prstClr val="white"/>
                </a:solidFill>
                <a:latin typeface="Century Gothic"/>
              </a:rPr>
              <a:t>  Gr. Math, English, Middle-School Grades</a:t>
            </a:r>
          </a:p>
        </p:txBody>
      </p:sp>
      <p:sp>
        <p:nvSpPr>
          <p:cNvPr id="77" name="TextBox 76"/>
          <p:cNvSpPr txBox="1"/>
          <p:nvPr/>
        </p:nvSpPr>
        <p:spPr>
          <a:xfrm>
            <a:off x="2461965" y="5500740"/>
            <a:ext cx="2301713" cy="338466"/>
          </a:xfrm>
          <a:prstGeom prst="rect">
            <a:avLst/>
          </a:prstGeom>
          <a:solidFill>
            <a:schemeClr val="bg1"/>
          </a:solidFill>
        </p:spPr>
        <p:txBody>
          <a:bodyPr wrap="square" rtlCol="0">
            <a:spAutoFit/>
          </a:bodyPr>
          <a:lstStyle/>
          <a:p>
            <a:pPr algn="ctr" defTabSz="456926"/>
            <a:r>
              <a:rPr lang="en-US" sz="800" b="1" kern="0" dirty="0">
                <a:solidFill>
                  <a:prstClr val="white"/>
                </a:solidFill>
                <a:latin typeface="Century Gothic"/>
              </a:rPr>
              <a:t>NOT PROFICIENT, FAILS MATH OR ENGLISH</a:t>
            </a:r>
          </a:p>
          <a:p>
            <a:pPr algn="ctr" defTabSz="456926"/>
            <a:r>
              <a:rPr lang="en-US" sz="800" b="1" kern="0" dirty="0">
                <a:solidFill>
                  <a:prstClr val="white"/>
                </a:solidFill>
                <a:latin typeface="Century Gothic"/>
              </a:rPr>
              <a:t>8</a:t>
            </a:r>
            <a:r>
              <a:rPr lang="en-US" sz="800" b="1" kern="0" baseline="30000" dirty="0">
                <a:solidFill>
                  <a:prstClr val="white"/>
                </a:solidFill>
                <a:latin typeface="Century Gothic"/>
              </a:rPr>
              <a:t>TH</a:t>
            </a:r>
            <a:r>
              <a:rPr lang="en-US" sz="800" b="1" kern="0" dirty="0">
                <a:solidFill>
                  <a:prstClr val="white"/>
                </a:solidFill>
                <a:latin typeface="Century Gothic"/>
              </a:rPr>
              <a:t> Gr. Math &amp; English</a:t>
            </a:r>
          </a:p>
        </p:txBody>
      </p:sp>
      <p:sp>
        <p:nvSpPr>
          <p:cNvPr id="85" name="TextBox 84"/>
          <p:cNvSpPr txBox="1"/>
          <p:nvPr/>
        </p:nvSpPr>
        <p:spPr>
          <a:xfrm>
            <a:off x="5156484" y="4760691"/>
            <a:ext cx="2802609" cy="338466"/>
          </a:xfrm>
          <a:prstGeom prst="rect">
            <a:avLst/>
          </a:prstGeom>
          <a:solidFill>
            <a:schemeClr val="bg1"/>
          </a:solidFill>
        </p:spPr>
        <p:txBody>
          <a:bodyPr wrap="square" rtlCol="0">
            <a:spAutoFit/>
          </a:bodyPr>
          <a:lstStyle/>
          <a:p>
            <a:pPr algn="ctr" defTabSz="456926"/>
            <a:r>
              <a:rPr lang="en-US" sz="800" b="1" kern="0" dirty="0">
                <a:solidFill>
                  <a:prstClr val="white"/>
                </a:solidFill>
                <a:latin typeface="Century Gothic"/>
              </a:rPr>
              <a:t>CRIMINAL OFFENDING (ESP VIOLENT) ARREST, FELONY CONVICTION, INCARCERATION, RECIDIVISM</a:t>
            </a:r>
          </a:p>
        </p:txBody>
      </p:sp>
      <p:sp>
        <p:nvSpPr>
          <p:cNvPr id="103" name="TextBox 102"/>
          <p:cNvSpPr txBox="1"/>
          <p:nvPr/>
        </p:nvSpPr>
        <p:spPr>
          <a:xfrm>
            <a:off x="11234314" y="1749054"/>
            <a:ext cx="910262" cy="584623"/>
          </a:xfrm>
          <a:prstGeom prst="rect">
            <a:avLst/>
          </a:prstGeom>
          <a:solidFill>
            <a:schemeClr val="bg1"/>
          </a:solidFill>
        </p:spPr>
        <p:txBody>
          <a:bodyPr wrap="square" rtlCol="0">
            <a:spAutoFit/>
          </a:bodyPr>
          <a:lstStyle/>
          <a:p>
            <a:pPr algn="ctr" defTabSz="456926"/>
            <a:r>
              <a:rPr lang="en-US" sz="800" b="1" kern="0" dirty="0">
                <a:solidFill>
                  <a:prstClr val="white"/>
                </a:solidFill>
                <a:latin typeface="Century Gothic"/>
              </a:rPr>
              <a:t>STABLE FULL-TIME EMPLOYMENT @ 300% FPL</a:t>
            </a:r>
          </a:p>
        </p:txBody>
      </p:sp>
      <p:sp>
        <p:nvSpPr>
          <p:cNvPr id="218" name="TextBox 217"/>
          <p:cNvSpPr txBox="1"/>
          <p:nvPr/>
        </p:nvSpPr>
        <p:spPr>
          <a:xfrm>
            <a:off x="8111856" y="1758269"/>
            <a:ext cx="847735" cy="584623"/>
          </a:xfrm>
          <a:prstGeom prst="rect">
            <a:avLst/>
          </a:prstGeom>
          <a:solidFill>
            <a:schemeClr val="bg1"/>
          </a:solidFill>
        </p:spPr>
        <p:txBody>
          <a:bodyPr wrap="square" rtlCol="0">
            <a:spAutoFit/>
          </a:bodyPr>
          <a:lstStyle/>
          <a:p>
            <a:pPr algn="ctr" defTabSz="456926"/>
            <a:r>
              <a:rPr lang="en-US" sz="800" b="1" kern="0" dirty="0">
                <a:solidFill>
                  <a:prstClr val="white"/>
                </a:solidFill>
                <a:latin typeface="Century Gothic"/>
              </a:rPr>
              <a:t>COLLEGE COMPLETION </a:t>
            </a:r>
          </a:p>
          <a:p>
            <a:pPr algn="ctr" defTabSz="456926"/>
            <a:r>
              <a:rPr lang="en-US" sz="800" b="1" kern="0" dirty="0">
                <a:solidFill>
                  <a:prstClr val="white"/>
                </a:solidFill>
                <a:latin typeface="Century Gothic"/>
              </a:rPr>
              <a:t>(4-year college)</a:t>
            </a:r>
          </a:p>
        </p:txBody>
      </p:sp>
      <p:sp>
        <p:nvSpPr>
          <p:cNvPr id="106" name="TextBox 105"/>
          <p:cNvSpPr txBox="1"/>
          <p:nvPr/>
        </p:nvSpPr>
        <p:spPr>
          <a:xfrm>
            <a:off x="9692001" y="1789140"/>
            <a:ext cx="683673" cy="338466"/>
          </a:xfrm>
          <a:prstGeom prst="rect">
            <a:avLst/>
          </a:prstGeom>
          <a:solidFill>
            <a:schemeClr val="bg1"/>
          </a:solidFill>
        </p:spPr>
        <p:txBody>
          <a:bodyPr wrap="square" rtlCol="0">
            <a:spAutoFit/>
          </a:bodyPr>
          <a:lstStyle/>
          <a:p>
            <a:pPr algn="ctr" defTabSz="456926"/>
            <a:r>
              <a:rPr lang="en-US" sz="800" b="1" kern="0" dirty="0">
                <a:solidFill>
                  <a:prstClr val="white"/>
                </a:solidFill>
                <a:latin typeface="Century Gothic"/>
              </a:rPr>
              <a:t>STABLE  HOUSING</a:t>
            </a:r>
          </a:p>
        </p:txBody>
      </p:sp>
      <p:sp>
        <p:nvSpPr>
          <p:cNvPr id="110" name="TextBox 109"/>
          <p:cNvSpPr txBox="1"/>
          <p:nvPr/>
        </p:nvSpPr>
        <p:spPr>
          <a:xfrm>
            <a:off x="9604373" y="5043304"/>
            <a:ext cx="966993" cy="461545"/>
          </a:xfrm>
          <a:prstGeom prst="rect">
            <a:avLst/>
          </a:prstGeom>
          <a:solidFill>
            <a:schemeClr val="bg1"/>
          </a:solidFill>
        </p:spPr>
        <p:txBody>
          <a:bodyPr wrap="square" rtlCol="0">
            <a:spAutoFit/>
          </a:bodyPr>
          <a:lstStyle/>
          <a:p>
            <a:pPr algn="ctr" defTabSz="456926"/>
            <a:r>
              <a:rPr lang="en-US" sz="800" b="1" kern="0" dirty="0">
                <a:solidFill>
                  <a:prstClr val="white"/>
                </a:solidFill>
                <a:latin typeface="Century Gothic"/>
              </a:rPr>
              <a:t>HOUSING INSTABIITY OR HOMELESSNESS</a:t>
            </a:r>
          </a:p>
        </p:txBody>
      </p:sp>
      <p:sp>
        <p:nvSpPr>
          <p:cNvPr id="158" name="TextBox 157"/>
          <p:cNvSpPr txBox="1"/>
          <p:nvPr/>
        </p:nvSpPr>
        <p:spPr>
          <a:xfrm>
            <a:off x="5745291" y="5688828"/>
            <a:ext cx="913865" cy="215388"/>
          </a:xfrm>
          <a:prstGeom prst="rect">
            <a:avLst/>
          </a:prstGeom>
          <a:solidFill>
            <a:schemeClr val="bg1"/>
          </a:solidFill>
        </p:spPr>
        <p:txBody>
          <a:bodyPr wrap="square" rtlCol="0">
            <a:spAutoFit/>
          </a:bodyPr>
          <a:lstStyle/>
          <a:p>
            <a:pPr algn="ctr" defTabSz="456926"/>
            <a:r>
              <a:rPr lang="en-US" sz="800" b="1" kern="0" dirty="0">
                <a:solidFill>
                  <a:prstClr val="white"/>
                </a:solidFill>
                <a:latin typeface="Century Gothic"/>
              </a:rPr>
              <a:t>H.S. DROPOUT</a:t>
            </a:r>
          </a:p>
        </p:txBody>
      </p:sp>
      <p:sp>
        <p:nvSpPr>
          <p:cNvPr id="146" name="TextBox 145"/>
          <p:cNvSpPr txBox="1"/>
          <p:nvPr/>
        </p:nvSpPr>
        <p:spPr>
          <a:xfrm>
            <a:off x="7198648" y="1851945"/>
            <a:ext cx="1145519" cy="338466"/>
          </a:xfrm>
          <a:prstGeom prst="rect">
            <a:avLst/>
          </a:prstGeom>
          <a:noFill/>
        </p:spPr>
        <p:txBody>
          <a:bodyPr wrap="square" rtlCol="0">
            <a:spAutoFit/>
          </a:bodyPr>
          <a:lstStyle/>
          <a:p>
            <a:pPr algn="ctr" defTabSz="456926"/>
            <a:r>
              <a:rPr lang="en-US" sz="800" b="1" kern="0" dirty="0">
                <a:solidFill>
                  <a:prstClr val="white"/>
                </a:solidFill>
                <a:latin typeface="Century Gothic"/>
              </a:rPr>
              <a:t>POSTSECOND. CREDENTIAL</a:t>
            </a:r>
          </a:p>
        </p:txBody>
      </p:sp>
      <p:sp>
        <p:nvSpPr>
          <p:cNvPr id="150" name="TextBox 149"/>
          <p:cNvSpPr txBox="1"/>
          <p:nvPr/>
        </p:nvSpPr>
        <p:spPr>
          <a:xfrm>
            <a:off x="405312" y="5050711"/>
            <a:ext cx="1273044" cy="338466"/>
          </a:xfrm>
          <a:prstGeom prst="rect">
            <a:avLst/>
          </a:prstGeom>
          <a:noFill/>
        </p:spPr>
        <p:txBody>
          <a:bodyPr wrap="square" rtlCol="0">
            <a:spAutoFit/>
          </a:bodyPr>
          <a:lstStyle/>
          <a:p>
            <a:pPr algn="ctr" defTabSz="456926"/>
            <a:r>
              <a:rPr lang="en-US" sz="800" b="1" kern="0" dirty="0">
                <a:solidFill>
                  <a:prstClr val="white"/>
                </a:solidFill>
                <a:latin typeface="Century Gothic"/>
              </a:rPr>
              <a:t>PRE-TERM BIRTH/LOW BIRTHWEIGHT</a:t>
            </a:r>
          </a:p>
        </p:txBody>
      </p:sp>
      <p:sp>
        <p:nvSpPr>
          <p:cNvPr id="114" name="TextBox 113"/>
          <p:cNvSpPr txBox="1"/>
          <p:nvPr/>
        </p:nvSpPr>
        <p:spPr>
          <a:xfrm>
            <a:off x="6630737" y="5529669"/>
            <a:ext cx="1412745" cy="338466"/>
          </a:xfrm>
          <a:prstGeom prst="rect">
            <a:avLst/>
          </a:prstGeom>
          <a:solidFill>
            <a:schemeClr val="bg1"/>
          </a:solidFill>
        </p:spPr>
        <p:txBody>
          <a:bodyPr wrap="square" rtlCol="0">
            <a:spAutoFit/>
          </a:bodyPr>
          <a:lstStyle/>
          <a:p>
            <a:pPr algn="ctr" defTabSz="456926"/>
            <a:r>
              <a:rPr lang="en-US" sz="800" b="1" kern="0" dirty="0">
                <a:solidFill>
                  <a:prstClr val="white"/>
                </a:solidFill>
                <a:latin typeface="Century Gothic"/>
              </a:rPr>
              <a:t>DISCONNECTED FROM SCHOOL AND WORK</a:t>
            </a:r>
          </a:p>
        </p:txBody>
      </p:sp>
      <p:sp>
        <p:nvSpPr>
          <p:cNvPr id="126" name="TextBox 125"/>
          <p:cNvSpPr txBox="1"/>
          <p:nvPr/>
        </p:nvSpPr>
        <p:spPr>
          <a:xfrm>
            <a:off x="221436" y="2388211"/>
            <a:ext cx="927082" cy="338466"/>
          </a:xfrm>
          <a:prstGeom prst="rect">
            <a:avLst/>
          </a:prstGeom>
          <a:noFill/>
        </p:spPr>
        <p:txBody>
          <a:bodyPr wrap="square" rtlCol="0">
            <a:spAutoFit/>
          </a:bodyPr>
          <a:lstStyle/>
          <a:p>
            <a:pPr algn="ctr" defTabSz="456926"/>
            <a:r>
              <a:rPr lang="en-US" sz="800" b="1" kern="0" dirty="0">
                <a:solidFill>
                  <a:prstClr val="white"/>
                </a:solidFill>
                <a:latin typeface="Century Gothic"/>
              </a:rPr>
              <a:t>SECURE</a:t>
            </a:r>
          </a:p>
          <a:p>
            <a:pPr algn="ctr" defTabSz="456926"/>
            <a:r>
              <a:rPr lang="en-US" sz="800" b="1" kern="0" dirty="0">
                <a:solidFill>
                  <a:prstClr val="white"/>
                </a:solidFill>
                <a:latin typeface="Century Gothic"/>
              </a:rPr>
              <a:t>ATTACHMENT</a:t>
            </a:r>
          </a:p>
        </p:txBody>
      </p:sp>
      <p:sp>
        <p:nvSpPr>
          <p:cNvPr id="129" name="TextBox 128"/>
          <p:cNvSpPr txBox="1"/>
          <p:nvPr/>
        </p:nvSpPr>
        <p:spPr>
          <a:xfrm>
            <a:off x="1209815" y="5562506"/>
            <a:ext cx="968535" cy="584623"/>
          </a:xfrm>
          <a:prstGeom prst="rect">
            <a:avLst/>
          </a:prstGeom>
          <a:solidFill>
            <a:schemeClr val="bg1"/>
          </a:solidFill>
        </p:spPr>
        <p:txBody>
          <a:bodyPr wrap="square" rtlCol="0">
            <a:spAutoFit/>
          </a:bodyPr>
          <a:lstStyle/>
          <a:p>
            <a:pPr algn="ctr" defTabSz="456926"/>
            <a:r>
              <a:rPr lang="en-US" sz="800" b="1" kern="0" dirty="0">
                <a:solidFill>
                  <a:prstClr val="white"/>
                </a:solidFill>
                <a:latin typeface="Century Gothic"/>
              </a:rPr>
              <a:t>NOT SCHOOL READY</a:t>
            </a:r>
          </a:p>
          <a:p>
            <a:pPr algn="ctr" defTabSz="456926"/>
            <a:r>
              <a:rPr lang="en-US" sz="800" b="1" kern="0" dirty="0">
                <a:solidFill>
                  <a:prstClr val="white"/>
                </a:solidFill>
                <a:latin typeface="Century Gothic"/>
              </a:rPr>
              <a:t>Cog. &amp; Soc. Skills (Kinder)</a:t>
            </a:r>
          </a:p>
        </p:txBody>
      </p:sp>
      <p:sp>
        <p:nvSpPr>
          <p:cNvPr id="130" name="TextBox 129"/>
          <p:cNvSpPr txBox="1"/>
          <p:nvPr/>
        </p:nvSpPr>
        <p:spPr>
          <a:xfrm>
            <a:off x="206785" y="4449415"/>
            <a:ext cx="908625" cy="338466"/>
          </a:xfrm>
          <a:prstGeom prst="rect">
            <a:avLst/>
          </a:prstGeom>
          <a:noFill/>
        </p:spPr>
        <p:txBody>
          <a:bodyPr wrap="square" rtlCol="0">
            <a:spAutoFit/>
          </a:bodyPr>
          <a:lstStyle/>
          <a:p>
            <a:pPr algn="ctr" defTabSz="456926"/>
            <a:r>
              <a:rPr lang="en-US" sz="800" b="1" kern="0" dirty="0">
                <a:solidFill>
                  <a:prstClr val="white"/>
                </a:solidFill>
                <a:latin typeface="Century Gothic"/>
              </a:rPr>
              <a:t>INSECURE</a:t>
            </a:r>
          </a:p>
          <a:p>
            <a:pPr algn="ctr" defTabSz="456926"/>
            <a:r>
              <a:rPr lang="en-US" sz="800" b="1" kern="0" dirty="0">
                <a:solidFill>
                  <a:prstClr val="white"/>
                </a:solidFill>
                <a:latin typeface="Century Gothic"/>
              </a:rPr>
              <a:t>ATTACHMENT</a:t>
            </a:r>
          </a:p>
        </p:txBody>
      </p:sp>
      <p:sp>
        <p:nvSpPr>
          <p:cNvPr id="137" name="Rectangle 136"/>
          <p:cNvSpPr/>
          <p:nvPr/>
        </p:nvSpPr>
        <p:spPr>
          <a:xfrm>
            <a:off x="493572" y="18489"/>
            <a:ext cx="1664376" cy="276927"/>
          </a:xfrm>
          <a:prstGeom prst="rect">
            <a:avLst/>
          </a:prstGeom>
          <a:noFill/>
        </p:spPr>
        <p:txBody>
          <a:bodyPr wrap="square">
            <a:spAutoFit/>
          </a:bodyPr>
          <a:lstStyle/>
          <a:p>
            <a:pPr algn="ctr" defTabSz="456926"/>
            <a:r>
              <a:rPr lang="en-US" sz="1200" b="1" kern="0" dirty="0">
                <a:solidFill>
                  <a:prstClr val="white"/>
                </a:solidFill>
                <a:latin typeface="Century Gothic"/>
              </a:rPr>
              <a:t>Family</a:t>
            </a:r>
            <a:endParaRPr lang="en-US" sz="1200" kern="0" dirty="0">
              <a:solidFill>
                <a:prstClr val="white"/>
              </a:solidFill>
              <a:latin typeface="Century Gothic"/>
            </a:endParaRPr>
          </a:p>
        </p:txBody>
      </p:sp>
      <p:sp>
        <p:nvSpPr>
          <p:cNvPr id="143" name="Rectangle 142"/>
          <p:cNvSpPr/>
          <p:nvPr/>
        </p:nvSpPr>
        <p:spPr>
          <a:xfrm>
            <a:off x="2966818" y="10557"/>
            <a:ext cx="1679830" cy="276927"/>
          </a:xfrm>
          <a:prstGeom prst="rect">
            <a:avLst/>
          </a:prstGeom>
        </p:spPr>
        <p:txBody>
          <a:bodyPr wrap="none">
            <a:spAutoFit/>
          </a:bodyPr>
          <a:lstStyle/>
          <a:p>
            <a:pPr defTabSz="456926"/>
            <a:r>
              <a:rPr lang="en-US" sz="1200" b="1" kern="0" dirty="0">
                <a:solidFill>
                  <a:prstClr val="white"/>
                </a:solidFill>
                <a:latin typeface="Century Gothic"/>
              </a:rPr>
              <a:t>Schools &amp; Childcare</a:t>
            </a:r>
            <a:endParaRPr lang="en-US" sz="1200" kern="0" dirty="0">
              <a:solidFill>
                <a:prstClr val="white"/>
              </a:solidFill>
              <a:latin typeface="Century Gothic"/>
            </a:endParaRPr>
          </a:p>
        </p:txBody>
      </p:sp>
      <p:sp>
        <p:nvSpPr>
          <p:cNvPr id="148" name="Rectangle 147"/>
          <p:cNvSpPr/>
          <p:nvPr/>
        </p:nvSpPr>
        <p:spPr>
          <a:xfrm>
            <a:off x="7738805" y="1315"/>
            <a:ext cx="2136567" cy="276927"/>
          </a:xfrm>
          <a:prstGeom prst="rect">
            <a:avLst/>
          </a:prstGeom>
        </p:spPr>
        <p:txBody>
          <a:bodyPr wrap="none">
            <a:spAutoFit/>
          </a:bodyPr>
          <a:lstStyle/>
          <a:p>
            <a:pPr defTabSz="456926"/>
            <a:r>
              <a:rPr lang="en-US" sz="1200" b="1" kern="0" dirty="0">
                <a:solidFill>
                  <a:prstClr val="white"/>
                </a:solidFill>
                <a:latin typeface="Century Gothic"/>
              </a:rPr>
              <a:t>Peers, Mentors &amp; Networks</a:t>
            </a:r>
            <a:endParaRPr lang="en-US" sz="1200" kern="0" dirty="0">
              <a:solidFill>
                <a:prstClr val="white"/>
              </a:solidFill>
              <a:latin typeface="Century Gothic"/>
            </a:endParaRPr>
          </a:p>
        </p:txBody>
      </p:sp>
      <p:sp>
        <p:nvSpPr>
          <p:cNvPr id="151" name="Rectangle 150"/>
          <p:cNvSpPr/>
          <p:nvPr/>
        </p:nvSpPr>
        <p:spPr>
          <a:xfrm>
            <a:off x="5790453" y="14199"/>
            <a:ext cx="604496" cy="276927"/>
          </a:xfrm>
          <a:prstGeom prst="rect">
            <a:avLst/>
          </a:prstGeom>
        </p:spPr>
        <p:txBody>
          <a:bodyPr wrap="square">
            <a:spAutoFit/>
          </a:bodyPr>
          <a:lstStyle/>
          <a:p>
            <a:pPr defTabSz="456926"/>
            <a:r>
              <a:rPr lang="en-US" sz="1200" b="1" kern="0" dirty="0">
                <a:solidFill>
                  <a:prstClr val="white"/>
                </a:solidFill>
                <a:latin typeface="Century Gothic"/>
              </a:rPr>
              <a:t>Place</a:t>
            </a:r>
            <a:endParaRPr lang="en-US" sz="1200" kern="0" dirty="0">
              <a:solidFill>
                <a:prstClr val="white"/>
              </a:solidFill>
              <a:latin typeface="Century Gothic"/>
            </a:endParaRPr>
          </a:p>
        </p:txBody>
      </p:sp>
      <p:sp>
        <p:nvSpPr>
          <p:cNvPr id="152" name="Rectangle 151"/>
          <p:cNvSpPr/>
          <p:nvPr/>
        </p:nvSpPr>
        <p:spPr>
          <a:xfrm>
            <a:off x="9862779" y="19194"/>
            <a:ext cx="2231120" cy="276927"/>
          </a:xfrm>
          <a:prstGeom prst="rect">
            <a:avLst/>
          </a:prstGeom>
        </p:spPr>
        <p:txBody>
          <a:bodyPr wrap="none">
            <a:spAutoFit/>
          </a:bodyPr>
          <a:lstStyle/>
          <a:p>
            <a:pPr defTabSz="456926"/>
            <a:r>
              <a:rPr lang="en-US" sz="1200" b="1" kern="0" dirty="0">
                <a:solidFill>
                  <a:prstClr val="white"/>
                </a:solidFill>
                <a:latin typeface="Century Gothic"/>
              </a:rPr>
              <a:t>Institutions &amp; Public Systems</a:t>
            </a:r>
            <a:endParaRPr lang="en-US" sz="1200" kern="0" dirty="0">
              <a:solidFill>
                <a:prstClr val="white"/>
              </a:solidFill>
              <a:latin typeface="Century Gothic"/>
            </a:endParaRPr>
          </a:p>
        </p:txBody>
      </p:sp>
      <p:sp>
        <p:nvSpPr>
          <p:cNvPr id="156" name="TextBox 155"/>
          <p:cNvSpPr txBox="1"/>
          <p:nvPr/>
        </p:nvSpPr>
        <p:spPr>
          <a:xfrm>
            <a:off x="743589" y="6213193"/>
            <a:ext cx="668066" cy="215388"/>
          </a:xfrm>
          <a:prstGeom prst="rect">
            <a:avLst/>
          </a:prstGeom>
          <a:noFill/>
        </p:spPr>
        <p:txBody>
          <a:bodyPr wrap="square" rtlCol="0">
            <a:spAutoFit/>
          </a:bodyPr>
          <a:lstStyle/>
          <a:p>
            <a:pPr algn="ctr" defTabSz="456926"/>
            <a:r>
              <a:rPr lang="en-US" sz="800" b="1" kern="0" dirty="0">
                <a:solidFill>
                  <a:prstClr val="white"/>
                </a:solidFill>
                <a:latin typeface="Century Gothic"/>
              </a:rPr>
              <a:t>NO PRE-K</a:t>
            </a:r>
          </a:p>
        </p:txBody>
      </p:sp>
      <p:sp>
        <p:nvSpPr>
          <p:cNvPr id="79" name="TextBox 78"/>
          <p:cNvSpPr txBox="1"/>
          <p:nvPr/>
        </p:nvSpPr>
        <p:spPr>
          <a:xfrm>
            <a:off x="1748105" y="6084367"/>
            <a:ext cx="2497080" cy="461545"/>
          </a:xfrm>
          <a:prstGeom prst="rect">
            <a:avLst/>
          </a:prstGeom>
          <a:noFill/>
        </p:spPr>
        <p:txBody>
          <a:bodyPr wrap="square" rtlCol="0">
            <a:spAutoFit/>
          </a:bodyPr>
          <a:lstStyle/>
          <a:p>
            <a:pPr algn="ctr" defTabSz="456926"/>
            <a:r>
              <a:rPr lang="en-US" sz="800" b="1" kern="0" dirty="0">
                <a:solidFill>
                  <a:prstClr val="white"/>
                </a:solidFill>
                <a:latin typeface="Century Gothic"/>
              </a:rPr>
              <a:t>BEHAVIOR PROBLEMS &amp; DISCIPLINE</a:t>
            </a:r>
          </a:p>
          <a:p>
            <a:pPr algn="ctr" defTabSz="456926"/>
            <a:r>
              <a:rPr lang="en-US" sz="800" b="1" kern="0" dirty="0">
                <a:solidFill>
                  <a:prstClr val="white"/>
                </a:solidFill>
                <a:latin typeface="Century Gothic"/>
              </a:rPr>
              <a:t>Behavior problems (antisocial behavior; violence), Suspensions, Expulsions</a:t>
            </a:r>
          </a:p>
        </p:txBody>
      </p:sp>
      <p:sp>
        <p:nvSpPr>
          <p:cNvPr id="139" name="Oval 138"/>
          <p:cNvSpPr/>
          <p:nvPr/>
        </p:nvSpPr>
        <p:spPr>
          <a:xfrm>
            <a:off x="587220" y="2728457"/>
            <a:ext cx="182956" cy="173312"/>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26"/>
            <a:endParaRPr lang="en-US" sz="1798" kern="0">
              <a:solidFill>
                <a:prstClr val="white"/>
              </a:solidFill>
              <a:latin typeface="Century Gothic"/>
            </a:endParaRPr>
          </a:p>
        </p:txBody>
      </p:sp>
      <p:sp>
        <p:nvSpPr>
          <p:cNvPr id="140" name="Oval 139"/>
          <p:cNvSpPr/>
          <p:nvPr/>
        </p:nvSpPr>
        <p:spPr>
          <a:xfrm>
            <a:off x="784348" y="5383277"/>
            <a:ext cx="182956" cy="173312"/>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26"/>
            <a:endParaRPr lang="en-US" sz="1798" kern="0">
              <a:solidFill>
                <a:prstClr val="white"/>
              </a:solidFill>
              <a:latin typeface="Century Gothic"/>
            </a:endParaRPr>
          </a:p>
        </p:txBody>
      </p:sp>
      <p:sp>
        <p:nvSpPr>
          <p:cNvPr id="142" name="Oval 141"/>
          <p:cNvSpPr/>
          <p:nvPr/>
        </p:nvSpPr>
        <p:spPr>
          <a:xfrm>
            <a:off x="2235745" y="2441749"/>
            <a:ext cx="182956" cy="173312"/>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26"/>
            <a:endParaRPr lang="en-US" sz="1798" kern="0">
              <a:solidFill>
                <a:prstClr val="white"/>
              </a:solidFill>
              <a:latin typeface="Century Gothic"/>
            </a:endParaRPr>
          </a:p>
        </p:txBody>
      </p:sp>
      <p:sp>
        <p:nvSpPr>
          <p:cNvPr id="154" name="Oval 153"/>
          <p:cNvSpPr/>
          <p:nvPr/>
        </p:nvSpPr>
        <p:spPr>
          <a:xfrm>
            <a:off x="3693696" y="2330711"/>
            <a:ext cx="182956" cy="173312"/>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26"/>
            <a:endParaRPr lang="en-US" sz="1798" kern="0">
              <a:solidFill>
                <a:prstClr val="white"/>
              </a:solidFill>
              <a:latin typeface="Century Gothic"/>
            </a:endParaRPr>
          </a:p>
        </p:txBody>
      </p:sp>
      <p:sp>
        <p:nvSpPr>
          <p:cNvPr id="168" name="Oval 167"/>
          <p:cNvSpPr/>
          <p:nvPr/>
        </p:nvSpPr>
        <p:spPr>
          <a:xfrm>
            <a:off x="6059136" y="2218393"/>
            <a:ext cx="182956" cy="173312"/>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26"/>
            <a:endParaRPr lang="en-US" sz="1798" kern="0">
              <a:solidFill>
                <a:prstClr val="white"/>
              </a:solidFill>
              <a:latin typeface="Century Gothic"/>
            </a:endParaRPr>
          </a:p>
        </p:txBody>
      </p:sp>
      <p:sp>
        <p:nvSpPr>
          <p:cNvPr id="169" name="Oval 168"/>
          <p:cNvSpPr/>
          <p:nvPr/>
        </p:nvSpPr>
        <p:spPr>
          <a:xfrm>
            <a:off x="6860131" y="2295381"/>
            <a:ext cx="182956" cy="173312"/>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26"/>
            <a:endParaRPr lang="en-US" sz="1798" kern="0">
              <a:solidFill>
                <a:prstClr val="white"/>
              </a:solidFill>
              <a:latin typeface="Century Gothic"/>
            </a:endParaRPr>
          </a:p>
        </p:txBody>
      </p:sp>
      <p:sp>
        <p:nvSpPr>
          <p:cNvPr id="170" name="Oval 169"/>
          <p:cNvSpPr/>
          <p:nvPr/>
        </p:nvSpPr>
        <p:spPr>
          <a:xfrm>
            <a:off x="7695306" y="2201822"/>
            <a:ext cx="182956" cy="173312"/>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26"/>
            <a:endParaRPr lang="en-US" sz="1798" kern="0">
              <a:solidFill>
                <a:prstClr val="white"/>
              </a:solidFill>
              <a:latin typeface="Century Gothic"/>
            </a:endParaRPr>
          </a:p>
        </p:txBody>
      </p:sp>
      <p:sp>
        <p:nvSpPr>
          <p:cNvPr id="171" name="Oval 170"/>
          <p:cNvSpPr/>
          <p:nvPr/>
        </p:nvSpPr>
        <p:spPr>
          <a:xfrm>
            <a:off x="8451320" y="2362539"/>
            <a:ext cx="182956" cy="173312"/>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26"/>
            <a:endParaRPr lang="en-US" sz="1798" kern="0">
              <a:solidFill>
                <a:prstClr val="white"/>
              </a:solidFill>
              <a:latin typeface="Century Gothic"/>
            </a:endParaRPr>
          </a:p>
        </p:txBody>
      </p:sp>
      <p:sp>
        <p:nvSpPr>
          <p:cNvPr id="172" name="Oval 171"/>
          <p:cNvSpPr/>
          <p:nvPr/>
        </p:nvSpPr>
        <p:spPr>
          <a:xfrm>
            <a:off x="9228129" y="2390930"/>
            <a:ext cx="182956" cy="173312"/>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26"/>
            <a:endParaRPr lang="en-US" sz="1798" kern="0">
              <a:solidFill>
                <a:prstClr val="white"/>
              </a:solidFill>
              <a:latin typeface="Century Gothic"/>
            </a:endParaRPr>
          </a:p>
        </p:txBody>
      </p:sp>
      <p:sp>
        <p:nvSpPr>
          <p:cNvPr id="173" name="Oval 172"/>
          <p:cNvSpPr/>
          <p:nvPr/>
        </p:nvSpPr>
        <p:spPr>
          <a:xfrm>
            <a:off x="9938957" y="2144055"/>
            <a:ext cx="182956" cy="173312"/>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26"/>
            <a:endParaRPr lang="en-US" sz="1798" kern="0">
              <a:solidFill>
                <a:prstClr val="white"/>
              </a:solidFill>
              <a:latin typeface="Century Gothic"/>
            </a:endParaRPr>
          </a:p>
        </p:txBody>
      </p:sp>
      <p:sp>
        <p:nvSpPr>
          <p:cNvPr id="174" name="Oval 173"/>
          <p:cNvSpPr/>
          <p:nvPr/>
        </p:nvSpPr>
        <p:spPr>
          <a:xfrm>
            <a:off x="11691014" y="2359451"/>
            <a:ext cx="182956" cy="173312"/>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26"/>
            <a:endParaRPr lang="en-US" sz="1798" kern="0">
              <a:solidFill>
                <a:prstClr val="white"/>
              </a:solidFill>
              <a:latin typeface="Century Gothic"/>
            </a:endParaRPr>
          </a:p>
        </p:txBody>
      </p:sp>
      <p:sp>
        <p:nvSpPr>
          <p:cNvPr id="175" name="Oval 174"/>
          <p:cNvSpPr/>
          <p:nvPr/>
        </p:nvSpPr>
        <p:spPr>
          <a:xfrm>
            <a:off x="1469237" y="2415705"/>
            <a:ext cx="182956" cy="173312"/>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26"/>
            <a:endParaRPr lang="en-US" sz="1798" kern="0">
              <a:solidFill>
                <a:prstClr val="white"/>
              </a:solidFill>
              <a:latin typeface="Century Gothic"/>
            </a:endParaRPr>
          </a:p>
        </p:txBody>
      </p:sp>
      <p:sp>
        <p:nvSpPr>
          <p:cNvPr id="176" name="Oval 175"/>
          <p:cNvSpPr/>
          <p:nvPr/>
        </p:nvSpPr>
        <p:spPr>
          <a:xfrm>
            <a:off x="674354" y="5945165"/>
            <a:ext cx="182956" cy="173312"/>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26"/>
            <a:endParaRPr lang="en-US" sz="1798" kern="0">
              <a:solidFill>
                <a:prstClr val="white"/>
              </a:solidFill>
              <a:latin typeface="Century Gothic"/>
            </a:endParaRPr>
          </a:p>
        </p:txBody>
      </p:sp>
      <p:sp>
        <p:nvSpPr>
          <p:cNvPr id="177" name="Oval 176"/>
          <p:cNvSpPr/>
          <p:nvPr/>
        </p:nvSpPr>
        <p:spPr>
          <a:xfrm>
            <a:off x="1545193" y="6147575"/>
            <a:ext cx="182956" cy="173312"/>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26"/>
            <a:endParaRPr lang="en-US" sz="1798" kern="0">
              <a:solidFill>
                <a:prstClr val="white"/>
              </a:solidFill>
              <a:latin typeface="Century Gothic"/>
            </a:endParaRPr>
          </a:p>
        </p:txBody>
      </p:sp>
      <p:sp>
        <p:nvSpPr>
          <p:cNvPr id="178" name="Oval 177"/>
          <p:cNvSpPr/>
          <p:nvPr/>
        </p:nvSpPr>
        <p:spPr>
          <a:xfrm>
            <a:off x="1066476" y="6425835"/>
            <a:ext cx="182956" cy="173312"/>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26"/>
            <a:endParaRPr lang="en-US" sz="1798" kern="0">
              <a:solidFill>
                <a:prstClr val="white"/>
              </a:solidFill>
              <a:latin typeface="Century Gothic"/>
            </a:endParaRPr>
          </a:p>
        </p:txBody>
      </p:sp>
      <p:sp>
        <p:nvSpPr>
          <p:cNvPr id="179" name="Oval 178"/>
          <p:cNvSpPr/>
          <p:nvPr/>
        </p:nvSpPr>
        <p:spPr>
          <a:xfrm>
            <a:off x="4067026" y="5250607"/>
            <a:ext cx="182956" cy="173312"/>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26"/>
            <a:endParaRPr lang="en-US" sz="1798" kern="0">
              <a:solidFill>
                <a:prstClr val="white"/>
              </a:solidFill>
              <a:latin typeface="Century Gothic"/>
            </a:endParaRPr>
          </a:p>
        </p:txBody>
      </p:sp>
      <p:sp>
        <p:nvSpPr>
          <p:cNvPr id="180" name="Oval 179"/>
          <p:cNvSpPr/>
          <p:nvPr/>
        </p:nvSpPr>
        <p:spPr>
          <a:xfrm>
            <a:off x="3366289" y="5821804"/>
            <a:ext cx="182956" cy="173312"/>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26"/>
            <a:endParaRPr lang="en-US" sz="1798" kern="0">
              <a:solidFill>
                <a:prstClr val="white"/>
              </a:solidFill>
              <a:latin typeface="Century Gothic"/>
            </a:endParaRPr>
          </a:p>
        </p:txBody>
      </p:sp>
      <p:sp>
        <p:nvSpPr>
          <p:cNvPr id="181" name="Oval 180"/>
          <p:cNvSpPr/>
          <p:nvPr/>
        </p:nvSpPr>
        <p:spPr>
          <a:xfrm>
            <a:off x="2843987" y="6513415"/>
            <a:ext cx="182956" cy="173312"/>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26"/>
            <a:endParaRPr lang="en-US" sz="1798" kern="0">
              <a:solidFill>
                <a:prstClr val="white"/>
              </a:solidFill>
              <a:latin typeface="Century Gothic"/>
            </a:endParaRPr>
          </a:p>
        </p:txBody>
      </p:sp>
      <p:sp>
        <p:nvSpPr>
          <p:cNvPr id="189" name="Oval 188"/>
          <p:cNvSpPr/>
          <p:nvPr/>
        </p:nvSpPr>
        <p:spPr>
          <a:xfrm>
            <a:off x="8309464" y="5772512"/>
            <a:ext cx="182956" cy="173312"/>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26"/>
            <a:endParaRPr lang="en-US" sz="1798" kern="0">
              <a:solidFill>
                <a:prstClr val="white"/>
              </a:solidFill>
              <a:latin typeface="Century Gothic"/>
            </a:endParaRPr>
          </a:p>
        </p:txBody>
      </p:sp>
      <p:sp>
        <p:nvSpPr>
          <p:cNvPr id="190" name="Oval 189"/>
          <p:cNvSpPr/>
          <p:nvPr/>
        </p:nvSpPr>
        <p:spPr>
          <a:xfrm>
            <a:off x="9904914" y="5502144"/>
            <a:ext cx="182956" cy="173312"/>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26"/>
            <a:endParaRPr lang="en-US" sz="1798" kern="0">
              <a:solidFill>
                <a:prstClr val="white"/>
              </a:solidFill>
              <a:latin typeface="Century Gothic"/>
            </a:endParaRPr>
          </a:p>
        </p:txBody>
      </p:sp>
      <p:sp>
        <p:nvSpPr>
          <p:cNvPr id="192" name="Oval 191"/>
          <p:cNvSpPr/>
          <p:nvPr/>
        </p:nvSpPr>
        <p:spPr>
          <a:xfrm>
            <a:off x="10401217" y="6344692"/>
            <a:ext cx="182956" cy="173312"/>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26"/>
            <a:endParaRPr lang="en-US" sz="1798" kern="0">
              <a:solidFill>
                <a:prstClr val="white"/>
              </a:solidFill>
              <a:latin typeface="Century Gothic"/>
            </a:endParaRPr>
          </a:p>
        </p:txBody>
      </p:sp>
      <p:sp>
        <p:nvSpPr>
          <p:cNvPr id="194" name="Oval 193"/>
          <p:cNvSpPr/>
          <p:nvPr/>
        </p:nvSpPr>
        <p:spPr>
          <a:xfrm>
            <a:off x="11588566" y="6092650"/>
            <a:ext cx="182956" cy="173312"/>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26"/>
            <a:endParaRPr lang="en-US" sz="1798" kern="0">
              <a:solidFill>
                <a:prstClr val="white"/>
              </a:solidFill>
              <a:latin typeface="Century Gothic"/>
            </a:endParaRPr>
          </a:p>
        </p:txBody>
      </p:sp>
      <p:sp>
        <p:nvSpPr>
          <p:cNvPr id="195" name="Oval 194"/>
          <p:cNvSpPr/>
          <p:nvPr/>
        </p:nvSpPr>
        <p:spPr>
          <a:xfrm>
            <a:off x="2107724" y="5483299"/>
            <a:ext cx="182956" cy="173312"/>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26"/>
            <a:endParaRPr lang="en-US" sz="1798" kern="0">
              <a:solidFill>
                <a:prstClr val="white"/>
              </a:solidFill>
              <a:latin typeface="Century Gothic"/>
            </a:endParaRPr>
          </a:p>
        </p:txBody>
      </p:sp>
      <p:sp>
        <p:nvSpPr>
          <p:cNvPr id="2" name="TextBox 1"/>
          <p:cNvSpPr txBox="1"/>
          <p:nvPr/>
        </p:nvSpPr>
        <p:spPr>
          <a:xfrm>
            <a:off x="3273" y="289526"/>
            <a:ext cx="1510243" cy="1200016"/>
          </a:xfrm>
          <a:prstGeom prst="rect">
            <a:avLst/>
          </a:prstGeom>
          <a:noFill/>
        </p:spPr>
        <p:txBody>
          <a:bodyPr wrap="square" lIns="91416" rtlCol="0">
            <a:spAutoFit/>
          </a:bodyPr>
          <a:lstStyle/>
          <a:p>
            <a:pPr defTabSz="914126"/>
            <a:r>
              <a:rPr lang="en-US" sz="900" dirty="0">
                <a:solidFill>
                  <a:srgbClr val="0E5580">
                    <a:lumMod val="40000"/>
                    <a:lumOff val="60000"/>
                  </a:srgbClr>
                </a:solidFill>
                <a:latin typeface="Century Gothic"/>
              </a:rPr>
              <a:t>--Parental SES</a:t>
            </a:r>
          </a:p>
          <a:p>
            <a:pPr defTabSz="914126"/>
            <a:r>
              <a:rPr lang="en-US" sz="900" dirty="0">
                <a:solidFill>
                  <a:srgbClr val="0E5580">
                    <a:lumMod val="40000"/>
                    <a:lumOff val="60000"/>
                  </a:srgbClr>
                </a:solidFill>
                <a:latin typeface="Century Gothic"/>
              </a:rPr>
              <a:t>--Race/Ethnicity</a:t>
            </a:r>
          </a:p>
          <a:p>
            <a:pPr defTabSz="914126"/>
            <a:r>
              <a:rPr lang="en-US" sz="900" dirty="0">
                <a:solidFill>
                  <a:srgbClr val="0E5580">
                    <a:lumMod val="40000"/>
                    <a:lumOff val="60000"/>
                  </a:srgbClr>
                </a:solidFill>
                <a:latin typeface="Century Gothic"/>
              </a:rPr>
              <a:t>--Parent age at birth</a:t>
            </a:r>
          </a:p>
          <a:p>
            <a:pPr defTabSz="914126"/>
            <a:r>
              <a:rPr lang="en-US" sz="900" dirty="0">
                <a:solidFill>
                  <a:srgbClr val="0E5580">
                    <a:lumMod val="40000"/>
                    <a:lumOff val="60000"/>
                  </a:srgbClr>
                </a:solidFill>
                <a:latin typeface="Century Gothic"/>
              </a:rPr>
              <a:t>--Child Maltreatment</a:t>
            </a:r>
          </a:p>
          <a:p>
            <a:pPr defTabSz="914126"/>
            <a:r>
              <a:rPr lang="en-US" sz="900" dirty="0">
                <a:solidFill>
                  <a:srgbClr val="0E5580">
                    <a:lumMod val="40000"/>
                    <a:lumOff val="60000"/>
                  </a:srgbClr>
                </a:solidFill>
                <a:latin typeface="Century Gothic"/>
              </a:rPr>
              <a:t>--Family Structure </a:t>
            </a:r>
          </a:p>
          <a:p>
            <a:pPr defTabSz="914126"/>
            <a:r>
              <a:rPr lang="en-US" sz="900" dirty="0">
                <a:solidFill>
                  <a:srgbClr val="0E5580">
                    <a:lumMod val="40000"/>
                    <a:lumOff val="60000"/>
                  </a:srgbClr>
                </a:solidFill>
                <a:latin typeface="Century Gothic"/>
              </a:rPr>
              <a:t>--Family Instability</a:t>
            </a:r>
          </a:p>
          <a:p>
            <a:pPr defTabSz="914126"/>
            <a:r>
              <a:rPr lang="en-US" sz="900" dirty="0">
                <a:solidFill>
                  <a:srgbClr val="0E5580">
                    <a:lumMod val="40000"/>
                    <a:lumOff val="60000"/>
                  </a:srgbClr>
                </a:solidFill>
                <a:latin typeface="Century Gothic"/>
              </a:rPr>
              <a:t>--Parental Incarceration</a:t>
            </a:r>
          </a:p>
          <a:p>
            <a:pPr defTabSz="914126"/>
            <a:r>
              <a:rPr lang="en-US" sz="900" dirty="0">
                <a:solidFill>
                  <a:srgbClr val="0E5580">
                    <a:lumMod val="40000"/>
                    <a:lumOff val="60000"/>
                  </a:srgbClr>
                </a:solidFill>
                <a:latin typeface="Century Gothic"/>
              </a:rPr>
              <a:t>--ACEs</a:t>
            </a:r>
          </a:p>
        </p:txBody>
      </p:sp>
      <p:sp>
        <p:nvSpPr>
          <p:cNvPr id="198" name="TextBox 197"/>
          <p:cNvSpPr txBox="1"/>
          <p:nvPr/>
        </p:nvSpPr>
        <p:spPr>
          <a:xfrm>
            <a:off x="1384519" y="293464"/>
            <a:ext cx="1597330" cy="1200016"/>
          </a:xfrm>
          <a:prstGeom prst="rect">
            <a:avLst/>
          </a:prstGeom>
          <a:noFill/>
        </p:spPr>
        <p:txBody>
          <a:bodyPr wrap="square" rtlCol="0">
            <a:spAutoFit/>
          </a:bodyPr>
          <a:lstStyle/>
          <a:p>
            <a:pPr defTabSz="914126"/>
            <a:r>
              <a:rPr lang="en-US" sz="900" dirty="0">
                <a:solidFill>
                  <a:srgbClr val="0E5580">
                    <a:lumMod val="40000"/>
                    <a:lumOff val="60000"/>
                  </a:srgbClr>
                </a:solidFill>
                <a:latin typeface="Century Gothic"/>
              </a:rPr>
              <a:t>--Child insurance cover</a:t>
            </a:r>
          </a:p>
          <a:p>
            <a:pPr defTabSz="914126"/>
            <a:r>
              <a:rPr lang="en-US" sz="900" dirty="0">
                <a:solidFill>
                  <a:srgbClr val="0E5580">
                    <a:lumMod val="40000"/>
                    <a:lumOff val="60000"/>
                  </a:srgbClr>
                </a:solidFill>
                <a:latin typeface="Century Gothic"/>
              </a:rPr>
              <a:t>--Housing Disadvantage</a:t>
            </a:r>
          </a:p>
          <a:p>
            <a:pPr defTabSz="914126"/>
            <a:r>
              <a:rPr lang="en-US" sz="900" dirty="0">
                <a:solidFill>
                  <a:srgbClr val="0E5580">
                    <a:lumMod val="40000"/>
                    <a:lumOff val="60000"/>
                  </a:srgbClr>
                </a:solidFill>
                <a:latin typeface="Century Gothic"/>
              </a:rPr>
              <a:t>--Parental Caregiving</a:t>
            </a:r>
          </a:p>
          <a:p>
            <a:pPr defTabSz="914126"/>
            <a:r>
              <a:rPr lang="en-US" sz="900" dirty="0">
                <a:solidFill>
                  <a:srgbClr val="0E5580">
                    <a:lumMod val="40000"/>
                    <a:lumOff val="60000"/>
                  </a:srgbClr>
                </a:solidFill>
                <a:latin typeface="Century Gothic"/>
              </a:rPr>
              <a:t>--Parent Expectation, Attention and Skills</a:t>
            </a:r>
          </a:p>
          <a:p>
            <a:pPr defTabSz="914126"/>
            <a:r>
              <a:rPr lang="en-US" sz="900" dirty="0">
                <a:solidFill>
                  <a:srgbClr val="0E5580">
                    <a:lumMod val="40000"/>
                    <a:lumOff val="60000"/>
                  </a:srgbClr>
                </a:solidFill>
                <a:latin typeface="Century Gothic"/>
              </a:rPr>
              <a:t>--Food Security</a:t>
            </a:r>
          </a:p>
          <a:p>
            <a:pPr defTabSz="914126"/>
            <a:r>
              <a:rPr lang="en-US" sz="900" dirty="0">
                <a:solidFill>
                  <a:srgbClr val="0E5580">
                    <a:lumMod val="40000"/>
                    <a:lumOff val="60000"/>
                  </a:srgbClr>
                </a:solidFill>
                <a:latin typeface="Century Gothic"/>
              </a:rPr>
              <a:t>--Blended Family</a:t>
            </a:r>
          </a:p>
          <a:p>
            <a:pPr defTabSz="914126"/>
            <a:r>
              <a:rPr lang="en-US" sz="900" dirty="0">
                <a:solidFill>
                  <a:srgbClr val="0E5580">
                    <a:lumMod val="40000"/>
                    <a:lumOff val="60000"/>
                  </a:srgbClr>
                </a:solidFill>
                <a:latin typeface="Century Gothic"/>
              </a:rPr>
              <a:t>--Parent Documentation</a:t>
            </a:r>
          </a:p>
        </p:txBody>
      </p:sp>
      <p:sp>
        <p:nvSpPr>
          <p:cNvPr id="202" name="TextBox 201"/>
          <p:cNvSpPr txBox="1"/>
          <p:nvPr/>
        </p:nvSpPr>
        <p:spPr>
          <a:xfrm>
            <a:off x="2928741" y="231925"/>
            <a:ext cx="1964850" cy="1338479"/>
          </a:xfrm>
          <a:prstGeom prst="rect">
            <a:avLst/>
          </a:prstGeom>
          <a:noFill/>
        </p:spPr>
        <p:txBody>
          <a:bodyPr wrap="square" rtlCol="0">
            <a:spAutoFit/>
          </a:bodyPr>
          <a:lstStyle/>
          <a:p>
            <a:pPr defTabSz="914126"/>
            <a:r>
              <a:rPr lang="en-US" sz="900" dirty="0">
                <a:solidFill>
                  <a:srgbClr val="0E5580">
                    <a:lumMod val="40000"/>
                    <a:lumOff val="60000"/>
                  </a:srgbClr>
                </a:solidFill>
                <a:latin typeface="Century Gothic"/>
              </a:rPr>
              <a:t>--Childcare avail + quality</a:t>
            </a:r>
          </a:p>
          <a:p>
            <a:pPr defTabSz="914126"/>
            <a:r>
              <a:rPr lang="en-US" sz="900" dirty="0">
                <a:solidFill>
                  <a:srgbClr val="0E5580">
                    <a:lumMod val="40000"/>
                    <a:lumOff val="60000"/>
                  </a:srgbClr>
                </a:solidFill>
                <a:latin typeface="Century Gothic"/>
              </a:rPr>
              <a:t>--Pre-K avail + quality</a:t>
            </a:r>
          </a:p>
          <a:p>
            <a:pPr defTabSz="914126"/>
            <a:r>
              <a:rPr lang="en-US" sz="900" dirty="0">
                <a:solidFill>
                  <a:srgbClr val="0E5580">
                    <a:lumMod val="40000"/>
                    <a:lumOff val="60000"/>
                  </a:srgbClr>
                </a:solidFill>
                <a:latin typeface="Century Gothic"/>
              </a:rPr>
              <a:t>--Teacher Quality + turnover</a:t>
            </a:r>
          </a:p>
          <a:p>
            <a:pPr defTabSz="914126"/>
            <a:r>
              <a:rPr lang="en-US" sz="900" dirty="0">
                <a:solidFill>
                  <a:srgbClr val="0E5580">
                    <a:lumMod val="40000"/>
                    <a:lumOff val="60000"/>
                  </a:srgbClr>
                </a:solidFill>
                <a:latin typeface="Century Gothic"/>
              </a:rPr>
              <a:t>--Peer Effects</a:t>
            </a:r>
          </a:p>
          <a:p>
            <a:pPr defTabSz="914126"/>
            <a:r>
              <a:rPr lang="en-US" sz="900" dirty="0">
                <a:solidFill>
                  <a:srgbClr val="0E5580">
                    <a:lumMod val="40000"/>
                    <a:lumOff val="60000"/>
                  </a:srgbClr>
                </a:solidFill>
                <a:latin typeface="Century Gothic"/>
              </a:rPr>
              <a:t>--School Discipline</a:t>
            </a:r>
          </a:p>
          <a:p>
            <a:pPr defTabSz="914126"/>
            <a:r>
              <a:rPr lang="en-US" sz="900" dirty="0">
                <a:solidFill>
                  <a:srgbClr val="0E5580">
                    <a:lumMod val="40000"/>
                    <a:lumOff val="60000"/>
                  </a:srgbClr>
                </a:solidFill>
                <a:latin typeface="Century Gothic"/>
              </a:rPr>
              <a:t>--School Climate</a:t>
            </a:r>
          </a:p>
          <a:p>
            <a:pPr defTabSz="914126"/>
            <a:r>
              <a:rPr lang="en-US" sz="900" dirty="0">
                <a:solidFill>
                  <a:srgbClr val="0E5580">
                    <a:lumMod val="40000"/>
                    <a:lumOff val="60000"/>
                  </a:srgbClr>
                </a:solidFill>
                <a:latin typeface="Century Gothic"/>
              </a:rPr>
              <a:t>--Classroom Management</a:t>
            </a:r>
          </a:p>
          <a:p>
            <a:pPr defTabSz="914126"/>
            <a:r>
              <a:rPr lang="en-US" sz="900" dirty="0">
                <a:solidFill>
                  <a:srgbClr val="0E5580">
                    <a:lumMod val="40000"/>
                    <a:lumOff val="60000"/>
                  </a:srgbClr>
                </a:solidFill>
                <a:latin typeface="Century Gothic"/>
              </a:rPr>
              <a:t>--Curriculum &amp; Pedagogy</a:t>
            </a:r>
          </a:p>
          <a:p>
            <a:pPr defTabSz="914126"/>
            <a:r>
              <a:rPr lang="en-US" sz="900" dirty="0">
                <a:solidFill>
                  <a:srgbClr val="0E5580">
                    <a:lumMod val="40000"/>
                    <a:lumOff val="60000"/>
                  </a:srgbClr>
                </a:solidFill>
                <a:latin typeface="Century Gothic"/>
              </a:rPr>
              <a:t>--Class Size</a:t>
            </a:r>
          </a:p>
        </p:txBody>
      </p:sp>
      <p:sp>
        <p:nvSpPr>
          <p:cNvPr id="203" name="TextBox 202"/>
          <p:cNvSpPr txBox="1"/>
          <p:nvPr/>
        </p:nvSpPr>
        <p:spPr>
          <a:xfrm>
            <a:off x="4680235" y="291515"/>
            <a:ext cx="1693241" cy="1200016"/>
          </a:xfrm>
          <a:prstGeom prst="rect">
            <a:avLst/>
          </a:prstGeom>
          <a:noFill/>
        </p:spPr>
        <p:txBody>
          <a:bodyPr wrap="square" rtlCol="0">
            <a:spAutoFit/>
          </a:bodyPr>
          <a:lstStyle/>
          <a:p>
            <a:pPr defTabSz="914126"/>
            <a:r>
              <a:rPr lang="en-US" sz="900" dirty="0">
                <a:solidFill>
                  <a:srgbClr val="0E5580">
                    <a:lumMod val="40000"/>
                    <a:lumOff val="60000"/>
                  </a:srgbClr>
                </a:solidFill>
                <a:latin typeface="Century Gothic"/>
              </a:rPr>
              <a:t>--Racial Segregation</a:t>
            </a:r>
          </a:p>
          <a:p>
            <a:pPr defTabSz="914126"/>
            <a:r>
              <a:rPr lang="en-US" sz="900" dirty="0">
                <a:solidFill>
                  <a:srgbClr val="0E5580">
                    <a:lumMod val="40000"/>
                    <a:lumOff val="60000"/>
                  </a:srgbClr>
                </a:solidFill>
                <a:latin typeface="Century Gothic"/>
              </a:rPr>
              <a:t>--Income Segregation</a:t>
            </a:r>
          </a:p>
          <a:p>
            <a:pPr defTabSz="914126"/>
            <a:r>
              <a:rPr lang="en-US" sz="900" dirty="0">
                <a:solidFill>
                  <a:srgbClr val="0E5580">
                    <a:lumMod val="40000"/>
                    <a:lumOff val="60000"/>
                  </a:srgbClr>
                </a:solidFill>
                <a:latin typeface="Century Gothic"/>
              </a:rPr>
              <a:t>--</a:t>
            </a:r>
            <a:r>
              <a:rPr lang="en-US" sz="900" dirty="0" err="1">
                <a:solidFill>
                  <a:srgbClr val="0E5580">
                    <a:lumMod val="40000"/>
                    <a:lumOff val="60000"/>
                  </a:srgbClr>
                </a:solidFill>
                <a:latin typeface="Century Gothic"/>
              </a:rPr>
              <a:t>Seg</a:t>
            </a:r>
            <a:r>
              <a:rPr lang="en-US" sz="900" dirty="0">
                <a:solidFill>
                  <a:srgbClr val="0E5580">
                    <a:lumMod val="40000"/>
                    <a:lumOff val="60000"/>
                  </a:srgbClr>
                </a:solidFill>
                <a:latin typeface="Century Gothic"/>
              </a:rPr>
              <a:t>. of Poverty</a:t>
            </a:r>
          </a:p>
          <a:p>
            <a:pPr defTabSz="914126"/>
            <a:r>
              <a:rPr lang="en-US" sz="900" dirty="0">
                <a:solidFill>
                  <a:srgbClr val="0E5580">
                    <a:lumMod val="40000"/>
                    <a:lumOff val="60000"/>
                  </a:srgbClr>
                </a:solidFill>
                <a:latin typeface="Century Gothic"/>
              </a:rPr>
              <a:t>--</a:t>
            </a:r>
            <a:r>
              <a:rPr lang="en-US" sz="900" dirty="0" err="1">
                <a:solidFill>
                  <a:srgbClr val="0E5580">
                    <a:lumMod val="40000"/>
                    <a:lumOff val="60000"/>
                  </a:srgbClr>
                </a:solidFill>
                <a:latin typeface="Century Gothic"/>
              </a:rPr>
              <a:t>Seg</a:t>
            </a:r>
            <a:r>
              <a:rPr lang="en-US" sz="900" dirty="0">
                <a:solidFill>
                  <a:srgbClr val="0E5580">
                    <a:lumMod val="40000"/>
                    <a:lumOff val="60000"/>
                  </a:srgbClr>
                </a:solidFill>
                <a:latin typeface="Century Gothic"/>
              </a:rPr>
              <a:t>. of Affluence</a:t>
            </a:r>
          </a:p>
          <a:p>
            <a:pPr defTabSz="914126"/>
            <a:r>
              <a:rPr lang="en-US" sz="900" dirty="0">
                <a:solidFill>
                  <a:srgbClr val="0E5580">
                    <a:lumMod val="40000"/>
                    <a:lumOff val="60000"/>
                  </a:srgbClr>
                </a:solidFill>
                <a:latin typeface="Century Gothic"/>
              </a:rPr>
              <a:t>--Income Inequality</a:t>
            </a:r>
          </a:p>
          <a:p>
            <a:pPr defTabSz="914126"/>
            <a:r>
              <a:rPr lang="en-US" sz="900" dirty="0">
                <a:solidFill>
                  <a:srgbClr val="0E5580">
                    <a:lumMod val="40000"/>
                    <a:lumOff val="60000"/>
                  </a:srgbClr>
                </a:solidFill>
                <a:latin typeface="Century Gothic"/>
              </a:rPr>
              <a:t>--Concentrated Poverty</a:t>
            </a:r>
          </a:p>
          <a:p>
            <a:pPr defTabSz="914126"/>
            <a:r>
              <a:rPr lang="en-US" sz="900" dirty="0">
                <a:solidFill>
                  <a:srgbClr val="0E5580">
                    <a:lumMod val="40000"/>
                    <a:lumOff val="60000"/>
                  </a:srgbClr>
                </a:solidFill>
                <a:latin typeface="Century Gothic"/>
              </a:rPr>
              <a:t>--Concentrated </a:t>
            </a:r>
            <a:r>
              <a:rPr lang="en-US" sz="900" dirty="0" err="1">
                <a:solidFill>
                  <a:srgbClr val="0E5580">
                    <a:lumMod val="40000"/>
                    <a:lumOff val="60000"/>
                  </a:srgbClr>
                </a:solidFill>
                <a:latin typeface="Century Gothic"/>
              </a:rPr>
              <a:t>Disadv</a:t>
            </a:r>
            <a:endParaRPr lang="en-US" sz="900" dirty="0">
              <a:solidFill>
                <a:srgbClr val="0E5580">
                  <a:lumMod val="40000"/>
                  <a:lumOff val="60000"/>
                </a:srgbClr>
              </a:solidFill>
              <a:latin typeface="Century Gothic"/>
            </a:endParaRPr>
          </a:p>
          <a:p>
            <a:pPr defTabSz="914126"/>
            <a:r>
              <a:rPr lang="en-US" sz="900" dirty="0">
                <a:solidFill>
                  <a:srgbClr val="0E5580">
                    <a:lumMod val="40000"/>
                    <a:lumOff val="60000"/>
                  </a:srgbClr>
                </a:solidFill>
                <a:latin typeface="Century Gothic"/>
              </a:rPr>
              <a:t>--Median Fam Income</a:t>
            </a:r>
          </a:p>
        </p:txBody>
      </p:sp>
      <p:sp>
        <p:nvSpPr>
          <p:cNvPr id="204" name="TextBox 203"/>
          <p:cNvSpPr txBox="1"/>
          <p:nvPr/>
        </p:nvSpPr>
        <p:spPr>
          <a:xfrm>
            <a:off x="7918094" y="282547"/>
            <a:ext cx="1922414" cy="1200016"/>
          </a:xfrm>
          <a:prstGeom prst="rect">
            <a:avLst/>
          </a:prstGeom>
          <a:noFill/>
        </p:spPr>
        <p:txBody>
          <a:bodyPr wrap="square" rtlCol="0">
            <a:spAutoFit/>
          </a:bodyPr>
          <a:lstStyle/>
          <a:p>
            <a:pPr defTabSz="914126"/>
            <a:r>
              <a:rPr lang="en-US" sz="900" dirty="0">
                <a:solidFill>
                  <a:srgbClr val="0E5580">
                    <a:lumMod val="40000"/>
                    <a:lumOff val="60000"/>
                  </a:srgbClr>
                </a:solidFill>
                <a:latin typeface="Century Gothic"/>
              </a:rPr>
              <a:t>--</a:t>
            </a:r>
            <a:r>
              <a:rPr lang="en-US" sz="900" dirty="0" err="1">
                <a:solidFill>
                  <a:srgbClr val="0E5580">
                    <a:lumMod val="40000"/>
                    <a:lumOff val="60000"/>
                  </a:srgbClr>
                </a:solidFill>
                <a:latin typeface="Century Gothic"/>
              </a:rPr>
              <a:t>Antisoc</a:t>
            </a:r>
            <a:r>
              <a:rPr lang="en-US" sz="900" dirty="0">
                <a:solidFill>
                  <a:srgbClr val="0E5580">
                    <a:lumMod val="40000"/>
                    <a:lumOff val="60000"/>
                  </a:srgbClr>
                </a:solidFill>
                <a:latin typeface="Century Gothic"/>
              </a:rPr>
              <a:t>, Delinquent Peers</a:t>
            </a:r>
          </a:p>
          <a:p>
            <a:pPr defTabSz="914126"/>
            <a:r>
              <a:rPr lang="en-US" sz="900" dirty="0">
                <a:solidFill>
                  <a:srgbClr val="0E5580">
                    <a:lumMod val="40000"/>
                    <a:lumOff val="60000"/>
                  </a:srgbClr>
                </a:solidFill>
                <a:latin typeface="Century Gothic"/>
              </a:rPr>
              <a:t>--Relation with Caring Adult</a:t>
            </a:r>
          </a:p>
          <a:p>
            <a:pPr defTabSz="914126"/>
            <a:r>
              <a:rPr lang="en-US" sz="900" dirty="0">
                <a:solidFill>
                  <a:srgbClr val="0E5580">
                    <a:lumMod val="40000"/>
                    <a:lumOff val="60000"/>
                  </a:srgbClr>
                </a:solidFill>
                <a:latin typeface="Century Gothic"/>
              </a:rPr>
              <a:t>--Positive Mentor Relation</a:t>
            </a:r>
          </a:p>
          <a:p>
            <a:pPr defTabSz="914126"/>
            <a:r>
              <a:rPr lang="en-US" sz="900" dirty="0">
                <a:solidFill>
                  <a:srgbClr val="0E5580">
                    <a:lumMod val="40000"/>
                    <a:lumOff val="60000"/>
                  </a:srgbClr>
                </a:solidFill>
                <a:latin typeface="Century Gothic"/>
              </a:rPr>
              <a:t>--Friends School Attachment</a:t>
            </a:r>
          </a:p>
          <a:p>
            <a:pPr defTabSz="914126"/>
            <a:r>
              <a:rPr lang="en-US" sz="900" dirty="0">
                <a:solidFill>
                  <a:srgbClr val="0E5580">
                    <a:lumMod val="40000"/>
                    <a:lumOff val="60000"/>
                  </a:srgbClr>
                </a:solidFill>
                <a:latin typeface="Century Gothic"/>
              </a:rPr>
              <a:t>--Mean GPA of friends</a:t>
            </a:r>
          </a:p>
          <a:p>
            <a:pPr defTabSz="914126"/>
            <a:r>
              <a:rPr lang="en-US" sz="900" dirty="0">
                <a:solidFill>
                  <a:srgbClr val="0E5580">
                    <a:lumMod val="40000"/>
                    <a:lumOff val="60000"/>
                  </a:srgbClr>
                </a:solidFill>
                <a:latin typeface="Century Gothic"/>
              </a:rPr>
              <a:t>--Same Age, Younger, Older Friends</a:t>
            </a:r>
          </a:p>
          <a:p>
            <a:pPr defTabSz="914126"/>
            <a:r>
              <a:rPr lang="en-US" sz="900" dirty="0">
                <a:solidFill>
                  <a:srgbClr val="0E5580">
                    <a:lumMod val="40000"/>
                    <a:lumOff val="60000"/>
                  </a:srgbClr>
                </a:solidFill>
                <a:latin typeface="Century Gothic"/>
              </a:rPr>
              <a:t>--% friends 1</a:t>
            </a:r>
            <a:r>
              <a:rPr lang="en-US" sz="900" baseline="30000" dirty="0">
                <a:solidFill>
                  <a:srgbClr val="0E5580">
                    <a:lumMod val="40000"/>
                    <a:lumOff val="60000"/>
                  </a:srgbClr>
                </a:solidFill>
                <a:latin typeface="Century Gothic"/>
              </a:rPr>
              <a:t>st</a:t>
            </a:r>
            <a:r>
              <a:rPr lang="en-US" sz="900" dirty="0">
                <a:solidFill>
                  <a:srgbClr val="0E5580">
                    <a:lumMod val="40000"/>
                    <a:lumOff val="60000"/>
                  </a:srgbClr>
                </a:solidFill>
                <a:latin typeface="Century Gothic"/>
              </a:rPr>
              <a:t> or 2</a:t>
            </a:r>
            <a:r>
              <a:rPr lang="en-US" sz="900" baseline="30000" dirty="0">
                <a:solidFill>
                  <a:srgbClr val="0E5580">
                    <a:lumMod val="40000"/>
                    <a:lumOff val="60000"/>
                  </a:srgbClr>
                </a:solidFill>
                <a:latin typeface="Century Gothic"/>
              </a:rPr>
              <a:t>nd</a:t>
            </a:r>
            <a:r>
              <a:rPr lang="en-US" sz="900" dirty="0">
                <a:solidFill>
                  <a:srgbClr val="0E5580">
                    <a:lumMod val="40000"/>
                    <a:lumOff val="60000"/>
                  </a:srgbClr>
                </a:solidFill>
                <a:latin typeface="Century Gothic"/>
              </a:rPr>
              <a:t> gen </a:t>
            </a:r>
            <a:r>
              <a:rPr lang="en-US" sz="900" dirty="0" err="1">
                <a:solidFill>
                  <a:srgbClr val="0E5580">
                    <a:lumMod val="40000"/>
                    <a:lumOff val="60000"/>
                  </a:srgbClr>
                </a:solidFill>
                <a:latin typeface="Century Gothic"/>
              </a:rPr>
              <a:t>immig</a:t>
            </a:r>
            <a:endParaRPr lang="en-US" sz="900" dirty="0">
              <a:solidFill>
                <a:srgbClr val="0E5580">
                  <a:lumMod val="40000"/>
                  <a:lumOff val="60000"/>
                </a:srgbClr>
              </a:solidFill>
              <a:latin typeface="Century Gothic"/>
            </a:endParaRPr>
          </a:p>
        </p:txBody>
      </p:sp>
      <p:sp>
        <p:nvSpPr>
          <p:cNvPr id="205" name="TextBox 204"/>
          <p:cNvSpPr txBox="1"/>
          <p:nvPr/>
        </p:nvSpPr>
        <p:spPr>
          <a:xfrm>
            <a:off x="9819776" y="277017"/>
            <a:ext cx="2208089" cy="1200016"/>
          </a:xfrm>
          <a:prstGeom prst="rect">
            <a:avLst/>
          </a:prstGeom>
          <a:noFill/>
        </p:spPr>
        <p:txBody>
          <a:bodyPr wrap="square" rtlCol="0">
            <a:spAutoFit/>
          </a:bodyPr>
          <a:lstStyle/>
          <a:p>
            <a:pPr defTabSz="914126"/>
            <a:r>
              <a:rPr lang="en-US" sz="900" dirty="0">
                <a:solidFill>
                  <a:srgbClr val="0E5580">
                    <a:lumMod val="40000"/>
                    <a:lumOff val="60000"/>
                  </a:srgbClr>
                </a:solidFill>
                <a:latin typeface="Century Gothic"/>
              </a:rPr>
              <a:t>--Juvenile Justice System</a:t>
            </a:r>
          </a:p>
          <a:p>
            <a:pPr defTabSz="914126"/>
            <a:r>
              <a:rPr lang="en-US" sz="900" dirty="0">
                <a:solidFill>
                  <a:srgbClr val="0E5580">
                    <a:lumMod val="40000"/>
                    <a:lumOff val="60000"/>
                  </a:srgbClr>
                </a:solidFill>
                <a:latin typeface="Century Gothic"/>
              </a:rPr>
              <a:t>--Criminal Justice System</a:t>
            </a:r>
          </a:p>
          <a:p>
            <a:pPr defTabSz="914126"/>
            <a:r>
              <a:rPr lang="en-US" sz="900" dirty="0">
                <a:solidFill>
                  <a:srgbClr val="0E5580">
                    <a:lumMod val="40000"/>
                    <a:lumOff val="60000"/>
                  </a:srgbClr>
                </a:solidFill>
                <a:latin typeface="Century Gothic"/>
              </a:rPr>
              <a:t>--Neighborhood and Community Institutions</a:t>
            </a:r>
          </a:p>
          <a:p>
            <a:pPr defTabSz="914126"/>
            <a:r>
              <a:rPr lang="en-US" sz="900" dirty="0">
                <a:solidFill>
                  <a:srgbClr val="0E5580">
                    <a:lumMod val="40000"/>
                    <a:lumOff val="60000"/>
                  </a:srgbClr>
                </a:solidFill>
                <a:latin typeface="Century Gothic"/>
              </a:rPr>
              <a:t>--Social, Health and Human Service Systems</a:t>
            </a:r>
          </a:p>
          <a:p>
            <a:pPr defTabSz="914126"/>
            <a:r>
              <a:rPr lang="en-US" sz="900" dirty="0">
                <a:solidFill>
                  <a:srgbClr val="0E5580">
                    <a:lumMod val="40000"/>
                    <a:lumOff val="60000"/>
                  </a:srgbClr>
                </a:solidFill>
                <a:latin typeface="Century Gothic"/>
              </a:rPr>
              <a:t>--Affordable Housing System</a:t>
            </a:r>
          </a:p>
          <a:p>
            <a:pPr defTabSz="914126"/>
            <a:r>
              <a:rPr lang="en-US" sz="900" dirty="0">
                <a:solidFill>
                  <a:srgbClr val="0E5580">
                    <a:lumMod val="40000"/>
                    <a:lumOff val="60000"/>
                  </a:srgbClr>
                </a:solidFill>
                <a:latin typeface="Century Gothic"/>
              </a:rPr>
              <a:t>--Workforce Dev System</a:t>
            </a:r>
          </a:p>
        </p:txBody>
      </p:sp>
      <p:sp>
        <p:nvSpPr>
          <p:cNvPr id="206" name="TextBox 205"/>
          <p:cNvSpPr txBox="1"/>
          <p:nvPr/>
        </p:nvSpPr>
        <p:spPr>
          <a:xfrm>
            <a:off x="2431341" y="4621102"/>
            <a:ext cx="1248144" cy="215388"/>
          </a:xfrm>
          <a:prstGeom prst="rect">
            <a:avLst/>
          </a:prstGeom>
          <a:solidFill>
            <a:schemeClr val="bg1"/>
          </a:solidFill>
        </p:spPr>
        <p:txBody>
          <a:bodyPr wrap="square" rtlCol="0">
            <a:spAutoFit/>
          </a:bodyPr>
          <a:lstStyle/>
          <a:p>
            <a:pPr algn="ctr" defTabSz="456926"/>
            <a:r>
              <a:rPr lang="en-US" sz="800" b="1" dirty="0">
                <a:solidFill>
                  <a:prstClr val="white"/>
                </a:solidFill>
                <a:latin typeface="Century Gothic"/>
              </a:rPr>
              <a:t>CHRONIC ABSENCE</a:t>
            </a:r>
          </a:p>
        </p:txBody>
      </p:sp>
      <p:sp>
        <p:nvSpPr>
          <p:cNvPr id="207" name="TextBox 206"/>
          <p:cNvSpPr txBox="1"/>
          <p:nvPr/>
        </p:nvSpPr>
        <p:spPr>
          <a:xfrm>
            <a:off x="6782874" y="5095639"/>
            <a:ext cx="1467750" cy="215388"/>
          </a:xfrm>
          <a:prstGeom prst="rect">
            <a:avLst/>
          </a:prstGeom>
          <a:solidFill>
            <a:schemeClr val="bg1"/>
          </a:solidFill>
        </p:spPr>
        <p:txBody>
          <a:bodyPr wrap="square" rtlCol="0">
            <a:spAutoFit/>
          </a:bodyPr>
          <a:lstStyle/>
          <a:p>
            <a:pPr algn="ctr" defTabSz="456926"/>
            <a:r>
              <a:rPr lang="en-US" sz="800" b="1" dirty="0">
                <a:solidFill>
                  <a:prstClr val="white"/>
                </a:solidFill>
                <a:latin typeface="Century Gothic"/>
              </a:rPr>
              <a:t>CHILD SUPPORT ARREARS</a:t>
            </a:r>
          </a:p>
        </p:txBody>
      </p:sp>
      <p:sp>
        <p:nvSpPr>
          <p:cNvPr id="208" name="TextBox 207"/>
          <p:cNvSpPr txBox="1"/>
          <p:nvPr/>
        </p:nvSpPr>
        <p:spPr>
          <a:xfrm>
            <a:off x="4829616" y="5398829"/>
            <a:ext cx="1365531" cy="215388"/>
          </a:xfrm>
          <a:prstGeom prst="rect">
            <a:avLst/>
          </a:prstGeom>
          <a:solidFill>
            <a:schemeClr val="bg1"/>
          </a:solidFill>
        </p:spPr>
        <p:txBody>
          <a:bodyPr wrap="square" rtlCol="0">
            <a:spAutoFit/>
          </a:bodyPr>
          <a:lstStyle/>
          <a:p>
            <a:pPr algn="ctr" defTabSz="456926"/>
            <a:r>
              <a:rPr lang="en-US" sz="800" b="1" dirty="0">
                <a:solidFill>
                  <a:prstClr val="white"/>
                </a:solidFill>
                <a:latin typeface="Century Gothic"/>
              </a:rPr>
              <a:t>TEENAGE PARENTHOOD</a:t>
            </a:r>
          </a:p>
        </p:txBody>
      </p:sp>
      <p:sp>
        <p:nvSpPr>
          <p:cNvPr id="210" name="Oval 209"/>
          <p:cNvSpPr/>
          <p:nvPr/>
        </p:nvSpPr>
        <p:spPr>
          <a:xfrm>
            <a:off x="7303136" y="5306498"/>
            <a:ext cx="182956" cy="173312"/>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26"/>
            <a:endParaRPr lang="en-US" sz="1798" kern="0">
              <a:solidFill>
                <a:prstClr val="white"/>
              </a:solidFill>
              <a:latin typeface="Century Gothic"/>
            </a:endParaRPr>
          </a:p>
        </p:txBody>
      </p:sp>
      <p:sp>
        <p:nvSpPr>
          <p:cNvPr id="213" name="Oval 212"/>
          <p:cNvSpPr/>
          <p:nvPr/>
        </p:nvSpPr>
        <p:spPr>
          <a:xfrm>
            <a:off x="2911762" y="4818359"/>
            <a:ext cx="182956" cy="173312"/>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26"/>
            <a:endParaRPr lang="en-US" sz="1798" kern="0">
              <a:solidFill>
                <a:prstClr val="white"/>
              </a:solidFill>
              <a:latin typeface="Century Gothic"/>
            </a:endParaRPr>
          </a:p>
        </p:txBody>
      </p:sp>
      <p:sp>
        <p:nvSpPr>
          <p:cNvPr id="214" name="TextBox 213"/>
          <p:cNvSpPr txBox="1"/>
          <p:nvPr/>
        </p:nvSpPr>
        <p:spPr>
          <a:xfrm>
            <a:off x="6209159" y="295240"/>
            <a:ext cx="1693241" cy="1200016"/>
          </a:xfrm>
          <a:prstGeom prst="rect">
            <a:avLst/>
          </a:prstGeom>
          <a:noFill/>
        </p:spPr>
        <p:txBody>
          <a:bodyPr wrap="square" rtlCol="0">
            <a:spAutoFit/>
          </a:bodyPr>
          <a:lstStyle/>
          <a:p>
            <a:pPr defTabSz="914126"/>
            <a:r>
              <a:rPr lang="en-US" sz="900" dirty="0">
                <a:solidFill>
                  <a:srgbClr val="0E5580">
                    <a:lumMod val="40000"/>
                    <a:lumOff val="60000"/>
                  </a:srgbClr>
                </a:solidFill>
                <a:latin typeface="Century Gothic"/>
              </a:rPr>
              <a:t>--Violent Crime &amp; Homicide</a:t>
            </a:r>
          </a:p>
          <a:p>
            <a:pPr defTabSz="914126"/>
            <a:r>
              <a:rPr lang="en-US" sz="900" dirty="0">
                <a:solidFill>
                  <a:srgbClr val="0E5580">
                    <a:lumMod val="40000"/>
                    <a:lumOff val="60000"/>
                  </a:srgbClr>
                </a:solidFill>
                <a:latin typeface="Century Gothic"/>
              </a:rPr>
              <a:t>--Concentrated </a:t>
            </a:r>
            <a:r>
              <a:rPr lang="en-US" sz="900" dirty="0" err="1">
                <a:solidFill>
                  <a:srgbClr val="0E5580">
                    <a:lumMod val="40000"/>
                    <a:lumOff val="60000"/>
                  </a:srgbClr>
                </a:solidFill>
                <a:latin typeface="Century Gothic"/>
              </a:rPr>
              <a:t>Incarc</a:t>
            </a:r>
            <a:endParaRPr lang="en-US" sz="900" dirty="0">
              <a:solidFill>
                <a:srgbClr val="0E5580">
                  <a:lumMod val="40000"/>
                  <a:lumOff val="60000"/>
                </a:srgbClr>
              </a:solidFill>
              <a:latin typeface="Century Gothic"/>
            </a:endParaRPr>
          </a:p>
          <a:p>
            <a:pPr defTabSz="914126"/>
            <a:r>
              <a:rPr lang="en-US" sz="900" dirty="0">
                <a:solidFill>
                  <a:srgbClr val="0E5580">
                    <a:lumMod val="40000"/>
                    <a:lumOff val="60000"/>
                  </a:srgbClr>
                </a:solidFill>
                <a:latin typeface="Century Gothic"/>
              </a:rPr>
              <a:t>--Residential Instability</a:t>
            </a:r>
          </a:p>
          <a:p>
            <a:pPr defTabSz="914126"/>
            <a:r>
              <a:rPr lang="en-US" sz="900" dirty="0">
                <a:solidFill>
                  <a:srgbClr val="0E5580">
                    <a:lumMod val="40000"/>
                    <a:lumOff val="60000"/>
                  </a:srgbClr>
                </a:solidFill>
                <a:latin typeface="Century Gothic"/>
              </a:rPr>
              <a:t>--Physical Disorder</a:t>
            </a:r>
          </a:p>
          <a:p>
            <a:pPr defTabSz="914126"/>
            <a:r>
              <a:rPr lang="en-US" sz="900" dirty="0">
                <a:solidFill>
                  <a:srgbClr val="0E5580">
                    <a:lumMod val="40000"/>
                    <a:lumOff val="60000"/>
                  </a:srgbClr>
                </a:solidFill>
                <a:latin typeface="Century Gothic"/>
              </a:rPr>
              <a:t>--% Foreign Born</a:t>
            </a:r>
          </a:p>
          <a:p>
            <a:pPr defTabSz="914126"/>
            <a:r>
              <a:rPr lang="en-US" sz="900" dirty="0">
                <a:solidFill>
                  <a:srgbClr val="0E5580">
                    <a:lumMod val="40000"/>
                    <a:lumOff val="60000"/>
                  </a:srgbClr>
                </a:solidFill>
                <a:latin typeface="Century Gothic"/>
              </a:rPr>
              <a:t>--Collective Efficacy</a:t>
            </a:r>
          </a:p>
          <a:p>
            <a:pPr defTabSz="914126"/>
            <a:r>
              <a:rPr lang="en-US" sz="900" dirty="0">
                <a:solidFill>
                  <a:srgbClr val="0E5580">
                    <a:lumMod val="40000"/>
                    <a:lumOff val="60000"/>
                  </a:srgbClr>
                </a:solidFill>
                <a:latin typeface="Century Gothic"/>
              </a:rPr>
              <a:t>--% Owner-</a:t>
            </a:r>
            <a:r>
              <a:rPr lang="en-US" sz="900" dirty="0" err="1">
                <a:solidFill>
                  <a:srgbClr val="0E5580">
                    <a:lumMod val="40000"/>
                    <a:lumOff val="60000"/>
                  </a:srgbClr>
                </a:solidFill>
                <a:latin typeface="Century Gothic"/>
              </a:rPr>
              <a:t>Occ</a:t>
            </a:r>
            <a:r>
              <a:rPr lang="en-US" sz="900" dirty="0">
                <a:solidFill>
                  <a:srgbClr val="0E5580">
                    <a:lumMod val="40000"/>
                    <a:lumOff val="60000"/>
                  </a:srgbClr>
                </a:solidFill>
                <a:latin typeface="Century Gothic"/>
              </a:rPr>
              <a:t> Housing</a:t>
            </a:r>
          </a:p>
          <a:p>
            <a:pPr defTabSz="914126"/>
            <a:r>
              <a:rPr lang="en-US" sz="900" dirty="0">
                <a:solidFill>
                  <a:srgbClr val="0E5580">
                    <a:lumMod val="40000"/>
                    <a:lumOff val="60000"/>
                  </a:srgbClr>
                </a:solidFill>
                <a:latin typeface="Century Gothic"/>
              </a:rPr>
              <a:t>--Adult </a:t>
            </a:r>
            <a:r>
              <a:rPr lang="en-US" sz="900" dirty="0" err="1">
                <a:solidFill>
                  <a:srgbClr val="0E5580">
                    <a:lumMod val="40000"/>
                    <a:lumOff val="60000"/>
                  </a:srgbClr>
                </a:solidFill>
                <a:latin typeface="Century Gothic"/>
              </a:rPr>
              <a:t>Educ</a:t>
            </a:r>
            <a:r>
              <a:rPr lang="en-US" sz="900" dirty="0">
                <a:solidFill>
                  <a:srgbClr val="0E5580">
                    <a:lumMod val="40000"/>
                    <a:lumOff val="60000"/>
                  </a:srgbClr>
                </a:solidFill>
                <a:latin typeface="Century Gothic"/>
              </a:rPr>
              <a:t> Attainment</a:t>
            </a:r>
          </a:p>
        </p:txBody>
      </p:sp>
      <p:cxnSp>
        <p:nvCxnSpPr>
          <p:cNvPr id="7" name="Straight Connector 6"/>
          <p:cNvCxnSpPr/>
          <p:nvPr/>
        </p:nvCxnSpPr>
        <p:spPr>
          <a:xfrm>
            <a:off x="2887718" y="270305"/>
            <a:ext cx="0" cy="1176365"/>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215" name="Straight Connector 214"/>
          <p:cNvCxnSpPr/>
          <p:nvPr/>
        </p:nvCxnSpPr>
        <p:spPr>
          <a:xfrm>
            <a:off x="4639111" y="282132"/>
            <a:ext cx="0" cy="1176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7878262" y="301282"/>
            <a:ext cx="0" cy="1176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9766869" y="326804"/>
            <a:ext cx="0" cy="1176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806219" y="6000559"/>
            <a:ext cx="341671"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6954201" y="5991718"/>
            <a:ext cx="33558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5" name="Oval 184"/>
          <p:cNvSpPr/>
          <p:nvPr/>
        </p:nvSpPr>
        <p:spPr>
          <a:xfrm>
            <a:off x="6114394" y="5913904"/>
            <a:ext cx="182956" cy="173312"/>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26"/>
            <a:endParaRPr lang="en-US" sz="1798" kern="0">
              <a:solidFill>
                <a:prstClr val="white"/>
              </a:solidFill>
              <a:latin typeface="Century Gothic"/>
            </a:endParaRPr>
          </a:p>
        </p:txBody>
      </p:sp>
      <p:cxnSp>
        <p:nvCxnSpPr>
          <p:cNvPr id="229" name="Straight Arrow Connector 228"/>
          <p:cNvCxnSpPr/>
          <p:nvPr/>
        </p:nvCxnSpPr>
        <p:spPr>
          <a:xfrm>
            <a:off x="5833923" y="5156769"/>
            <a:ext cx="868703"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6" name="Oval 185"/>
          <p:cNvSpPr/>
          <p:nvPr/>
        </p:nvSpPr>
        <p:spPr>
          <a:xfrm>
            <a:off x="7245631" y="5897159"/>
            <a:ext cx="182956" cy="173312"/>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26"/>
            <a:endParaRPr lang="en-US" sz="1798" kern="0">
              <a:solidFill>
                <a:prstClr val="white"/>
              </a:solidFill>
              <a:latin typeface="Century Gothic"/>
            </a:endParaRPr>
          </a:p>
        </p:txBody>
      </p:sp>
      <p:sp>
        <p:nvSpPr>
          <p:cNvPr id="184" name="Oval 183"/>
          <p:cNvSpPr/>
          <p:nvPr/>
        </p:nvSpPr>
        <p:spPr>
          <a:xfrm>
            <a:off x="6147890" y="5070114"/>
            <a:ext cx="182956" cy="173312"/>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26"/>
            <a:endParaRPr lang="en-US" sz="1798" kern="0">
              <a:solidFill>
                <a:prstClr val="white"/>
              </a:solidFill>
              <a:latin typeface="Century Gothic"/>
            </a:endParaRPr>
          </a:p>
        </p:txBody>
      </p:sp>
      <p:cxnSp>
        <p:nvCxnSpPr>
          <p:cNvPr id="231" name="Straight Arrow Connector 230"/>
          <p:cNvCxnSpPr/>
          <p:nvPr/>
        </p:nvCxnSpPr>
        <p:spPr>
          <a:xfrm flipH="1">
            <a:off x="4988461" y="5688828"/>
            <a:ext cx="44388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1" name="Oval 210"/>
          <p:cNvSpPr/>
          <p:nvPr/>
        </p:nvSpPr>
        <p:spPr>
          <a:xfrm>
            <a:off x="5413090" y="5606705"/>
            <a:ext cx="182956" cy="173312"/>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26"/>
            <a:endParaRPr lang="en-US" sz="1798" kern="0">
              <a:solidFill>
                <a:prstClr val="white"/>
              </a:solidFill>
              <a:latin typeface="Century Gothic"/>
            </a:endParaRPr>
          </a:p>
        </p:txBody>
      </p:sp>
      <p:cxnSp>
        <p:nvCxnSpPr>
          <p:cNvPr id="232" name="Straight Arrow Connector 231"/>
          <p:cNvCxnSpPr/>
          <p:nvPr/>
        </p:nvCxnSpPr>
        <p:spPr>
          <a:xfrm>
            <a:off x="7012746" y="5398829"/>
            <a:ext cx="868703"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p:nvPr/>
        </p:nvCxnSpPr>
        <p:spPr>
          <a:xfrm>
            <a:off x="3780977" y="5337262"/>
            <a:ext cx="868703"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a:off x="2621060" y="4905014"/>
            <a:ext cx="868703"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7" name="Straight Arrow Connector 236"/>
          <p:cNvCxnSpPr/>
          <p:nvPr/>
        </p:nvCxnSpPr>
        <p:spPr>
          <a:xfrm>
            <a:off x="2547497" y="6591636"/>
            <a:ext cx="868703"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p:nvPr/>
        </p:nvCxnSpPr>
        <p:spPr>
          <a:xfrm>
            <a:off x="9604373" y="5599076"/>
            <a:ext cx="868703"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p:nvPr/>
        </p:nvCxnSpPr>
        <p:spPr>
          <a:xfrm>
            <a:off x="10087869" y="6428581"/>
            <a:ext cx="868703"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214873" y="6080635"/>
            <a:ext cx="1273044" cy="338466"/>
          </a:xfrm>
          <a:prstGeom prst="rect">
            <a:avLst/>
          </a:prstGeom>
          <a:noFill/>
        </p:spPr>
        <p:txBody>
          <a:bodyPr wrap="square" rtlCol="0">
            <a:spAutoFit/>
          </a:bodyPr>
          <a:lstStyle/>
          <a:p>
            <a:pPr algn="ctr" defTabSz="456926"/>
            <a:r>
              <a:rPr lang="en-US" sz="800" b="1" kern="0" dirty="0">
                <a:solidFill>
                  <a:prstClr val="white"/>
                </a:solidFill>
                <a:latin typeface="Century Gothic"/>
              </a:rPr>
              <a:t>INFANT</a:t>
            </a:r>
          </a:p>
          <a:p>
            <a:pPr algn="ctr" defTabSz="456926"/>
            <a:r>
              <a:rPr lang="en-US" sz="800" b="1" kern="0" dirty="0">
                <a:solidFill>
                  <a:prstClr val="white"/>
                </a:solidFill>
                <a:latin typeface="Century Gothic"/>
              </a:rPr>
              <a:t>MORTALITY</a:t>
            </a:r>
          </a:p>
        </p:txBody>
      </p:sp>
      <p:sp>
        <p:nvSpPr>
          <p:cNvPr id="125" name="Oval 124"/>
          <p:cNvSpPr/>
          <p:nvPr/>
        </p:nvSpPr>
        <p:spPr>
          <a:xfrm>
            <a:off x="589956" y="4261481"/>
            <a:ext cx="182956" cy="173312"/>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26"/>
            <a:endParaRPr lang="en-US" sz="1798" kern="0">
              <a:solidFill>
                <a:prstClr val="white"/>
              </a:solidFill>
              <a:latin typeface="Century Gothic"/>
            </a:endParaRPr>
          </a:p>
        </p:txBody>
      </p:sp>
      <p:sp>
        <p:nvSpPr>
          <p:cNvPr id="3" name="Speech Bubble: Rectangle 2">
            <a:extLst>
              <a:ext uri="{FF2B5EF4-FFF2-40B4-BE49-F238E27FC236}">
                <a16:creationId xmlns:a16="http://schemas.microsoft.com/office/drawing/2014/main" xmlns="" id="{63B7F05D-74F2-4276-91D9-F0822E40384A}"/>
              </a:ext>
            </a:extLst>
          </p:cNvPr>
          <p:cNvSpPr/>
          <p:nvPr/>
        </p:nvSpPr>
        <p:spPr>
          <a:xfrm>
            <a:off x="251708" y="3276128"/>
            <a:ext cx="1049201" cy="609600"/>
          </a:xfrm>
          <a:prstGeom prst="wedgeRectCallout">
            <a:avLst>
              <a:gd name="adj1" fmla="val -20833"/>
              <a:gd name="adj2" fmla="val -50000"/>
            </a:avLst>
          </a:prstGeom>
          <a:solidFill>
            <a:schemeClr val="bg1"/>
          </a:solidFill>
          <a:ln w="25400" cmpd="sng">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Attachment and Biobehavioral Catchup (ABC)</a:t>
            </a:r>
          </a:p>
        </p:txBody>
      </p:sp>
      <p:sp>
        <p:nvSpPr>
          <p:cNvPr id="127" name="Speech Bubble: Rectangle 126">
            <a:extLst>
              <a:ext uri="{FF2B5EF4-FFF2-40B4-BE49-F238E27FC236}">
                <a16:creationId xmlns:a16="http://schemas.microsoft.com/office/drawing/2014/main" xmlns="" id="{90373455-B642-4860-981C-16087A86A70C}"/>
              </a:ext>
            </a:extLst>
          </p:cNvPr>
          <p:cNvSpPr/>
          <p:nvPr/>
        </p:nvSpPr>
        <p:spPr>
          <a:xfrm>
            <a:off x="1754574" y="3584433"/>
            <a:ext cx="1108080" cy="709959"/>
          </a:xfrm>
          <a:prstGeom prst="wedgeRectCallout">
            <a:avLst>
              <a:gd name="adj1" fmla="val -20833"/>
              <a:gd name="adj2" fmla="val -50000"/>
            </a:avLst>
          </a:prstGeom>
          <a:solidFill>
            <a:schemeClr val="bg1"/>
          </a:solidFill>
          <a:ln w="25400" cmpd="sng">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Nurse-Family Partnership</a:t>
            </a:r>
          </a:p>
          <a:p>
            <a:pPr algn="ctr"/>
            <a:endParaRPr lang="en-US" sz="900" dirty="0"/>
          </a:p>
          <a:p>
            <a:pPr algn="ctr"/>
            <a:r>
              <a:rPr lang="en-US" sz="900" dirty="0"/>
              <a:t>Healthy Families America</a:t>
            </a:r>
          </a:p>
        </p:txBody>
      </p:sp>
      <p:sp>
        <p:nvSpPr>
          <p:cNvPr id="21" name="Oval 20">
            <a:extLst>
              <a:ext uri="{FF2B5EF4-FFF2-40B4-BE49-F238E27FC236}">
                <a16:creationId xmlns:a16="http://schemas.microsoft.com/office/drawing/2014/main" xmlns="" id="{986C1C99-5692-40A6-A0D2-4606AB4F150C}"/>
              </a:ext>
            </a:extLst>
          </p:cNvPr>
          <p:cNvSpPr/>
          <p:nvPr/>
        </p:nvSpPr>
        <p:spPr>
          <a:xfrm>
            <a:off x="275138" y="2365672"/>
            <a:ext cx="852690" cy="558016"/>
          </a:xfrm>
          <a:prstGeom prst="ellipse">
            <a:avLst/>
          </a:prstGeom>
          <a:noFill/>
          <a:ln w="28575"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xmlns="" id="{FEFED1BA-7E5C-4C79-8261-56D1F1224C4F}"/>
              </a:ext>
            </a:extLst>
          </p:cNvPr>
          <p:cNvSpPr/>
          <p:nvPr/>
        </p:nvSpPr>
        <p:spPr>
          <a:xfrm>
            <a:off x="256097" y="4200902"/>
            <a:ext cx="852690" cy="648409"/>
          </a:xfrm>
          <a:prstGeom prst="ellipse">
            <a:avLst/>
          </a:prstGeom>
          <a:noFill/>
          <a:ln w="28575"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xmlns="" id="{7B9C0244-2C59-44F4-9B28-D12FF7952179}"/>
              </a:ext>
            </a:extLst>
          </p:cNvPr>
          <p:cNvSpPr/>
          <p:nvPr/>
        </p:nvSpPr>
        <p:spPr>
          <a:xfrm>
            <a:off x="400162" y="4944708"/>
            <a:ext cx="1216538" cy="648409"/>
          </a:xfrm>
          <a:prstGeom prst="ellipse">
            <a:avLst/>
          </a:prstGeom>
          <a:noFill/>
          <a:ln w="28575"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xmlns="" id="{A0B48D17-6E5C-42F7-B663-4FC23BAB5D05}"/>
              </a:ext>
            </a:extLst>
          </p:cNvPr>
          <p:cNvCxnSpPr/>
          <p:nvPr/>
        </p:nvCxnSpPr>
        <p:spPr>
          <a:xfrm flipV="1">
            <a:off x="745355" y="2923688"/>
            <a:ext cx="0" cy="35244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34" name="Straight Arrow Connector 133">
            <a:extLst>
              <a:ext uri="{FF2B5EF4-FFF2-40B4-BE49-F238E27FC236}">
                <a16:creationId xmlns:a16="http://schemas.microsoft.com/office/drawing/2014/main" xmlns="" id="{BFA9E4F0-BD04-49FF-8B4A-BBB9B9937EF3}"/>
              </a:ext>
            </a:extLst>
          </p:cNvPr>
          <p:cNvCxnSpPr>
            <a:cxnSpLocks/>
          </p:cNvCxnSpPr>
          <p:nvPr/>
        </p:nvCxnSpPr>
        <p:spPr>
          <a:xfrm flipH="1">
            <a:off x="734158" y="3894199"/>
            <a:ext cx="1570" cy="295823"/>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30" name="Straight Arrow Connector 29">
            <a:extLst>
              <a:ext uri="{FF2B5EF4-FFF2-40B4-BE49-F238E27FC236}">
                <a16:creationId xmlns:a16="http://schemas.microsoft.com/office/drawing/2014/main" xmlns="" id="{D69D3144-A311-4C00-B745-6FAF8417FB97}"/>
              </a:ext>
            </a:extLst>
          </p:cNvPr>
          <p:cNvCxnSpPr>
            <a:cxnSpLocks/>
          </p:cNvCxnSpPr>
          <p:nvPr/>
        </p:nvCxnSpPr>
        <p:spPr>
          <a:xfrm flipH="1">
            <a:off x="1249433" y="4345726"/>
            <a:ext cx="511615" cy="559288"/>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45" name="Oval 144">
            <a:extLst>
              <a:ext uri="{FF2B5EF4-FFF2-40B4-BE49-F238E27FC236}">
                <a16:creationId xmlns:a16="http://schemas.microsoft.com/office/drawing/2014/main" xmlns="" id="{E0E8D3E4-5BC1-4FFA-85E9-2F4B0BE29485}"/>
              </a:ext>
            </a:extLst>
          </p:cNvPr>
          <p:cNvSpPr/>
          <p:nvPr/>
        </p:nvSpPr>
        <p:spPr>
          <a:xfrm>
            <a:off x="1084944" y="1755811"/>
            <a:ext cx="904737" cy="859249"/>
          </a:xfrm>
          <a:prstGeom prst="ellipse">
            <a:avLst/>
          </a:prstGeom>
          <a:noFill/>
          <a:ln w="28575"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xmlns="" id="{4BAD3C49-9630-4AB5-849C-A8FA5A6B102C}"/>
              </a:ext>
            </a:extLst>
          </p:cNvPr>
          <p:cNvSpPr/>
          <p:nvPr/>
        </p:nvSpPr>
        <p:spPr>
          <a:xfrm>
            <a:off x="1218526" y="5502144"/>
            <a:ext cx="959824" cy="857412"/>
          </a:xfrm>
          <a:prstGeom prst="ellipse">
            <a:avLst/>
          </a:prstGeom>
          <a:noFill/>
          <a:ln w="28575"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3" name="Straight Arrow Connector 152">
            <a:extLst>
              <a:ext uri="{FF2B5EF4-FFF2-40B4-BE49-F238E27FC236}">
                <a16:creationId xmlns:a16="http://schemas.microsoft.com/office/drawing/2014/main" xmlns="" id="{986AC0A4-24A2-45BF-9513-F3D3A8753A83}"/>
              </a:ext>
            </a:extLst>
          </p:cNvPr>
          <p:cNvCxnSpPr>
            <a:cxnSpLocks/>
          </p:cNvCxnSpPr>
          <p:nvPr/>
        </p:nvCxnSpPr>
        <p:spPr>
          <a:xfrm flipV="1">
            <a:off x="1525711" y="2615060"/>
            <a:ext cx="19482" cy="253078"/>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55" name="Straight Arrow Connector 154">
            <a:extLst>
              <a:ext uri="{FF2B5EF4-FFF2-40B4-BE49-F238E27FC236}">
                <a16:creationId xmlns:a16="http://schemas.microsoft.com/office/drawing/2014/main" xmlns="" id="{2B2DEB8E-0DCC-4204-9530-735CB589942C}"/>
              </a:ext>
            </a:extLst>
          </p:cNvPr>
          <p:cNvCxnSpPr>
            <a:cxnSpLocks/>
            <a:endCxn id="149" idx="0"/>
          </p:cNvCxnSpPr>
          <p:nvPr/>
        </p:nvCxnSpPr>
        <p:spPr>
          <a:xfrm>
            <a:off x="1497645" y="3437425"/>
            <a:ext cx="200793" cy="2064719"/>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33" name="Speech Bubble: Rectangle 132">
            <a:extLst>
              <a:ext uri="{FF2B5EF4-FFF2-40B4-BE49-F238E27FC236}">
                <a16:creationId xmlns:a16="http://schemas.microsoft.com/office/drawing/2014/main" xmlns="" id="{2FC13C26-5E4C-4420-B5E4-53C21D1245FE}"/>
              </a:ext>
            </a:extLst>
          </p:cNvPr>
          <p:cNvSpPr/>
          <p:nvPr/>
        </p:nvSpPr>
        <p:spPr>
          <a:xfrm>
            <a:off x="3323464" y="3644282"/>
            <a:ext cx="1108080" cy="709959"/>
          </a:xfrm>
          <a:prstGeom prst="wedgeRectCallout">
            <a:avLst>
              <a:gd name="adj1" fmla="val -20833"/>
              <a:gd name="adj2" fmla="val -50000"/>
            </a:avLst>
          </a:prstGeom>
          <a:solidFill>
            <a:schemeClr val="bg1"/>
          </a:solidFill>
          <a:ln w="25400" cmpd="sng">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Check &amp; Connect</a:t>
            </a:r>
          </a:p>
          <a:p>
            <a:pPr algn="ctr"/>
            <a:endParaRPr lang="en-US" sz="900" dirty="0"/>
          </a:p>
          <a:p>
            <a:pPr algn="ctr"/>
            <a:r>
              <a:rPr lang="en-US" sz="900" dirty="0"/>
              <a:t>Career Academies</a:t>
            </a:r>
          </a:p>
        </p:txBody>
      </p:sp>
      <p:cxnSp>
        <p:nvCxnSpPr>
          <p:cNvPr id="8" name="Straight Arrow Connector 7">
            <a:extLst>
              <a:ext uri="{FF2B5EF4-FFF2-40B4-BE49-F238E27FC236}">
                <a16:creationId xmlns:a16="http://schemas.microsoft.com/office/drawing/2014/main" xmlns="" id="{7585F9FF-BA6D-48CA-81F1-139D2EE732A1}"/>
              </a:ext>
            </a:extLst>
          </p:cNvPr>
          <p:cNvCxnSpPr/>
          <p:nvPr/>
        </p:nvCxnSpPr>
        <p:spPr>
          <a:xfrm flipH="1">
            <a:off x="3343784" y="4414675"/>
            <a:ext cx="376870" cy="195982"/>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35" name="Oval 134">
            <a:extLst>
              <a:ext uri="{FF2B5EF4-FFF2-40B4-BE49-F238E27FC236}">
                <a16:creationId xmlns:a16="http://schemas.microsoft.com/office/drawing/2014/main" xmlns="" id="{9931F3E9-39E4-46B4-B1DF-84DB128C88E8}"/>
              </a:ext>
            </a:extLst>
          </p:cNvPr>
          <p:cNvSpPr/>
          <p:nvPr/>
        </p:nvSpPr>
        <p:spPr>
          <a:xfrm>
            <a:off x="2464582" y="4578646"/>
            <a:ext cx="1216538" cy="516993"/>
          </a:xfrm>
          <a:prstGeom prst="ellipse">
            <a:avLst/>
          </a:prstGeom>
          <a:noFill/>
          <a:ln w="28575"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Speech Bubble: Rectangle 137">
            <a:extLst>
              <a:ext uri="{FF2B5EF4-FFF2-40B4-BE49-F238E27FC236}">
                <a16:creationId xmlns:a16="http://schemas.microsoft.com/office/drawing/2014/main" xmlns="" id="{1D18FC12-E0BB-4EC6-A380-4B2877A34B1A}"/>
              </a:ext>
            </a:extLst>
          </p:cNvPr>
          <p:cNvSpPr/>
          <p:nvPr/>
        </p:nvSpPr>
        <p:spPr>
          <a:xfrm>
            <a:off x="4307734" y="5991718"/>
            <a:ext cx="1108080" cy="709959"/>
          </a:xfrm>
          <a:prstGeom prst="wedgeRectCallout">
            <a:avLst>
              <a:gd name="adj1" fmla="val -20833"/>
              <a:gd name="adj2" fmla="val -50000"/>
            </a:avLst>
          </a:prstGeom>
          <a:solidFill>
            <a:schemeClr val="bg1"/>
          </a:solidFill>
          <a:ln w="25400" cmpd="sng">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PBIS</a:t>
            </a:r>
          </a:p>
          <a:p>
            <a:pPr algn="ctr"/>
            <a:endParaRPr lang="en-US" sz="900" dirty="0"/>
          </a:p>
          <a:p>
            <a:pPr algn="ctr"/>
            <a:r>
              <a:rPr lang="en-US" sz="900" dirty="0"/>
              <a:t>Restorative Justice</a:t>
            </a:r>
          </a:p>
        </p:txBody>
      </p:sp>
      <p:sp>
        <p:nvSpPr>
          <p:cNvPr id="141" name="Oval 140">
            <a:extLst>
              <a:ext uri="{FF2B5EF4-FFF2-40B4-BE49-F238E27FC236}">
                <a16:creationId xmlns:a16="http://schemas.microsoft.com/office/drawing/2014/main" xmlns="" id="{9A66DE20-8C3C-49B3-BA76-5B62425013E4}"/>
              </a:ext>
            </a:extLst>
          </p:cNvPr>
          <p:cNvSpPr/>
          <p:nvPr/>
        </p:nvSpPr>
        <p:spPr>
          <a:xfrm>
            <a:off x="2005133" y="6038772"/>
            <a:ext cx="1939342" cy="647955"/>
          </a:xfrm>
          <a:prstGeom prst="ellipse">
            <a:avLst/>
          </a:prstGeom>
          <a:noFill/>
          <a:ln w="28575"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xmlns="" id="{2191E249-9561-4AFB-81D4-D5D6EF07E9CE}"/>
              </a:ext>
            </a:extLst>
          </p:cNvPr>
          <p:cNvCxnSpPr>
            <a:stCxn id="138" idx="1"/>
          </p:cNvCxnSpPr>
          <p:nvPr/>
        </p:nvCxnSpPr>
        <p:spPr>
          <a:xfrm flipH="1">
            <a:off x="3974039" y="6346698"/>
            <a:ext cx="333695" cy="12858"/>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57" name="Speech Bubble: Rectangle 156">
            <a:extLst>
              <a:ext uri="{FF2B5EF4-FFF2-40B4-BE49-F238E27FC236}">
                <a16:creationId xmlns:a16="http://schemas.microsoft.com/office/drawing/2014/main" xmlns="" id="{2CE6E56A-EF93-4079-975A-3F831D875E5D}"/>
              </a:ext>
            </a:extLst>
          </p:cNvPr>
          <p:cNvSpPr/>
          <p:nvPr/>
        </p:nvSpPr>
        <p:spPr>
          <a:xfrm>
            <a:off x="4656364" y="3634506"/>
            <a:ext cx="1538783" cy="719735"/>
          </a:xfrm>
          <a:prstGeom prst="wedgeRectCallout">
            <a:avLst>
              <a:gd name="adj1" fmla="val -20833"/>
              <a:gd name="adj2" fmla="val -50000"/>
            </a:avLst>
          </a:prstGeom>
          <a:solidFill>
            <a:schemeClr val="bg1"/>
          </a:solidFill>
          <a:ln w="25400" cmpd="sng">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Becoming a Man</a:t>
            </a:r>
          </a:p>
          <a:p>
            <a:pPr algn="ctr"/>
            <a:r>
              <a:rPr lang="en-US" sz="900" dirty="0" err="1"/>
              <a:t>Multisystemic</a:t>
            </a:r>
            <a:r>
              <a:rPr lang="en-US" sz="900" dirty="0"/>
              <a:t> Therapy</a:t>
            </a:r>
          </a:p>
          <a:p>
            <a:pPr algn="ctr"/>
            <a:r>
              <a:rPr lang="en-US" sz="900" dirty="0"/>
              <a:t>Quantum Opportunities Program</a:t>
            </a:r>
          </a:p>
          <a:p>
            <a:pPr algn="ctr"/>
            <a:endParaRPr lang="en-US" sz="900" dirty="0"/>
          </a:p>
        </p:txBody>
      </p:sp>
      <p:cxnSp>
        <p:nvCxnSpPr>
          <p:cNvPr id="15" name="Straight Arrow Connector 14">
            <a:extLst>
              <a:ext uri="{FF2B5EF4-FFF2-40B4-BE49-F238E27FC236}">
                <a16:creationId xmlns:a16="http://schemas.microsoft.com/office/drawing/2014/main" xmlns="" id="{C90A7C2C-6420-4C56-B166-DE1FB2075E88}"/>
              </a:ext>
            </a:extLst>
          </p:cNvPr>
          <p:cNvCxnSpPr/>
          <p:nvPr/>
        </p:nvCxnSpPr>
        <p:spPr>
          <a:xfrm flipH="1">
            <a:off x="4469065" y="4449415"/>
            <a:ext cx="525933" cy="455599"/>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59" name="Oval 158">
            <a:extLst>
              <a:ext uri="{FF2B5EF4-FFF2-40B4-BE49-F238E27FC236}">
                <a16:creationId xmlns:a16="http://schemas.microsoft.com/office/drawing/2014/main" xmlns="" id="{F04F08F1-F9F9-4ECC-A602-E15FA6782C18}"/>
              </a:ext>
            </a:extLst>
          </p:cNvPr>
          <p:cNvSpPr/>
          <p:nvPr/>
        </p:nvSpPr>
        <p:spPr>
          <a:xfrm>
            <a:off x="3161842" y="4809129"/>
            <a:ext cx="1939342" cy="647955"/>
          </a:xfrm>
          <a:prstGeom prst="ellipse">
            <a:avLst/>
          </a:prstGeom>
          <a:noFill/>
          <a:ln w="28575"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Speech Bubble: Rectangle 160">
            <a:extLst>
              <a:ext uri="{FF2B5EF4-FFF2-40B4-BE49-F238E27FC236}">
                <a16:creationId xmlns:a16="http://schemas.microsoft.com/office/drawing/2014/main" xmlns="" id="{FA196CF8-35E6-409D-A4C2-45E87E33C7DD}"/>
              </a:ext>
            </a:extLst>
          </p:cNvPr>
          <p:cNvSpPr/>
          <p:nvPr/>
        </p:nvSpPr>
        <p:spPr>
          <a:xfrm>
            <a:off x="5577809" y="2765209"/>
            <a:ext cx="1416700" cy="503039"/>
          </a:xfrm>
          <a:prstGeom prst="wedgeRectCallout">
            <a:avLst>
              <a:gd name="adj1" fmla="val -20833"/>
              <a:gd name="adj2" fmla="val -50000"/>
            </a:avLst>
          </a:prstGeom>
          <a:solidFill>
            <a:schemeClr val="bg1"/>
          </a:solidFill>
          <a:ln w="25400" cmpd="sng">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a:p>
            <a:pPr algn="ctr"/>
            <a:r>
              <a:rPr lang="en-US" sz="900" dirty="0"/>
              <a:t>Career Academies</a:t>
            </a:r>
          </a:p>
          <a:p>
            <a:pPr algn="ctr"/>
            <a:r>
              <a:rPr lang="en-US" sz="900" dirty="0"/>
              <a:t>Becoming a Man</a:t>
            </a:r>
          </a:p>
          <a:p>
            <a:pPr algn="ctr"/>
            <a:r>
              <a:rPr lang="en-US" sz="900" dirty="0"/>
              <a:t>Success for All</a:t>
            </a:r>
          </a:p>
          <a:p>
            <a:pPr algn="ctr"/>
            <a:endParaRPr lang="en-US" sz="900" dirty="0"/>
          </a:p>
        </p:txBody>
      </p:sp>
      <p:cxnSp>
        <p:nvCxnSpPr>
          <p:cNvPr id="17" name="Straight Arrow Connector 16">
            <a:extLst>
              <a:ext uri="{FF2B5EF4-FFF2-40B4-BE49-F238E27FC236}">
                <a16:creationId xmlns:a16="http://schemas.microsoft.com/office/drawing/2014/main" xmlns="" id="{E94E2034-FAB1-4BA5-833D-3DF6069EC948}"/>
              </a:ext>
            </a:extLst>
          </p:cNvPr>
          <p:cNvCxnSpPr>
            <a:stCxn id="161" idx="4"/>
            <a:endCxn id="168" idx="3"/>
          </p:cNvCxnSpPr>
          <p:nvPr/>
        </p:nvCxnSpPr>
        <p:spPr>
          <a:xfrm flipV="1">
            <a:off x="5991018" y="2366324"/>
            <a:ext cx="94911" cy="39888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62" name="Oval 161">
            <a:extLst>
              <a:ext uri="{FF2B5EF4-FFF2-40B4-BE49-F238E27FC236}">
                <a16:creationId xmlns:a16="http://schemas.microsoft.com/office/drawing/2014/main" xmlns="" id="{9D8EE51B-A13D-4CCF-ABB5-4A4C93A15749}"/>
              </a:ext>
            </a:extLst>
          </p:cNvPr>
          <p:cNvSpPr/>
          <p:nvPr/>
        </p:nvSpPr>
        <p:spPr>
          <a:xfrm>
            <a:off x="5453893" y="1722545"/>
            <a:ext cx="1216538" cy="516993"/>
          </a:xfrm>
          <a:prstGeom prst="ellipse">
            <a:avLst/>
          </a:prstGeom>
          <a:noFill/>
          <a:ln w="28575"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xmlns="" id="{3C4D2310-36A3-4249-A3B2-4D97600B531D}"/>
              </a:ext>
            </a:extLst>
          </p:cNvPr>
          <p:cNvSpPr/>
          <p:nvPr/>
        </p:nvSpPr>
        <p:spPr>
          <a:xfrm>
            <a:off x="5551205" y="5606436"/>
            <a:ext cx="1216538" cy="516993"/>
          </a:xfrm>
          <a:prstGeom prst="ellipse">
            <a:avLst/>
          </a:prstGeom>
          <a:noFill/>
          <a:ln w="28575"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xmlns="" id="{C6942AE2-7DA5-4B0D-891F-45F6ED8BB48F}"/>
              </a:ext>
            </a:extLst>
          </p:cNvPr>
          <p:cNvCxnSpPr/>
          <p:nvPr/>
        </p:nvCxnSpPr>
        <p:spPr>
          <a:xfrm flipH="1">
            <a:off x="6330846" y="3325022"/>
            <a:ext cx="288930" cy="2218076"/>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65" name="Speech Bubble: Rectangle 164">
            <a:extLst>
              <a:ext uri="{FF2B5EF4-FFF2-40B4-BE49-F238E27FC236}">
                <a16:creationId xmlns:a16="http://schemas.microsoft.com/office/drawing/2014/main" xmlns="" id="{515A3DD4-D93A-4B6D-AE77-5AD284297614}"/>
              </a:ext>
            </a:extLst>
          </p:cNvPr>
          <p:cNvSpPr/>
          <p:nvPr/>
        </p:nvSpPr>
        <p:spPr>
          <a:xfrm>
            <a:off x="7113786" y="2881752"/>
            <a:ext cx="1416700" cy="635668"/>
          </a:xfrm>
          <a:prstGeom prst="wedgeRectCallout">
            <a:avLst>
              <a:gd name="adj1" fmla="val -20833"/>
              <a:gd name="adj2" fmla="val -50000"/>
            </a:avLst>
          </a:prstGeom>
          <a:solidFill>
            <a:schemeClr val="bg1"/>
          </a:solidFill>
          <a:ln w="25400" cmpd="sng">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a:p>
            <a:pPr algn="ctr"/>
            <a:r>
              <a:rPr lang="en-US" sz="900" dirty="0"/>
              <a:t>H&amp;R Block FAFSA Experiment</a:t>
            </a:r>
          </a:p>
          <a:p>
            <a:pPr algn="ctr"/>
            <a:r>
              <a:rPr lang="en-US" sz="900" dirty="0"/>
              <a:t>College Possible</a:t>
            </a:r>
          </a:p>
          <a:p>
            <a:pPr algn="ctr"/>
            <a:r>
              <a:rPr lang="en-US" sz="900" dirty="0"/>
              <a:t>Bottom Line</a:t>
            </a:r>
          </a:p>
          <a:p>
            <a:pPr algn="ctr"/>
            <a:endParaRPr lang="en-US" sz="900" dirty="0"/>
          </a:p>
        </p:txBody>
      </p:sp>
      <p:sp>
        <p:nvSpPr>
          <p:cNvPr id="166" name="Oval 165">
            <a:extLst>
              <a:ext uri="{FF2B5EF4-FFF2-40B4-BE49-F238E27FC236}">
                <a16:creationId xmlns:a16="http://schemas.microsoft.com/office/drawing/2014/main" xmlns="" id="{0639B7F3-7CD1-42D2-97EB-C8C50DDAD12E}"/>
              </a:ext>
            </a:extLst>
          </p:cNvPr>
          <p:cNvSpPr/>
          <p:nvPr/>
        </p:nvSpPr>
        <p:spPr>
          <a:xfrm>
            <a:off x="6563739" y="1911926"/>
            <a:ext cx="774994" cy="569370"/>
          </a:xfrm>
          <a:prstGeom prst="ellipse">
            <a:avLst/>
          </a:prstGeom>
          <a:noFill/>
          <a:ln w="28575"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7" name="Straight Arrow Connector 166">
            <a:extLst>
              <a:ext uri="{FF2B5EF4-FFF2-40B4-BE49-F238E27FC236}">
                <a16:creationId xmlns:a16="http://schemas.microsoft.com/office/drawing/2014/main" xmlns="" id="{580517EF-F55D-4A7F-8508-A9B1F3D5838E}"/>
              </a:ext>
            </a:extLst>
          </p:cNvPr>
          <p:cNvCxnSpPr>
            <a:cxnSpLocks/>
          </p:cNvCxnSpPr>
          <p:nvPr/>
        </p:nvCxnSpPr>
        <p:spPr>
          <a:xfrm flipH="1" flipV="1">
            <a:off x="7217759" y="2535851"/>
            <a:ext cx="334782" cy="354909"/>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88" name="Speech Bubble: Rectangle 187">
            <a:extLst>
              <a:ext uri="{FF2B5EF4-FFF2-40B4-BE49-F238E27FC236}">
                <a16:creationId xmlns:a16="http://schemas.microsoft.com/office/drawing/2014/main" xmlns="" id="{61D49AEE-6904-4C27-9EF7-57387BA7F171}"/>
              </a:ext>
            </a:extLst>
          </p:cNvPr>
          <p:cNvSpPr/>
          <p:nvPr/>
        </p:nvSpPr>
        <p:spPr>
          <a:xfrm>
            <a:off x="8772957" y="3253906"/>
            <a:ext cx="930011" cy="635668"/>
          </a:xfrm>
          <a:prstGeom prst="wedgeRectCallout">
            <a:avLst>
              <a:gd name="adj1" fmla="val -20833"/>
              <a:gd name="adj2" fmla="val -50000"/>
            </a:avLst>
          </a:prstGeom>
          <a:solidFill>
            <a:schemeClr val="bg1"/>
          </a:solidFill>
          <a:ln w="25400" cmpd="sng">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a:p>
            <a:pPr algn="ctr"/>
            <a:r>
              <a:rPr lang="en-US" sz="900" dirty="0"/>
              <a:t>First Year Experience Courses</a:t>
            </a:r>
          </a:p>
          <a:p>
            <a:pPr algn="ctr"/>
            <a:endParaRPr lang="en-US" sz="900" dirty="0"/>
          </a:p>
        </p:txBody>
      </p:sp>
      <p:sp>
        <p:nvSpPr>
          <p:cNvPr id="191" name="Oval 190">
            <a:extLst>
              <a:ext uri="{FF2B5EF4-FFF2-40B4-BE49-F238E27FC236}">
                <a16:creationId xmlns:a16="http://schemas.microsoft.com/office/drawing/2014/main" xmlns="" id="{6D33F443-AC0A-4D4F-A6A5-0A9B4925ECEC}"/>
              </a:ext>
            </a:extLst>
          </p:cNvPr>
          <p:cNvSpPr/>
          <p:nvPr/>
        </p:nvSpPr>
        <p:spPr>
          <a:xfrm>
            <a:off x="8142989" y="1653384"/>
            <a:ext cx="774994" cy="910857"/>
          </a:xfrm>
          <a:prstGeom prst="ellipse">
            <a:avLst/>
          </a:prstGeom>
          <a:noFill/>
          <a:ln w="28575"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xmlns="" id="{8AB49F56-0699-4660-ABAA-02B114634C13}"/>
              </a:ext>
            </a:extLst>
          </p:cNvPr>
          <p:cNvSpPr/>
          <p:nvPr/>
        </p:nvSpPr>
        <p:spPr>
          <a:xfrm>
            <a:off x="7978666" y="5306498"/>
            <a:ext cx="1162010" cy="694061"/>
          </a:xfrm>
          <a:prstGeom prst="ellipse">
            <a:avLst/>
          </a:prstGeom>
          <a:noFill/>
          <a:ln w="28575"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6" name="Straight Arrow Connector 195">
            <a:extLst>
              <a:ext uri="{FF2B5EF4-FFF2-40B4-BE49-F238E27FC236}">
                <a16:creationId xmlns:a16="http://schemas.microsoft.com/office/drawing/2014/main" xmlns="" id="{ABA75D72-E0F8-4FCC-9DE2-12DA2644B076}"/>
              </a:ext>
            </a:extLst>
          </p:cNvPr>
          <p:cNvCxnSpPr>
            <a:cxnSpLocks/>
          </p:cNvCxnSpPr>
          <p:nvPr/>
        </p:nvCxnSpPr>
        <p:spPr>
          <a:xfrm flipH="1" flipV="1">
            <a:off x="8789237" y="2513303"/>
            <a:ext cx="286090" cy="684936"/>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99" name="Straight Arrow Connector 198">
            <a:extLst>
              <a:ext uri="{FF2B5EF4-FFF2-40B4-BE49-F238E27FC236}">
                <a16:creationId xmlns:a16="http://schemas.microsoft.com/office/drawing/2014/main" xmlns="" id="{D915CFD3-1B72-4CF0-A0A3-342CFCFBAFD3}"/>
              </a:ext>
            </a:extLst>
          </p:cNvPr>
          <p:cNvCxnSpPr>
            <a:cxnSpLocks/>
          </p:cNvCxnSpPr>
          <p:nvPr/>
        </p:nvCxnSpPr>
        <p:spPr>
          <a:xfrm flipH="1">
            <a:off x="8831043" y="3925710"/>
            <a:ext cx="343096" cy="135062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200" name="Speech Bubble: Rectangle 199">
            <a:extLst>
              <a:ext uri="{FF2B5EF4-FFF2-40B4-BE49-F238E27FC236}">
                <a16:creationId xmlns:a16="http://schemas.microsoft.com/office/drawing/2014/main" xmlns="" id="{8ED41C4B-AFF6-41BB-9DCF-F0FB8E15D6C9}"/>
              </a:ext>
            </a:extLst>
          </p:cNvPr>
          <p:cNvSpPr/>
          <p:nvPr/>
        </p:nvSpPr>
        <p:spPr>
          <a:xfrm>
            <a:off x="10011363" y="2788359"/>
            <a:ext cx="866157" cy="635668"/>
          </a:xfrm>
          <a:prstGeom prst="wedgeRectCallout">
            <a:avLst>
              <a:gd name="adj1" fmla="val -20833"/>
              <a:gd name="adj2" fmla="val -50000"/>
            </a:avLst>
          </a:prstGeom>
          <a:solidFill>
            <a:schemeClr val="bg1"/>
          </a:solidFill>
          <a:ln w="25400" cmpd="sng">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a:p>
            <a:pPr algn="ctr"/>
            <a:r>
              <a:rPr lang="en-US" sz="900" dirty="0" err="1"/>
              <a:t>Jobstart</a:t>
            </a:r>
            <a:endParaRPr lang="en-US" sz="900" dirty="0"/>
          </a:p>
          <a:p>
            <a:pPr algn="ctr"/>
            <a:r>
              <a:rPr lang="en-US" sz="900" dirty="0" err="1"/>
              <a:t>Youthbuild</a:t>
            </a:r>
            <a:endParaRPr lang="en-US" sz="900" dirty="0"/>
          </a:p>
          <a:p>
            <a:pPr algn="ctr"/>
            <a:r>
              <a:rPr lang="en-US" sz="900" dirty="0"/>
              <a:t>Year Up</a:t>
            </a:r>
          </a:p>
          <a:p>
            <a:pPr algn="ctr"/>
            <a:endParaRPr lang="en-US" sz="900" dirty="0"/>
          </a:p>
        </p:txBody>
      </p:sp>
      <p:sp>
        <p:nvSpPr>
          <p:cNvPr id="201" name="Oval 200">
            <a:extLst>
              <a:ext uri="{FF2B5EF4-FFF2-40B4-BE49-F238E27FC236}">
                <a16:creationId xmlns:a16="http://schemas.microsoft.com/office/drawing/2014/main" xmlns="" id="{2B454F45-7ECC-4F7F-8976-3A1EC8CF3136}"/>
              </a:ext>
            </a:extLst>
          </p:cNvPr>
          <p:cNvSpPr/>
          <p:nvPr/>
        </p:nvSpPr>
        <p:spPr>
          <a:xfrm>
            <a:off x="8945154" y="1933681"/>
            <a:ext cx="895354" cy="681379"/>
          </a:xfrm>
          <a:prstGeom prst="ellipse">
            <a:avLst/>
          </a:prstGeom>
          <a:noFill/>
          <a:ln w="28575"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6" name="Straight Arrow Connector 215">
            <a:extLst>
              <a:ext uri="{FF2B5EF4-FFF2-40B4-BE49-F238E27FC236}">
                <a16:creationId xmlns:a16="http://schemas.microsoft.com/office/drawing/2014/main" xmlns="" id="{76FFADA4-D24B-42B4-A8F5-E8B8114F51EE}"/>
              </a:ext>
            </a:extLst>
          </p:cNvPr>
          <p:cNvCxnSpPr>
            <a:cxnSpLocks/>
            <a:stCxn id="200" idx="4"/>
            <a:endCxn id="201" idx="5"/>
          </p:cNvCxnSpPr>
          <p:nvPr/>
        </p:nvCxnSpPr>
        <p:spPr>
          <a:xfrm flipH="1" flipV="1">
            <a:off x="9709386" y="2515274"/>
            <a:ext cx="554609" cy="27308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60" name="Speech Bubble: Rectangle 159">
            <a:extLst>
              <a:ext uri="{FF2B5EF4-FFF2-40B4-BE49-F238E27FC236}">
                <a16:creationId xmlns:a16="http://schemas.microsoft.com/office/drawing/2014/main" xmlns="" id="{3D33FAD5-250D-4DF2-924B-0065C84BD81C}"/>
              </a:ext>
            </a:extLst>
          </p:cNvPr>
          <p:cNvSpPr/>
          <p:nvPr/>
        </p:nvSpPr>
        <p:spPr>
          <a:xfrm>
            <a:off x="1378354" y="2801519"/>
            <a:ext cx="952910" cy="639420"/>
          </a:xfrm>
          <a:prstGeom prst="wedgeRectCallout">
            <a:avLst>
              <a:gd name="adj1" fmla="val -20833"/>
              <a:gd name="adj2" fmla="val -50000"/>
            </a:avLst>
          </a:prstGeom>
          <a:solidFill>
            <a:schemeClr val="bg1"/>
          </a:solidFill>
          <a:ln w="25400" cmpd="sng">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Pre-K</a:t>
            </a:r>
          </a:p>
          <a:p>
            <a:pPr algn="ctr"/>
            <a:r>
              <a:rPr lang="en-US" sz="900" dirty="0"/>
              <a:t>Child First</a:t>
            </a:r>
          </a:p>
          <a:p>
            <a:pPr algn="ctr"/>
            <a:r>
              <a:rPr lang="en-US" sz="900" dirty="0"/>
              <a:t>Head Start REDI</a:t>
            </a:r>
          </a:p>
        </p:txBody>
      </p:sp>
      <p:sp>
        <p:nvSpPr>
          <p:cNvPr id="144" name="TextBox 143">
            <a:extLst>
              <a:ext uri="{FF2B5EF4-FFF2-40B4-BE49-F238E27FC236}">
                <a16:creationId xmlns:a16="http://schemas.microsoft.com/office/drawing/2014/main" xmlns="" id="{5600C935-1CEC-4A44-9649-0A54A75D9E93}"/>
              </a:ext>
            </a:extLst>
          </p:cNvPr>
          <p:cNvSpPr txBox="1"/>
          <p:nvPr/>
        </p:nvSpPr>
        <p:spPr>
          <a:xfrm>
            <a:off x="2807614" y="2601563"/>
            <a:ext cx="1971389" cy="646331"/>
          </a:xfrm>
          <a:prstGeom prst="rect">
            <a:avLst/>
          </a:prstGeom>
          <a:noFill/>
        </p:spPr>
        <p:txBody>
          <a:bodyPr wrap="square" rtlCol="0">
            <a:spAutoFit/>
          </a:bodyPr>
          <a:lstStyle/>
          <a:p>
            <a:r>
              <a:rPr lang="en-US" b="1" dirty="0">
                <a:solidFill>
                  <a:schemeClr val="accent3"/>
                </a:solidFill>
              </a:rPr>
              <a:t>Early Childhood Interventions</a:t>
            </a:r>
          </a:p>
        </p:txBody>
      </p:sp>
    </p:spTree>
    <p:extLst>
      <p:ext uri="{BB962C8B-B14F-4D97-AF65-F5344CB8AC3E}">
        <p14:creationId xmlns:p14="http://schemas.microsoft.com/office/powerpoint/2010/main" val="37116892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500"/>
                                        <p:tgtEl>
                                          <p:spTgt spid="1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
                                        </p:tgtEl>
                                        <p:attrNameLst>
                                          <p:attrName>style.visibility</p:attrName>
                                        </p:attrNameLst>
                                      </p:cBhvr>
                                      <p:to>
                                        <p:strVal val="visible"/>
                                      </p:to>
                                    </p:set>
                                    <p:animEffect transition="in" filter="fade">
                                      <p:cBhvr>
                                        <p:cTn id="12" dur="500"/>
                                        <p:tgtEl>
                                          <p:spTgt spid="133"/>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5"/>
                                        </p:tgtEl>
                                        <p:attrNameLst>
                                          <p:attrName>style.visibility</p:attrName>
                                        </p:attrNameLst>
                                      </p:cBhvr>
                                      <p:to>
                                        <p:strVal val="visible"/>
                                      </p:to>
                                    </p:set>
                                    <p:animEffect transition="in" filter="fade">
                                      <p:cBhvr>
                                        <p:cTn id="18" dur="500"/>
                                        <p:tgtEl>
                                          <p:spTgt spid="135"/>
                                        </p:tgtEl>
                                      </p:cBhvr>
                                    </p:animEffect>
                                  </p:childTnLst>
                                </p:cTn>
                              </p:par>
                              <p:par>
                                <p:cTn id="19" presetID="10" presetClass="exit" presetSubtype="0" fill="hold" grpId="1" nodeType="withEffect">
                                  <p:stCondLst>
                                    <p:cond delay="0"/>
                                  </p:stCondLst>
                                  <p:childTnLst>
                                    <p:animEffect transition="out" filter="fade">
                                      <p:cBhvr>
                                        <p:cTn id="20" dur="500"/>
                                        <p:tgtEl>
                                          <p:spTgt spid="144"/>
                                        </p:tgtEl>
                                      </p:cBhvr>
                                    </p:animEffect>
                                    <p:set>
                                      <p:cBhvr>
                                        <p:cTn id="21" dur="1" fill="hold">
                                          <p:stCondLst>
                                            <p:cond delay="499"/>
                                          </p:stCondLst>
                                        </p:cTn>
                                        <p:tgtEl>
                                          <p:spTgt spid="14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8"/>
                                        </p:tgtEl>
                                        <p:attrNameLst>
                                          <p:attrName>style.visibility</p:attrName>
                                        </p:attrNameLst>
                                      </p:cBhvr>
                                      <p:to>
                                        <p:strVal val="visible"/>
                                      </p:to>
                                    </p:set>
                                    <p:animEffect transition="in" filter="fade">
                                      <p:cBhvr>
                                        <p:cTn id="26" dur="500"/>
                                        <p:tgtEl>
                                          <p:spTgt spid="13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1"/>
                                        </p:tgtEl>
                                        <p:attrNameLst>
                                          <p:attrName>style.visibility</p:attrName>
                                        </p:attrNameLst>
                                      </p:cBhvr>
                                      <p:to>
                                        <p:strVal val="visible"/>
                                      </p:to>
                                    </p:set>
                                    <p:animEffect transition="in" filter="fade">
                                      <p:cBhvr>
                                        <p:cTn id="29" dur="500"/>
                                        <p:tgtEl>
                                          <p:spTgt spid="14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7"/>
                                        </p:tgtEl>
                                        <p:attrNameLst>
                                          <p:attrName>style.visibility</p:attrName>
                                        </p:attrNameLst>
                                      </p:cBhvr>
                                      <p:to>
                                        <p:strVal val="visible"/>
                                      </p:to>
                                    </p:set>
                                    <p:animEffect transition="in" filter="fade">
                                      <p:cBhvr>
                                        <p:cTn id="34" dur="500"/>
                                        <p:tgtEl>
                                          <p:spTgt spid="15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9"/>
                                        </p:tgtEl>
                                        <p:attrNameLst>
                                          <p:attrName>style.visibility</p:attrName>
                                        </p:attrNameLst>
                                      </p:cBhvr>
                                      <p:to>
                                        <p:strVal val="visible"/>
                                      </p:to>
                                    </p:set>
                                    <p:animEffect transition="in" filter="fade">
                                      <p:cBhvr>
                                        <p:cTn id="37" dur="500"/>
                                        <p:tgtEl>
                                          <p:spTgt spid="159"/>
                                        </p:tgtEl>
                                      </p:cBhvr>
                                    </p:animEffect>
                                  </p:childTnLst>
                                </p:cTn>
                              </p:par>
                              <p:par>
                                <p:cTn id="38" presetID="10"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61"/>
                                        </p:tgtEl>
                                        <p:attrNameLst>
                                          <p:attrName>style.visibility</p:attrName>
                                        </p:attrNameLst>
                                      </p:cBhvr>
                                      <p:to>
                                        <p:strVal val="visible"/>
                                      </p:to>
                                    </p:set>
                                    <p:animEffect transition="in" filter="fade">
                                      <p:cBhvr>
                                        <p:cTn id="45" dur="500"/>
                                        <p:tgtEl>
                                          <p:spTgt spid="16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2"/>
                                        </p:tgtEl>
                                        <p:attrNameLst>
                                          <p:attrName>style.visibility</p:attrName>
                                        </p:attrNameLst>
                                      </p:cBhvr>
                                      <p:to>
                                        <p:strVal val="visible"/>
                                      </p:to>
                                    </p:set>
                                    <p:animEffect transition="in" filter="fade">
                                      <p:cBhvr>
                                        <p:cTn id="48" dur="500"/>
                                        <p:tgtEl>
                                          <p:spTgt spid="16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3"/>
                                        </p:tgtEl>
                                        <p:attrNameLst>
                                          <p:attrName>style.visibility</p:attrName>
                                        </p:attrNameLst>
                                      </p:cBhvr>
                                      <p:to>
                                        <p:strVal val="visible"/>
                                      </p:to>
                                    </p:set>
                                    <p:animEffect transition="in" filter="fade">
                                      <p:cBhvr>
                                        <p:cTn id="51" dur="500"/>
                                        <p:tgtEl>
                                          <p:spTgt spid="163"/>
                                        </p:tgtEl>
                                      </p:cBhvr>
                                    </p:animEffect>
                                  </p:childTnLst>
                                </p:cTn>
                              </p:par>
                              <p:par>
                                <p:cTn id="52" presetID="10" presetClass="entr" presetSubtype="0"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5"/>
                                        </p:tgtEl>
                                        <p:attrNameLst>
                                          <p:attrName>style.visibility</p:attrName>
                                        </p:attrNameLst>
                                      </p:cBhvr>
                                      <p:to>
                                        <p:strVal val="visible"/>
                                      </p:to>
                                    </p:set>
                                    <p:animEffect transition="in" filter="fade">
                                      <p:cBhvr>
                                        <p:cTn id="62" dur="500"/>
                                        <p:tgtEl>
                                          <p:spTgt spid="16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fade">
                                      <p:cBhvr>
                                        <p:cTn id="65" dur="500"/>
                                        <p:tgtEl>
                                          <p:spTgt spid="166"/>
                                        </p:tgtEl>
                                      </p:cBhvr>
                                    </p:animEffect>
                                  </p:childTnLst>
                                </p:cTn>
                              </p:par>
                              <p:par>
                                <p:cTn id="66" presetID="10" presetClass="entr" presetSubtype="0" fill="hold" nodeType="withEffect">
                                  <p:stCondLst>
                                    <p:cond delay="0"/>
                                  </p:stCondLst>
                                  <p:childTnLst>
                                    <p:set>
                                      <p:cBhvr>
                                        <p:cTn id="67" dur="1" fill="hold">
                                          <p:stCondLst>
                                            <p:cond delay="0"/>
                                          </p:stCondLst>
                                        </p:cTn>
                                        <p:tgtEl>
                                          <p:spTgt spid="167"/>
                                        </p:tgtEl>
                                        <p:attrNameLst>
                                          <p:attrName>style.visibility</p:attrName>
                                        </p:attrNameLst>
                                      </p:cBhvr>
                                      <p:to>
                                        <p:strVal val="visible"/>
                                      </p:to>
                                    </p:set>
                                    <p:animEffect transition="in" filter="fade">
                                      <p:cBhvr>
                                        <p:cTn id="68" dur="500"/>
                                        <p:tgtEl>
                                          <p:spTgt spid="16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88"/>
                                        </p:tgtEl>
                                        <p:attrNameLst>
                                          <p:attrName>style.visibility</p:attrName>
                                        </p:attrNameLst>
                                      </p:cBhvr>
                                      <p:to>
                                        <p:strVal val="visible"/>
                                      </p:to>
                                    </p:set>
                                    <p:animEffect transition="in" filter="fade">
                                      <p:cBhvr>
                                        <p:cTn id="73" dur="500"/>
                                        <p:tgtEl>
                                          <p:spTgt spid="18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91"/>
                                        </p:tgtEl>
                                        <p:attrNameLst>
                                          <p:attrName>style.visibility</p:attrName>
                                        </p:attrNameLst>
                                      </p:cBhvr>
                                      <p:to>
                                        <p:strVal val="visible"/>
                                      </p:to>
                                    </p:set>
                                    <p:animEffect transition="in" filter="fade">
                                      <p:cBhvr>
                                        <p:cTn id="76" dur="500"/>
                                        <p:tgtEl>
                                          <p:spTgt spid="19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93"/>
                                        </p:tgtEl>
                                        <p:attrNameLst>
                                          <p:attrName>style.visibility</p:attrName>
                                        </p:attrNameLst>
                                      </p:cBhvr>
                                      <p:to>
                                        <p:strVal val="visible"/>
                                      </p:to>
                                    </p:set>
                                    <p:animEffect transition="in" filter="fade">
                                      <p:cBhvr>
                                        <p:cTn id="79" dur="500"/>
                                        <p:tgtEl>
                                          <p:spTgt spid="193"/>
                                        </p:tgtEl>
                                      </p:cBhvr>
                                    </p:animEffect>
                                  </p:childTnLst>
                                </p:cTn>
                              </p:par>
                              <p:par>
                                <p:cTn id="80" presetID="10" presetClass="entr" presetSubtype="0" fill="hold" nodeType="withEffect">
                                  <p:stCondLst>
                                    <p:cond delay="0"/>
                                  </p:stCondLst>
                                  <p:childTnLst>
                                    <p:set>
                                      <p:cBhvr>
                                        <p:cTn id="81" dur="1" fill="hold">
                                          <p:stCondLst>
                                            <p:cond delay="0"/>
                                          </p:stCondLst>
                                        </p:cTn>
                                        <p:tgtEl>
                                          <p:spTgt spid="196"/>
                                        </p:tgtEl>
                                        <p:attrNameLst>
                                          <p:attrName>style.visibility</p:attrName>
                                        </p:attrNameLst>
                                      </p:cBhvr>
                                      <p:to>
                                        <p:strVal val="visible"/>
                                      </p:to>
                                    </p:set>
                                    <p:animEffect transition="in" filter="fade">
                                      <p:cBhvr>
                                        <p:cTn id="82" dur="500"/>
                                        <p:tgtEl>
                                          <p:spTgt spid="196"/>
                                        </p:tgtEl>
                                      </p:cBhvr>
                                    </p:animEffect>
                                  </p:childTnLst>
                                </p:cTn>
                              </p:par>
                              <p:par>
                                <p:cTn id="83" presetID="10" presetClass="entr" presetSubtype="0" fill="hold" nodeType="withEffect">
                                  <p:stCondLst>
                                    <p:cond delay="0"/>
                                  </p:stCondLst>
                                  <p:childTnLst>
                                    <p:set>
                                      <p:cBhvr>
                                        <p:cTn id="84" dur="1" fill="hold">
                                          <p:stCondLst>
                                            <p:cond delay="0"/>
                                          </p:stCondLst>
                                        </p:cTn>
                                        <p:tgtEl>
                                          <p:spTgt spid="199"/>
                                        </p:tgtEl>
                                        <p:attrNameLst>
                                          <p:attrName>style.visibility</p:attrName>
                                        </p:attrNameLst>
                                      </p:cBhvr>
                                      <p:to>
                                        <p:strVal val="visible"/>
                                      </p:to>
                                    </p:set>
                                    <p:animEffect transition="in" filter="fade">
                                      <p:cBhvr>
                                        <p:cTn id="85" dur="500"/>
                                        <p:tgtEl>
                                          <p:spTgt spid="199"/>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00"/>
                                        </p:tgtEl>
                                        <p:attrNameLst>
                                          <p:attrName>style.visibility</p:attrName>
                                        </p:attrNameLst>
                                      </p:cBhvr>
                                      <p:to>
                                        <p:strVal val="visible"/>
                                      </p:to>
                                    </p:set>
                                    <p:animEffect transition="in" filter="fade">
                                      <p:cBhvr>
                                        <p:cTn id="90" dur="500"/>
                                        <p:tgtEl>
                                          <p:spTgt spid="20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01"/>
                                        </p:tgtEl>
                                        <p:attrNameLst>
                                          <p:attrName>style.visibility</p:attrName>
                                        </p:attrNameLst>
                                      </p:cBhvr>
                                      <p:to>
                                        <p:strVal val="visible"/>
                                      </p:to>
                                    </p:set>
                                    <p:animEffect transition="in" filter="fade">
                                      <p:cBhvr>
                                        <p:cTn id="93" dur="500"/>
                                        <p:tgtEl>
                                          <p:spTgt spid="201"/>
                                        </p:tgtEl>
                                      </p:cBhvr>
                                    </p:animEffect>
                                  </p:childTnLst>
                                </p:cTn>
                              </p:par>
                              <p:par>
                                <p:cTn id="94" presetID="10" presetClass="entr" presetSubtype="0" fill="hold" nodeType="withEffect">
                                  <p:stCondLst>
                                    <p:cond delay="0"/>
                                  </p:stCondLst>
                                  <p:childTnLst>
                                    <p:set>
                                      <p:cBhvr>
                                        <p:cTn id="95" dur="1" fill="hold">
                                          <p:stCondLst>
                                            <p:cond delay="0"/>
                                          </p:stCondLst>
                                        </p:cTn>
                                        <p:tgtEl>
                                          <p:spTgt spid="216"/>
                                        </p:tgtEl>
                                        <p:attrNameLst>
                                          <p:attrName>style.visibility</p:attrName>
                                        </p:attrNameLst>
                                      </p:cBhvr>
                                      <p:to>
                                        <p:strVal val="visible"/>
                                      </p:to>
                                    </p:set>
                                    <p:animEffect transition="in" filter="fade">
                                      <p:cBhvr>
                                        <p:cTn id="96" dur="5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P spid="135" grpId="0" animBg="1"/>
      <p:bldP spid="138" grpId="0" animBg="1"/>
      <p:bldP spid="141" grpId="0" animBg="1"/>
      <p:bldP spid="157" grpId="0" animBg="1"/>
      <p:bldP spid="159" grpId="0" animBg="1"/>
      <p:bldP spid="161" grpId="0" animBg="1"/>
      <p:bldP spid="162" grpId="0" animBg="1"/>
      <p:bldP spid="163" grpId="0" animBg="1"/>
      <p:bldP spid="165" grpId="0" animBg="1"/>
      <p:bldP spid="166" grpId="0" animBg="1"/>
      <p:bldP spid="188" grpId="0" animBg="1"/>
      <p:bldP spid="191" grpId="0" animBg="1"/>
      <p:bldP spid="193" grpId="0" animBg="1"/>
      <p:bldP spid="200" grpId="0" animBg="1"/>
      <p:bldP spid="201" grpId="0" animBg="1"/>
      <p:bldP spid="144" grpId="0"/>
      <p:bldP spid="144"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894012" y="5867400"/>
            <a:ext cx="6629400" cy="523220"/>
          </a:xfrm>
          <a:prstGeom prst="rect">
            <a:avLst/>
          </a:prstGeom>
          <a:noFill/>
        </p:spPr>
        <p:txBody>
          <a:bodyPr wrap="square" rtlCol="0">
            <a:spAutoFit/>
          </a:bodyPr>
          <a:lstStyle/>
          <a:p>
            <a:pPr algn="ctr"/>
            <a:r>
              <a:rPr lang="en-US" sz="2800" dirty="0">
                <a:solidFill>
                  <a:schemeClr val="accent1"/>
                </a:solidFill>
              </a:rPr>
              <a:t>www.forwardchangeconsulting.com</a:t>
            </a:r>
          </a:p>
        </p:txBody>
      </p:sp>
    </p:spTree>
    <p:extLst>
      <p:ext uri="{BB962C8B-B14F-4D97-AF65-F5344CB8AC3E}">
        <p14:creationId xmlns:p14="http://schemas.microsoft.com/office/powerpoint/2010/main" val="3993874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 name="Text Placeholder 1"/>
          <p:cNvSpPr>
            <a:spLocks noGrp="1"/>
          </p:cNvSpPr>
          <p:nvPr>
            <p:ph type="body" sz="quarter" idx="13"/>
          </p:nvPr>
        </p:nvSpPr>
        <p:spPr>
          <a:xfrm>
            <a:off x="874680" y="1171685"/>
            <a:ext cx="10515600" cy="5105399"/>
          </a:xfrm>
        </p:spPr>
        <p:txBody>
          <a:bodyPr/>
          <a:lstStyle/>
          <a:p>
            <a:pPr>
              <a:buNone/>
            </a:pPr>
            <a:r>
              <a:rPr lang="en-US" sz="1350" dirty="0"/>
              <a:t>Anna </a:t>
            </a:r>
            <a:r>
              <a:rPr lang="en-US" sz="1350" dirty="0" err="1"/>
              <a:t>Aizer</a:t>
            </a:r>
            <a:r>
              <a:rPr lang="en-US" sz="1350" dirty="0"/>
              <a:t> and Joseph J. Doyle Jr. (2013) “Juvenile Incarceration, Human Capital and Future Crime: Evidence from Randomly-Assigned Judges.” Working Paper 19102, National Bureau of Economic Research. Available online at </a:t>
            </a:r>
            <a:r>
              <a:rPr lang="en-US" sz="1350" u="sng" dirty="0">
                <a:hlinkClick r:id="rId3"/>
              </a:rPr>
              <a:t>http://www.nber.org/papers/w19102</a:t>
            </a:r>
            <a:r>
              <a:rPr lang="en-US" sz="1350" dirty="0"/>
              <a:t>.</a:t>
            </a:r>
          </a:p>
          <a:p>
            <a:pPr>
              <a:buNone/>
            </a:pPr>
            <a:endParaRPr lang="en-US" sz="1350" dirty="0"/>
          </a:p>
          <a:p>
            <a:pPr>
              <a:buNone/>
            </a:pPr>
            <a:r>
              <a:rPr lang="en-US" sz="1350" dirty="0"/>
              <a:t>M. Anderson (2008) “Multiple Inference and Gender Differences in Effects of Early Intervention: A Reevaluation of the Abecedarian, Perry Preschool and Early Training Projects.” </a:t>
            </a:r>
            <a:r>
              <a:rPr lang="en-US" sz="1350" i="1" dirty="0"/>
              <a:t>Journal of the American Statistical Association, </a:t>
            </a:r>
            <a:r>
              <a:rPr lang="en-US" sz="1350" dirty="0"/>
              <a:t>103(484), 1481-1495</a:t>
            </a:r>
          </a:p>
          <a:p>
            <a:pPr>
              <a:buNone/>
            </a:pPr>
            <a:endParaRPr lang="en-US" sz="1350" dirty="0"/>
          </a:p>
          <a:p>
            <a:pPr>
              <a:buNone/>
            </a:pPr>
            <a:r>
              <a:rPr lang="en-US" sz="1350" dirty="0"/>
              <a:t>Margery Austin-Turner et al (2014) </a:t>
            </a:r>
            <a:r>
              <a:rPr lang="en-US" sz="1350" i="1" dirty="0"/>
              <a:t>Tackling Persistent Poverty in Distressed Urban Neighborhoods History, Principles, and Strategies for Philanthropic Investment</a:t>
            </a:r>
            <a:r>
              <a:rPr lang="en-US" sz="1350" dirty="0"/>
              <a:t>. Urban Institute</a:t>
            </a:r>
          </a:p>
          <a:p>
            <a:pPr>
              <a:buNone/>
            </a:pPr>
            <a:endParaRPr lang="en-US" sz="1350" dirty="0"/>
          </a:p>
          <a:p>
            <a:pPr>
              <a:buNone/>
            </a:pPr>
            <a:r>
              <a:rPr lang="en-US" sz="1350" dirty="0"/>
              <a:t>David </a:t>
            </a:r>
            <a:r>
              <a:rPr lang="en-US" sz="1350" dirty="0" err="1"/>
              <a:t>Autor</a:t>
            </a:r>
            <a:r>
              <a:rPr lang="en-US" sz="1350" dirty="0"/>
              <a:t>, David </a:t>
            </a:r>
            <a:r>
              <a:rPr lang="en-US" sz="1350" dirty="0" err="1"/>
              <a:t>Figlio</a:t>
            </a:r>
            <a:r>
              <a:rPr lang="en-US" sz="1350" dirty="0"/>
              <a:t>, Krzysztof </a:t>
            </a:r>
            <a:r>
              <a:rPr lang="en-US" sz="1350" dirty="0" err="1"/>
              <a:t>Karbownik</a:t>
            </a:r>
            <a:r>
              <a:rPr lang="en-US" sz="1350" dirty="0"/>
              <a:t>, Jeffrey Roth, Melanie Wasserman (2015) </a:t>
            </a:r>
            <a:r>
              <a:rPr lang="en-US" sz="1350" i="1" dirty="0"/>
              <a:t>Family Disadvantage and the Gender Gap in Behavioral and Educational Outcomes</a:t>
            </a:r>
            <a:r>
              <a:rPr lang="en-US" sz="1350" dirty="0"/>
              <a:t>, Working Paper 15-16 , Institute for Policy Research, Northwestern University</a:t>
            </a:r>
          </a:p>
          <a:p>
            <a:pPr>
              <a:buNone/>
            </a:pPr>
            <a:endParaRPr lang="en-US" sz="1350" dirty="0"/>
          </a:p>
          <a:p>
            <a:pPr>
              <a:buNone/>
            </a:pPr>
            <a:r>
              <a:rPr lang="en-US" sz="1350" dirty="0"/>
              <a:t>David </a:t>
            </a:r>
            <a:r>
              <a:rPr lang="en-US" sz="1350" dirty="0" err="1"/>
              <a:t>Autor</a:t>
            </a:r>
            <a:r>
              <a:rPr lang="en-US" sz="1350" dirty="0"/>
              <a:t> and Melanie Wasserman (2012) </a:t>
            </a:r>
            <a:r>
              <a:rPr lang="en-US" sz="1350" i="1" dirty="0"/>
              <a:t>Wayward Sons: The Emerging Gender Gap in Labor Markets and Education</a:t>
            </a:r>
            <a:r>
              <a:rPr lang="en-US" sz="1350" dirty="0"/>
              <a:t>, The Third Way. Available at </a:t>
            </a:r>
            <a:r>
              <a:rPr lang="en-US" sz="1350" u="sng" dirty="0">
                <a:hlinkClick r:id="rId4"/>
              </a:rPr>
              <a:t>http://www.thirdway.org/publications/662</a:t>
            </a:r>
            <a:r>
              <a:rPr lang="en-US" sz="1350" dirty="0"/>
              <a:t> </a:t>
            </a:r>
          </a:p>
          <a:p>
            <a:pPr>
              <a:buNone/>
            </a:pPr>
            <a:endParaRPr lang="en-US" sz="1350" dirty="0"/>
          </a:p>
          <a:p>
            <a:pPr>
              <a:buNone/>
            </a:pPr>
            <a:r>
              <a:rPr lang="en-US" sz="1350" dirty="0"/>
              <a:t>Sandy Baum, Jennifer Ma and Kathleen </a:t>
            </a:r>
            <a:r>
              <a:rPr lang="en-US" sz="1350" dirty="0" err="1"/>
              <a:t>Payea</a:t>
            </a:r>
            <a:r>
              <a:rPr lang="en-US" sz="1350" dirty="0"/>
              <a:t> (2013) </a:t>
            </a:r>
            <a:r>
              <a:rPr lang="en-US" sz="1350" i="1" dirty="0"/>
              <a:t>Education Pays 2013: The Benefits of Higher Education for Individuals and Society</a:t>
            </a:r>
            <a:r>
              <a:rPr lang="en-US" sz="1350" dirty="0"/>
              <a:t>. The College Board</a:t>
            </a:r>
          </a:p>
          <a:p>
            <a:pPr>
              <a:buNone/>
            </a:pPr>
            <a:endParaRPr lang="en-US" sz="1350" dirty="0"/>
          </a:p>
          <a:p>
            <a:pPr>
              <a:buNone/>
            </a:pPr>
            <a:r>
              <a:rPr lang="en-US" sz="1350" dirty="0"/>
              <a:t>Marianne Bertrand and Jessica Pan (2011), </a:t>
            </a:r>
            <a:r>
              <a:rPr lang="en-US" sz="1350" i="1" dirty="0"/>
              <a:t>The Trouble with Boys: Social Influences and the Gender Gap in Disruptive Behavior</a:t>
            </a:r>
            <a:r>
              <a:rPr lang="en-US" sz="1350" dirty="0"/>
              <a:t>, </a:t>
            </a:r>
            <a:r>
              <a:rPr lang="en-US" sz="1350" dirty="0" err="1"/>
              <a:t>NBER</a:t>
            </a:r>
            <a:r>
              <a:rPr lang="en-US" sz="1350" dirty="0"/>
              <a:t> Working Paper No. 17541, National Bureau of Economic Research. Available at: </a:t>
            </a:r>
            <a:r>
              <a:rPr lang="en-US" sz="1350" dirty="0">
                <a:hlinkClick r:id="rId5"/>
              </a:rPr>
              <a:t>http://www.nber.org/papers/w17541</a:t>
            </a:r>
            <a:endParaRPr lang="en-US" sz="1350" dirty="0"/>
          </a:p>
          <a:p>
            <a:pPr>
              <a:buNone/>
            </a:pPr>
            <a:endParaRPr lang="en-US" sz="1350" dirty="0"/>
          </a:p>
          <a:p>
            <a:pPr>
              <a:buNone/>
            </a:pPr>
            <a:r>
              <a:rPr lang="en-US" sz="1350" dirty="0"/>
              <a:t>Claudia Buchman and Thomas A. </a:t>
            </a:r>
            <a:r>
              <a:rPr lang="en-US" sz="1350" dirty="0" err="1"/>
              <a:t>DiPrete</a:t>
            </a:r>
            <a:r>
              <a:rPr lang="en-US" sz="1350" dirty="0"/>
              <a:t> (2006) “The Growing Female Advantage in College Completion: The Role of Family Background and Academic Achievement,” </a:t>
            </a:r>
            <a:r>
              <a:rPr lang="en-US" sz="1350" i="1" dirty="0"/>
              <a:t>American Sociological Review</a:t>
            </a:r>
            <a:r>
              <a:rPr lang="en-US" sz="1350" dirty="0"/>
              <a:t>, 71 (4), pp. 515–541. </a:t>
            </a:r>
          </a:p>
          <a:p>
            <a:pPr>
              <a:buNone/>
            </a:pPr>
            <a:endParaRPr lang="en-US" sz="1350" dirty="0"/>
          </a:p>
          <a:p>
            <a:pPr>
              <a:buNone/>
            </a:pPr>
            <a:endParaRPr lang="en-US" sz="1350" dirty="0"/>
          </a:p>
          <a:p>
            <a:pPr>
              <a:buNone/>
            </a:pPr>
            <a:endParaRPr lang="en-US" sz="1350" i="1" dirty="0"/>
          </a:p>
        </p:txBody>
      </p:sp>
      <p:sp>
        <p:nvSpPr>
          <p:cNvPr id="3" name="Title 2"/>
          <p:cNvSpPr>
            <a:spLocks noGrp="1"/>
          </p:cNvSpPr>
          <p:nvPr>
            <p:ph type="title"/>
          </p:nvPr>
        </p:nvSpPr>
        <p:spPr/>
        <p:txBody>
          <a:bodyPr/>
          <a:lstStyle/>
          <a:p>
            <a:r>
              <a:rPr lang="en-US" dirty="0"/>
              <a:t>Citations</a:t>
            </a:r>
          </a:p>
        </p:txBody>
      </p:sp>
      <p:sp>
        <p:nvSpPr>
          <p:cNvPr id="4" name="Slide Number Placeholder 3"/>
          <p:cNvSpPr>
            <a:spLocks noGrp="1"/>
          </p:cNvSpPr>
          <p:nvPr>
            <p:ph type="sldNum" sz="quarter" idx="12"/>
          </p:nvPr>
        </p:nvSpPr>
        <p:spPr/>
        <p:txBody>
          <a:bodyPr/>
          <a:lstStyle/>
          <a:p>
            <a:fld id="{9079CA60-033B-4E73-AEC3-99587ECEDD8C}" type="slidenum">
              <a:rPr lang="en-US" smtClean="0"/>
              <a:pPr/>
              <a:t>36</a:t>
            </a:fld>
            <a:endParaRPr lang="en-US" dirty="0"/>
          </a:p>
        </p:txBody>
      </p:sp>
    </p:spTree>
    <p:extLst>
      <p:ext uri="{BB962C8B-B14F-4D97-AF65-F5344CB8AC3E}">
        <p14:creationId xmlns:p14="http://schemas.microsoft.com/office/powerpoint/2010/main" val="3158119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 name="Text Placeholder 1"/>
          <p:cNvSpPr>
            <a:spLocks noGrp="1"/>
          </p:cNvSpPr>
          <p:nvPr>
            <p:ph type="body" sz="quarter" idx="13"/>
          </p:nvPr>
        </p:nvSpPr>
        <p:spPr>
          <a:xfrm>
            <a:off x="760412" y="914237"/>
            <a:ext cx="10972800" cy="5402817"/>
          </a:xfrm>
        </p:spPr>
        <p:txBody>
          <a:bodyPr/>
          <a:lstStyle/>
          <a:p>
            <a:pPr>
              <a:buNone/>
            </a:pPr>
            <a:r>
              <a:rPr lang="en-US" sz="1350" dirty="0"/>
              <a:t>Centers for Disease Control (2010) "Homicide Rates Among Persons Ages 10–24 Years, by Race/Ethnicity and Sex, United States". Available at </a:t>
            </a:r>
            <a:r>
              <a:rPr lang="en-US" sz="1350" u="sng" dirty="0">
                <a:hlinkClick r:id="rId3"/>
              </a:rPr>
              <a:t>http://www.cdc.gov/violenceprevention/youthviolence/stats_at-a_glance/hr_age-race.html</a:t>
            </a:r>
            <a:endParaRPr lang="en-US" sz="1350" u="sng" dirty="0"/>
          </a:p>
          <a:p>
            <a:pPr>
              <a:buNone/>
            </a:pPr>
            <a:endParaRPr lang="en-US" sz="1350" dirty="0"/>
          </a:p>
          <a:p>
            <a:pPr>
              <a:buNone/>
            </a:pPr>
            <a:r>
              <a:rPr lang="en-US" sz="1350" dirty="0"/>
              <a:t>Andrew J. </a:t>
            </a:r>
            <a:r>
              <a:rPr lang="en-US" sz="1350" dirty="0" err="1"/>
              <a:t>Cherlin</a:t>
            </a:r>
            <a:r>
              <a:rPr lang="en-US" sz="1350" dirty="0"/>
              <a:t> (2014) </a:t>
            </a:r>
            <a:r>
              <a:rPr lang="en-US" sz="1350" i="1" dirty="0"/>
              <a:t>Labor’s Love Lost: The Rise and Fall of the Working Class Family in America</a:t>
            </a:r>
            <a:r>
              <a:rPr lang="en-US" sz="1350" dirty="0"/>
              <a:t>. Russell Sage Foundation</a:t>
            </a:r>
          </a:p>
          <a:p>
            <a:pPr>
              <a:buNone/>
            </a:pPr>
            <a:endParaRPr lang="en-US" sz="1350" dirty="0"/>
          </a:p>
          <a:p>
            <a:pPr>
              <a:buNone/>
            </a:pPr>
            <a:r>
              <a:rPr lang="en-US" sz="1350" dirty="0"/>
              <a:t>Susan </a:t>
            </a:r>
            <a:r>
              <a:rPr lang="en-US" sz="1350" dirty="0" err="1"/>
              <a:t>Clampet</a:t>
            </a:r>
            <a:r>
              <a:rPr lang="en-US" sz="1350" dirty="0"/>
              <a:t>-Lundquist et al (2011) “Moving Teenagers out of High Risk Neighborhoods: How Girls Fare Better than Boys” American Journal of Sociology, Volume 116 Number 4 (January 2011): 1154–89</a:t>
            </a:r>
          </a:p>
          <a:p>
            <a:pPr>
              <a:buNone/>
            </a:pPr>
            <a:endParaRPr lang="en-US" sz="1350" dirty="0"/>
          </a:p>
          <a:p>
            <a:pPr>
              <a:buNone/>
            </a:pPr>
            <a:r>
              <a:rPr lang="en-US" sz="1350" dirty="0"/>
              <a:t>Todd Clear (2007) </a:t>
            </a:r>
            <a:r>
              <a:rPr lang="en-US" sz="1350" i="1" dirty="0"/>
              <a:t>Imprisoning Communities: How Mass Incarceration Makes Disadvantaged Neighborhoods Worse</a:t>
            </a:r>
            <a:r>
              <a:rPr lang="en-US" sz="1350" dirty="0"/>
              <a:t>. NY: Oxford University Press. </a:t>
            </a:r>
          </a:p>
          <a:p>
            <a:pPr>
              <a:buNone/>
            </a:pPr>
            <a:endParaRPr lang="en-US" sz="1350" dirty="0"/>
          </a:p>
          <a:p>
            <a:pPr>
              <a:buNone/>
            </a:pPr>
            <a:r>
              <a:rPr lang="en-US" sz="1350" dirty="0"/>
              <a:t>Deborah A. Cobb-Clark (2011) “Fathers and Youth’s Delinquent Behavior,” Working Paper 17507, National Bureau of Economic Research. Available at: </a:t>
            </a:r>
            <a:r>
              <a:rPr lang="en-US" sz="1350" u="sng" dirty="0">
                <a:solidFill>
                  <a:srgbClr val="82D905"/>
                </a:solidFill>
              </a:rPr>
              <a:t>http://www.nber.org/papers/w17507</a:t>
            </a:r>
            <a:r>
              <a:rPr lang="en-US" sz="1350" dirty="0"/>
              <a:t>. </a:t>
            </a:r>
          </a:p>
          <a:p>
            <a:pPr>
              <a:buNone/>
            </a:pPr>
            <a:endParaRPr lang="en-US" sz="1350" dirty="0"/>
          </a:p>
          <a:p>
            <a:pPr>
              <a:buNone/>
            </a:pPr>
            <a:r>
              <a:rPr lang="en-US" sz="1350" dirty="0"/>
              <a:t>David J. Deming (2009) “Early childhood intervention and life-cycle skill development: evidence from Head Start.” </a:t>
            </a:r>
            <a:r>
              <a:rPr lang="en-US" sz="1350" i="1" dirty="0"/>
              <a:t>American Journal: Applied Economics,</a:t>
            </a:r>
            <a:r>
              <a:rPr lang="en-US" sz="1350" dirty="0"/>
              <a:t> 1(3), 111-134.</a:t>
            </a:r>
          </a:p>
          <a:p>
            <a:pPr>
              <a:buNone/>
            </a:pPr>
            <a:endParaRPr lang="en-US" sz="1350" dirty="0"/>
          </a:p>
          <a:p>
            <a:pPr>
              <a:buNone/>
            </a:pPr>
            <a:r>
              <a:rPr lang="en-US" sz="1350" dirty="0"/>
              <a:t>David J. Deming (2014) “School Choice, School Quality, and Postsecondary Attainment”.  </a:t>
            </a:r>
            <a:r>
              <a:rPr lang="en-US" sz="1350" i="1" dirty="0"/>
              <a:t>American Economic Review. </a:t>
            </a:r>
            <a:r>
              <a:rPr lang="en-US" sz="1350" dirty="0"/>
              <a:t>104(3): 991–1013</a:t>
            </a:r>
          </a:p>
          <a:p>
            <a:pPr>
              <a:buNone/>
            </a:pPr>
            <a:endParaRPr lang="en-US" sz="1350" dirty="0"/>
          </a:p>
          <a:p>
            <a:pPr>
              <a:buNone/>
            </a:pPr>
            <a:r>
              <a:rPr lang="en-US" sz="1350" dirty="0"/>
              <a:t>Michael Greenstone and Adam Looney (2012) “The Impact of Economic and Technological Change on Marriage Rates”, The Hamilton Project. </a:t>
            </a:r>
          </a:p>
          <a:p>
            <a:pPr>
              <a:buNone/>
            </a:pPr>
            <a:endParaRPr lang="en-US" sz="1350" u="sng" dirty="0"/>
          </a:p>
          <a:p>
            <a:pPr>
              <a:buNone/>
            </a:pPr>
            <a:r>
              <a:rPr lang="en-US" sz="1350" dirty="0"/>
              <a:t>Candace Hamilton Hester, Chris Meyer, and Steven Raphael (2012) “The Evolution of Gender Employment Rate Differentials within Racial Groups in the United States”, </a:t>
            </a:r>
            <a:r>
              <a:rPr lang="en-US" sz="1350" i="1" dirty="0"/>
              <a:t>The Journal of Legal Studies</a:t>
            </a:r>
            <a:r>
              <a:rPr lang="en-US" sz="1350" dirty="0"/>
              <a:t>, Vol. 41, No. 2 (June 2012), pp. 385-418 </a:t>
            </a:r>
            <a:r>
              <a:rPr lang="en-US" sz="1350" u="sng" dirty="0">
                <a:hlinkClick r:id="rId4"/>
              </a:rPr>
              <a:t>http://www.jstor.org/stable/10.1086/667578</a:t>
            </a:r>
            <a:r>
              <a:rPr lang="en-US" sz="1350" dirty="0"/>
              <a:t>.</a:t>
            </a:r>
          </a:p>
          <a:p>
            <a:pPr>
              <a:buNone/>
            </a:pPr>
            <a:endParaRPr lang="en-US" sz="1350" dirty="0"/>
          </a:p>
          <a:p>
            <a:pPr>
              <a:buNone/>
            </a:pPr>
            <a:endParaRPr lang="en-US" sz="1350" dirty="0"/>
          </a:p>
          <a:p>
            <a:pPr>
              <a:buNone/>
            </a:pPr>
            <a:endParaRPr lang="en-US" sz="1350" dirty="0"/>
          </a:p>
          <a:p>
            <a:pPr>
              <a:buNone/>
            </a:pPr>
            <a:endParaRPr lang="en-US" sz="1350" dirty="0"/>
          </a:p>
          <a:p>
            <a:pPr>
              <a:buNone/>
            </a:pPr>
            <a:endParaRPr lang="en-US" sz="1350" dirty="0"/>
          </a:p>
          <a:p>
            <a:pPr>
              <a:buNone/>
            </a:pPr>
            <a:endParaRPr lang="en-US" sz="1350" dirty="0"/>
          </a:p>
          <a:p>
            <a:endParaRPr lang="en-US" sz="1350" dirty="0"/>
          </a:p>
        </p:txBody>
      </p:sp>
      <p:sp>
        <p:nvSpPr>
          <p:cNvPr id="3" name="Title 2"/>
          <p:cNvSpPr>
            <a:spLocks noGrp="1"/>
          </p:cNvSpPr>
          <p:nvPr>
            <p:ph type="title"/>
          </p:nvPr>
        </p:nvSpPr>
        <p:spPr/>
        <p:txBody>
          <a:bodyPr/>
          <a:lstStyle/>
          <a:p>
            <a:r>
              <a:rPr lang="en-US" dirty="0"/>
              <a:t>Citations</a:t>
            </a:r>
          </a:p>
        </p:txBody>
      </p:sp>
      <p:sp>
        <p:nvSpPr>
          <p:cNvPr id="4" name="Slide Number Placeholder 3"/>
          <p:cNvSpPr>
            <a:spLocks noGrp="1"/>
          </p:cNvSpPr>
          <p:nvPr>
            <p:ph type="sldNum" sz="quarter" idx="12"/>
          </p:nvPr>
        </p:nvSpPr>
        <p:spPr/>
        <p:txBody>
          <a:bodyPr/>
          <a:lstStyle/>
          <a:p>
            <a:fld id="{9079CA60-033B-4E73-AEC3-99587ECEDD8C}" type="slidenum">
              <a:rPr lang="en-US" smtClean="0"/>
              <a:pPr/>
              <a:t>37</a:t>
            </a:fld>
            <a:endParaRPr lang="en-US" dirty="0"/>
          </a:p>
        </p:txBody>
      </p:sp>
    </p:spTree>
    <p:extLst>
      <p:ext uri="{BB962C8B-B14F-4D97-AF65-F5344CB8AC3E}">
        <p14:creationId xmlns:p14="http://schemas.microsoft.com/office/powerpoint/2010/main" val="38950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 name="Text Placeholder 1"/>
          <p:cNvSpPr>
            <a:spLocks noGrp="1"/>
          </p:cNvSpPr>
          <p:nvPr>
            <p:ph type="body" sz="quarter" idx="13"/>
          </p:nvPr>
        </p:nvSpPr>
        <p:spPr>
          <a:xfrm>
            <a:off x="912258" y="1014485"/>
            <a:ext cx="10592354" cy="5402817"/>
          </a:xfrm>
        </p:spPr>
        <p:txBody>
          <a:bodyPr/>
          <a:lstStyle/>
          <a:p>
            <a:pPr>
              <a:buNone/>
            </a:pPr>
            <a:r>
              <a:rPr lang="en-US" sz="1300" dirty="0"/>
              <a:t>Carolyn </a:t>
            </a:r>
            <a:r>
              <a:rPr lang="en-US" sz="1300" dirty="0" err="1"/>
              <a:t>J.Hill</a:t>
            </a:r>
            <a:r>
              <a:rPr lang="en-US" sz="1300" dirty="0"/>
              <a:t>, William T. Gormley, Jr, .Shirley Adelstein (2015) “Do the short-term effects of a high-quality preschool program persist?” </a:t>
            </a:r>
            <a:r>
              <a:rPr lang="en-US" sz="1300" i="1" dirty="0"/>
              <a:t>Early Childhood Research Quarterly</a:t>
            </a:r>
            <a:r>
              <a:rPr lang="en-US" sz="1300" dirty="0"/>
              <a:t>, 32, 60-79</a:t>
            </a:r>
          </a:p>
          <a:p>
            <a:pPr>
              <a:buNone/>
            </a:pPr>
            <a:endParaRPr lang="en-US" sz="1300" dirty="0"/>
          </a:p>
          <a:p>
            <a:pPr>
              <a:buNone/>
            </a:pPr>
            <a:r>
              <a:rPr lang="en-US" sz="1300" dirty="0"/>
              <a:t>Brian A. Jacob (2002) “Where the Boys Aren’t: Non-cognitive Skills, Returns to School and the Gender Gap in Higher Education” </a:t>
            </a:r>
            <a:r>
              <a:rPr lang="en-US" sz="1300" i="1" dirty="0"/>
              <a:t>Economics of Education Review</a:t>
            </a:r>
            <a:r>
              <a:rPr lang="en-US" sz="1300" dirty="0"/>
              <a:t>, 21: 589–598.</a:t>
            </a:r>
          </a:p>
          <a:p>
            <a:pPr>
              <a:buNone/>
            </a:pPr>
            <a:endParaRPr lang="en-US" sz="1300" dirty="0"/>
          </a:p>
          <a:p>
            <a:pPr>
              <a:buNone/>
            </a:pPr>
            <a:r>
              <a:rPr lang="en-US" sz="1300" dirty="0"/>
              <a:t>Brian L. Jacob and Tamara </a:t>
            </a:r>
            <a:r>
              <a:rPr lang="en-US" sz="1300" dirty="0" err="1"/>
              <a:t>Linkow</a:t>
            </a:r>
            <a:r>
              <a:rPr lang="en-US" sz="1300" dirty="0"/>
              <a:t> Wilder (2011) “Educational Expectations and Attainment,” in Greg J Duncan and Richard J </a:t>
            </a:r>
            <a:r>
              <a:rPr lang="en-US" sz="1300" dirty="0" err="1"/>
              <a:t>Murnane</a:t>
            </a:r>
            <a:r>
              <a:rPr lang="en-US" sz="1300" dirty="0"/>
              <a:t>, eds., </a:t>
            </a:r>
            <a:r>
              <a:rPr lang="en-US" sz="1300" i="1" dirty="0"/>
              <a:t>Whither Opportunity</a:t>
            </a:r>
            <a:r>
              <a:rPr lang="en-US" sz="1300" dirty="0"/>
              <a:t>, Russell Sage Foundation, pp. 133–162. </a:t>
            </a:r>
          </a:p>
          <a:p>
            <a:pPr>
              <a:buNone/>
            </a:pPr>
            <a:endParaRPr lang="en-US" sz="1300" dirty="0"/>
          </a:p>
          <a:p>
            <a:pPr>
              <a:buNone/>
            </a:pPr>
            <a:r>
              <a:rPr lang="en-US" sz="1300" dirty="0" err="1"/>
              <a:t>Guyonne</a:t>
            </a:r>
            <a:r>
              <a:rPr lang="en-US" sz="1300" dirty="0"/>
              <a:t> Kalb and </a:t>
            </a:r>
            <a:r>
              <a:rPr lang="en-US" sz="1300" dirty="0" err="1"/>
              <a:t>Jennny</a:t>
            </a:r>
            <a:r>
              <a:rPr lang="en-US" sz="1300" dirty="0"/>
              <a:t> Williams (2003) "Gender and Delinquency", </a:t>
            </a:r>
            <a:r>
              <a:rPr lang="en-US" sz="1300" i="1" dirty="0"/>
              <a:t>Applied Economics Letters</a:t>
            </a:r>
            <a:r>
              <a:rPr lang="en-US" sz="1300" dirty="0"/>
              <a:t>, 2003, 10, 425–429</a:t>
            </a:r>
          </a:p>
          <a:p>
            <a:pPr>
              <a:buNone/>
            </a:pPr>
            <a:endParaRPr lang="en-US" sz="1300" dirty="0"/>
          </a:p>
          <a:p>
            <a:pPr>
              <a:buNone/>
            </a:pPr>
            <a:r>
              <a:rPr lang="en-US" sz="1300" dirty="0"/>
              <a:t>Rose M. </a:t>
            </a:r>
            <a:r>
              <a:rPr lang="en-US" sz="1300" dirty="0" err="1"/>
              <a:t>Kreider</a:t>
            </a:r>
            <a:r>
              <a:rPr lang="en-US" sz="1300" dirty="0"/>
              <a:t> and Renee Ellis (2011) “Living Arrangements of Children: 2009," Current Population Reports, P70-126. Washington, DC: U.S. Census Bureau.</a:t>
            </a:r>
          </a:p>
          <a:p>
            <a:pPr>
              <a:buNone/>
            </a:pPr>
            <a:endParaRPr lang="en-US" sz="1300" dirty="0"/>
          </a:p>
          <a:p>
            <a:pPr>
              <a:buNone/>
            </a:pPr>
            <a:r>
              <a:rPr lang="en-US" sz="1300" dirty="0"/>
              <a:t>John M. </a:t>
            </a:r>
            <a:r>
              <a:rPr lang="en-US" sz="1300" dirty="0" err="1"/>
              <a:t>Leventhal</a:t>
            </a:r>
            <a:r>
              <a:rPr lang="en-US" sz="1300" dirty="0"/>
              <a:t>, Julie R. Gaither and Robert </a:t>
            </a:r>
            <a:r>
              <a:rPr lang="en-US" sz="1300" dirty="0" err="1"/>
              <a:t>Sege</a:t>
            </a:r>
            <a:r>
              <a:rPr lang="en-US" sz="1300" dirty="0"/>
              <a:t> (2014) "Hospitalizations Due to Firearm Injuries in Children and Adolescents", Pediatrics; originally published online January 27, 2014: Available at </a:t>
            </a:r>
            <a:r>
              <a:rPr lang="en-US" sz="1300" u="sng" dirty="0">
                <a:hlinkClick r:id="rId3"/>
              </a:rPr>
              <a:t>http://pediatrics.aappublications.org/content/early/2014/01/22/peds.2013-1809</a:t>
            </a:r>
            <a:r>
              <a:rPr lang="en-US" sz="1300" dirty="0"/>
              <a:t> </a:t>
            </a:r>
          </a:p>
          <a:p>
            <a:pPr>
              <a:buNone/>
            </a:pPr>
            <a:endParaRPr lang="en-US" sz="1300" dirty="0"/>
          </a:p>
          <a:p>
            <a:pPr>
              <a:buNone/>
            </a:pPr>
            <a:r>
              <a:rPr lang="en-US" sz="1300" dirty="0"/>
              <a:t>Gladys Martinez, Kimberly Daniels, and </a:t>
            </a:r>
            <a:r>
              <a:rPr lang="en-US" sz="1300" dirty="0" err="1"/>
              <a:t>Anjani</a:t>
            </a:r>
            <a:r>
              <a:rPr lang="en-US" sz="1300" dirty="0"/>
              <a:t> Chandra (2012), </a:t>
            </a:r>
            <a:r>
              <a:rPr lang="en-US" sz="1300" i="1" dirty="0"/>
              <a:t>Fertility of Men and Women Aged 15–44 Years in the United States: National Survey of Family Growth, 2006–2010</a:t>
            </a:r>
            <a:r>
              <a:rPr lang="en-US" sz="1300" dirty="0"/>
              <a:t>, National Health Statistics Report</a:t>
            </a:r>
          </a:p>
          <a:p>
            <a:pPr>
              <a:buNone/>
            </a:pPr>
            <a:endParaRPr lang="en-US" sz="1300" dirty="0"/>
          </a:p>
          <a:p>
            <a:pPr>
              <a:buNone/>
            </a:pPr>
            <a:r>
              <a:rPr lang="en-US" sz="1300" dirty="0"/>
              <a:t>Douglas S. Massey (2007) Categorically Unequal: The American Stratification System. Russell Sage Foundation</a:t>
            </a:r>
          </a:p>
          <a:p>
            <a:pPr>
              <a:buNone/>
            </a:pPr>
            <a:endParaRPr lang="en-US" sz="1300" dirty="0"/>
          </a:p>
          <a:p>
            <a:pPr>
              <a:buNone/>
            </a:pPr>
            <a:r>
              <a:rPr lang="en-US" sz="1300" dirty="0"/>
              <a:t>Richard J. </a:t>
            </a:r>
            <a:r>
              <a:rPr lang="en-US" sz="1300" dirty="0" err="1"/>
              <a:t>Murnane</a:t>
            </a:r>
            <a:r>
              <a:rPr lang="en-US" sz="1300" dirty="0"/>
              <a:t> (2013) </a:t>
            </a:r>
            <a:r>
              <a:rPr lang="en-US" sz="1300" i="1" dirty="0" err="1"/>
              <a:t>U.S</a:t>
            </a:r>
            <a:r>
              <a:rPr lang="en-US" sz="1300" i="1" dirty="0"/>
              <a:t> High School Graduation Rates: Patterns and Explanations</a:t>
            </a:r>
            <a:r>
              <a:rPr lang="en-US" sz="1300" dirty="0"/>
              <a:t>, </a:t>
            </a:r>
            <a:r>
              <a:rPr lang="en-US" sz="1300" dirty="0" err="1"/>
              <a:t>NBER</a:t>
            </a:r>
            <a:r>
              <a:rPr lang="en-US" sz="1300" dirty="0"/>
              <a:t> Working Paper No. 18701. Available at: </a:t>
            </a:r>
            <a:r>
              <a:rPr lang="en-US" sz="1300" u="sng" dirty="0">
                <a:hlinkClick r:id="rId4"/>
              </a:rPr>
              <a:t>http://www.nber.org/papers/w18701</a:t>
            </a:r>
            <a:r>
              <a:rPr lang="en-US" sz="1300" dirty="0"/>
              <a:t> </a:t>
            </a:r>
          </a:p>
          <a:p>
            <a:pPr>
              <a:buNone/>
            </a:pPr>
            <a:endParaRPr lang="en-US" sz="1300" dirty="0"/>
          </a:p>
          <a:p>
            <a:pPr>
              <a:buNone/>
            </a:pPr>
            <a:endParaRPr lang="en-US" sz="1300" dirty="0"/>
          </a:p>
          <a:p>
            <a:pPr>
              <a:buNone/>
            </a:pPr>
            <a:endParaRPr lang="en-US" sz="1300" dirty="0"/>
          </a:p>
          <a:p>
            <a:pPr>
              <a:buNone/>
            </a:pPr>
            <a:endParaRPr lang="en-US" sz="1300" dirty="0"/>
          </a:p>
        </p:txBody>
      </p:sp>
      <p:sp>
        <p:nvSpPr>
          <p:cNvPr id="3" name="Title 2"/>
          <p:cNvSpPr>
            <a:spLocks noGrp="1"/>
          </p:cNvSpPr>
          <p:nvPr>
            <p:ph type="title"/>
          </p:nvPr>
        </p:nvSpPr>
        <p:spPr/>
        <p:txBody>
          <a:bodyPr/>
          <a:lstStyle/>
          <a:p>
            <a:r>
              <a:rPr lang="en-US" dirty="0"/>
              <a:t>Citations</a:t>
            </a:r>
          </a:p>
        </p:txBody>
      </p:sp>
      <p:sp>
        <p:nvSpPr>
          <p:cNvPr id="4" name="Slide Number Placeholder 3"/>
          <p:cNvSpPr>
            <a:spLocks noGrp="1"/>
          </p:cNvSpPr>
          <p:nvPr>
            <p:ph type="sldNum" sz="quarter" idx="12"/>
          </p:nvPr>
        </p:nvSpPr>
        <p:spPr/>
        <p:txBody>
          <a:bodyPr/>
          <a:lstStyle/>
          <a:p>
            <a:fld id="{9079CA60-033B-4E73-AEC3-99587ECEDD8C}" type="slidenum">
              <a:rPr lang="en-US" smtClean="0"/>
              <a:pPr/>
              <a:t>38</a:t>
            </a:fld>
            <a:endParaRPr lang="en-US" dirty="0"/>
          </a:p>
        </p:txBody>
      </p:sp>
    </p:spTree>
    <p:extLst>
      <p:ext uri="{BB962C8B-B14F-4D97-AF65-F5344CB8AC3E}">
        <p14:creationId xmlns:p14="http://schemas.microsoft.com/office/powerpoint/2010/main" val="294355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 name="Text Placeholder 1"/>
          <p:cNvSpPr>
            <a:spLocks noGrp="1"/>
          </p:cNvSpPr>
          <p:nvPr>
            <p:ph type="body" sz="quarter" idx="13"/>
          </p:nvPr>
        </p:nvSpPr>
        <p:spPr>
          <a:xfrm>
            <a:off x="684212" y="1074183"/>
            <a:ext cx="11125199" cy="5402817"/>
          </a:xfrm>
        </p:spPr>
        <p:txBody>
          <a:bodyPr/>
          <a:lstStyle/>
          <a:p>
            <a:pPr>
              <a:buNone/>
            </a:pPr>
            <a:r>
              <a:rPr lang="en-US" sz="1250" dirty="0"/>
              <a:t>Suh-</a:t>
            </a:r>
            <a:r>
              <a:rPr lang="en-US" sz="1250" dirty="0" err="1"/>
              <a:t>Ruu</a:t>
            </a:r>
            <a:r>
              <a:rPr lang="en-US" sz="1250" dirty="0"/>
              <a:t> </a:t>
            </a:r>
            <a:r>
              <a:rPr lang="en-US" sz="1250" dirty="0" err="1"/>
              <a:t>Ou</a:t>
            </a:r>
            <a:r>
              <a:rPr lang="en-US" sz="1250" dirty="0"/>
              <a:t> and Arthur J. Reynolds (2010) “Mechanisms of effects of an early intervention program on educational attainment: a gender subgroup analysis”. </a:t>
            </a:r>
            <a:r>
              <a:rPr lang="en-US" sz="1250" i="1" dirty="0"/>
              <a:t>Children and Youth Services Review</a:t>
            </a:r>
            <a:r>
              <a:rPr lang="en-US" sz="1250" dirty="0"/>
              <a:t>, 32, 1064-1076</a:t>
            </a:r>
          </a:p>
          <a:p>
            <a:pPr>
              <a:buNone/>
            </a:pPr>
            <a:endParaRPr lang="en-US" sz="1250" dirty="0"/>
          </a:p>
          <a:p>
            <a:pPr>
              <a:buNone/>
            </a:pPr>
            <a:r>
              <a:rPr lang="en-US" sz="1250" dirty="0"/>
              <a:t>Derek Neal and Armin Rick (2014) The Prison Boom and the Lack of Black Progress after Smith and Welch, NBER Working Paper No. 20283. Available at: </a:t>
            </a:r>
            <a:r>
              <a:rPr lang="en-US" sz="1250" u="sng" dirty="0">
                <a:hlinkClick r:id="rId3"/>
              </a:rPr>
              <a:t>http://www.nber.org/papers/w20283</a:t>
            </a:r>
            <a:r>
              <a:rPr lang="en-US" sz="1250" dirty="0"/>
              <a:t> </a:t>
            </a:r>
          </a:p>
          <a:p>
            <a:pPr>
              <a:buNone/>
            </a:pPr>
            <a:endParaRPr lang="en-US" sz="1250" dirty="0"/>
          </a:p>
          <a:p>
            <a:pPr>
              <a:buNone/>
            </a:pPr>
            <a:r>
              <a:rPr lang="en-US" sz="1250" dirty="0"/>
              <a:t>Pew Center on the States (2010) Prison Count 2010: State Population Declines for the First Time in 38 Years. Available online at: </a:t>
            </a:r>
            <a:r>
              <a:rPr lang="en-US" sz="1250" dirty="0">
                <a:hlinkClick r:id="rId4"/>
              </a:rPr>
              <a:t>http://www.pewtrusts.org/~/media/legacy/uploadedfiles/wwwpewtrustsorg/reports/sentencing_and_corrections/PrisonCount2010pdf.pdf</a:t>
            </a:r>
            <a:r>
              <a:rPr lang="en-US" sz="1250" dirty="0"/>
              <a:t> </a:t>
            </a:r>
          </a:p>
          <a:p>
            <a:pPr>
              <a:buNone/>
            </a:pPr>
            <a:endParaRPr lang="en-US" sz="1250" dirty="0"/>
          </a:p>
          <a:p>
            <a:pPr>
              <a:buNone/>
            </a:pPr>
            <a:r>
              <a:rPr lang="en-US" sz="1250" dirty="0"/>
              <a:t>John Pfaff (2011) The Causes of Growth in Prison Admissions and Population Available at SSRN: </a:t>
            </a:r>
            <a:r>
              <a:rPr lang="en-US" sz="1250" dirty="0">
                <a:hlinkClick r:id="rId5"/>
              </a:rPr>
              <a:t>http://ssrn.com/abstract=1884674</a:t>
            </a:r>
            <a:r>
              <a:rPr lang="en-US" sz="1250" dirty="0"/>
              <a:t>  or </a:t>
            </a:r>
            <a:r>
              <a:rPr lang="en-US" sz="1250" dirty="0">
                <a:hlinkClick r:id="rId6"/>
              </a:rPr>
              <a:t>http://dx.doi.org/10.2139/ssrn.1884674</a:t>
            </a:r>
            <a:r>
              <a:rPr lang="en-US" sz="1250" dirty="0"/>
              <a:t> </a:t>
            </a:r>
          </a:p>
          <a:p>
            <a:pPr>
              <a:buNone/>
            </a:pPr>
            <a:endParaRPr lang="en-US" sz="1250" dirty="0"/>
          </a:p>
          <a:p>
            <a:pPr>
              <a:buNone/>
            </a:pPr>
            <a:r>
              <a:rPr lang="en-US" sz="1250" dirty="0"/>
              <a:t>Steven Raphael (2007) “Early Incarceration Spells and the Transition to Adulthood,” in </a:t>
            </a:r>
            <a:r>
              <a:rPr lang="en-US" sz="1250" dirty="0" err="1"/>
              <a:t>Danziger</a:t>
            </a:r>
            <a:r>
              <a:rPr lang="en-US" sz="1250" dirty="0"/>
              <a:t>, Sheldon and Cecilia Elena Rouse (</a:t>
            </a:r>
            <a:r>
              <a:rPr lang="en-US" sz="1250" dirty="0" err="1"/>
              <a:t>eds</a:t>
            </a:r>
            <a:r>
              <a:rPr lang="en-US" sz="1250" dirty="0"/>
              <a:t>) </a:t>
            </a:r>
            <a:r>
              <a:rPr lang="en-US" sz="1250" i="1" dirty="0"/>
              <a:t>The Price of Independence: The Economics of Early Adulthood, </a:t>
            </a:r>
            <a:r>
              <a:rPr lang="en-US" sz="1250" dirty="0"/>
              <a:t>Russell Sage Foundation: New York pp. 278-306.</a:t>
            </a:r>
          </a:p>
          <a:p>
            <a:pPr>
              <a:buNone/>
            </a:pPr>
            <a:endParaRPr lang="en-US" sz="1250" dirty="0"/>
          </a:p>
          <a:p>
            <a:pPr>
              <a:buNone/>
            </a:pPr>
            <a:r>
              <a:rPr lang="en-US" sz="1250" dirty="0"/>
              <a:t>Sarah K. S. Shannon et al (2017) “The Growth, Scope, and Spatial Distribution of People With Felony Records in the United States, 1948–2010” </a:t>
            </a:r>
            <a:r>
              <a:rPr lang="en-US" sz="1250" i="1" dirty="0"/>
              <a:t>Demography</a:t>
            </a:r>
            <a:r>
              <a:rPr lang="en-US" sz="1250" dirty="0"/>
              <a:t> (2017) 54:1795–1818</a:t>
            </a:r>
          </a:p>
          <a:p>
            <a:pPr>
              <a:buNone/>
            </a:pPr>
            <a:endParaRPr lang="en-US" sz="1250" dirty="0"/>
          </a:p>
          <a:p>
            <a:pPr>
              <a:buNone/>
            </a:pPr>
            <a:r>
              <a:rPr lang="en-US" sz="1250" dirty="0"/>
              <a:t>Jeremy Travis and Bruce Western (2014) </a:t>
            </a:r>
            <a:r>
              <a:rPr lang="en-US" sz="1250" i="1" dirty="0"/>
              <a:t>Growth of incarceration in the United States: The Growth of Incarceration in the United States: Exploring Causes and Consequences</a:t>
            </a:r>
            <a:r>
              <a:rPr lang="en-US" sz="1250" dirty="0"/>
              <a:t>. National Academies Press.  Available at: </a:t>
            </a:r>
            <a:r>
              <a:rPr lang="en-US" sz="1250" u="sng" dirty="0">
                <a:hlinkClick r:id="rId7"/>
              </a:rPr>
              <a:t>http://www.nap.edu/catalog.php?record_id=18613</a:t>
            </a:r>
            <a:r>
              <a:rPr lang="en-US" sz="1250" dirty="0"/>
              <a:t> </a:t>
            </a:r>
          </a:p>
          <a:p>
            <a:pPr>
              <a:buNone/>
            </a:pPr>
            <a:endParaRPr lang="en-US" sz="1250" dirty="0"/>
          </a:p>
          <a:p>
            <a:pPr>
              <a:buNone/>
            </a:pPr>
            <a:r>
              <a:rPr lang="en-US" sz="1250" dirty="0"/>
              <a:t>Jonathan Vespa, Jamie M. Lewis, and Rose M. </a:t>
            </a:r>
            <a:r>
              <a:rPr lang="en-US" sz="1250" dirty="0" err="1"/>
              <a:t>Kreider</a:t>
            </a:r>
            <a:r>
              <a:rPr lang="en-US" sz="1250" dirty="0"/>
              <a:t> (2013) </a:t>
            </a:r>
            <a:r>
              <a:rPr lang="en-US" sz="1250" i="1" dirty="0"/>
              <a:t>America’s Families and Living Arrangements: 2012 Population Characteristics</a:t>
            </a:r>
            <a:r>
              <a:rPr lang="en-US" sz="1250" dirty="0"/>
              <a:t>. U.S. Census Bureau</a:t>
            </a:r>
          </a:p>
          <a:p>
            <a:pPr>
              <a:buNone/>
            </a:pPr>
            <a:endParaRPr lang="en-US" sz="1250" dirty="0"/>
          </a:p>
          <a:p>
            <a:pPr>
              <a:buNone/>
            </a:pPr>
            <a:r>
              <a:rPr lang="en-US" sz="1250" dirty="0"/>
              <a:t>Sara Wakefield and Christopher </a:t>
            </a:r>
            <a:r>
              <a:rPr lang="en-US" sz="1250" dirty="0" err="1"/>
              <a:t>Wildeman</a:t>
            </a:r>
            <a:r>
              <a:rPr lang="en-US" sz="1250" dirty="0"/>
              <a:t> (2013) </a:t>
            </a:r>
            <a:r>
              <a:rPr lang="en-US" sz="1250" i="1" dirty="0"/>
              <a:t>Children of the Prison Boom: Mass Incarceration and the Future of American Inequality</a:t>
            </a:r>
            <a:r>
              <a:rPr lang="en-US" sz="1250" dirty="0"/>
              <a:t>. Oxford University Press</a:t>
            </a:r>
          </a:p>
          <a:p>
            <a:pPr>
              <a:buNone/>
            </a:pPr>
            <a:endParaRPr lang="en-US" sz="1250" dirty="0"/>
          </a:p>
          <a:p>
            <a:pPr>
              <a:buNone/>
            </a:pPr>
            <a:endParaRPr lang="en-US" sz="1250" dirty="0"/>
          </a:p>
          <a:p>
            <a:pPr>
              <a:buNone/>
            </a:pPr>
            <a:endParaRPr lang="en-US" sz="1250" dirty="0"/>
          </a:p>
          <a:p>
            <a:pPr>
              <a:buNone/>
            </a:pPr>
            <a:endParaRPr lang="en-US" sz="1250" dirty="0"/>
          </a:p>
        </p:txBody>
      </p:sp>
      <p:sp>
        <p:nvSpPr>
          <p:cNvPr id="3" name="Title 2"/>
          <p:cNvSpPr>
            <a:spLocks noGrp="1"/>
          </p:cNvSpPr>
          <p:nvPr>
            <p:ph type="title"/>
          </p:nvPr>
        </p:nvSpPr>
        <p:spPr/>
        <p:txBody>
          <a:bodyPr/>
          <a:lstStyle/>
          <a:p>
            <a:r>
              <a:rPr lang="en-US" dirty="0"/>
              <a:t>Citations</a:t>
            </a:r>
          </a:p>
        </p:txBody>
      </p:sp>
      <p:sp>
        <p:nvSpPr>
          <p:cNvPr id="4" name="Slide Number Placeholder 3"/>
          <p:cNvSpPr>
            <a:spLocks noGrp="1"/>
          </p:cNvSpPr>
          <p:nvPr>
            <p:ph type="sldNum" sz="quarter" idx="12"/>
          </p:nvPr>
        </p:nvSpPr>
        <p:spPr/>
        <p:txBody>
          <a:bodyPr/>
          <a:lstStyle/>
          <a:p>
            <a:fld id="{9079CA60-033B-4E73-AEC3-99587ECEDD8C}" type="slidenum">
              <a:rPr lang="en-US" smtClean="0"/>
              <a:pPr/>
              <a:t>39</a:t>
            </a:fld>
            <a:endParaRPr lang="en-US" dirty="0"/>
          </a:p>
        </p:txBody>
      </p:sp>
    </p:spTree>
    <p:extLst>
      <p:ext uri="{BB962C8B-B14F-4D97-AF65-F5344CB8AC3E}">
        <p14:creationId xmlns:p14="http://schemas.microsoft.com/office/powerpoint/2010/main" val="347035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33" y="330896"/>
            <a:ext cx="11273392" cy="735904"/>
          </a:xfrm>
        </p:spPr>
        <p:txBody>
          <a:bodyPr/>
          <a:lstStyle/>
          <a:p>
            <a:r>
              <a:rPr lang="en-US" sz="3000" dirty="0"/>
              <a:t>Vicious Cycles of Intergenerational Disadvantage</a:t>
            </a:r>
          </a:p>
        </p:txBody>
      </p:sp>
      <p:sp>
        <p:nvSpPr>
          <p:cNvPr id="3" name="Slide Number Placeholder 2"/>
          <p:cNvSpPr>
            <a:spLocks noGrp="1"/>
          </p:cNvSpPr>
          <p:nvPr>
            <p:ph type="sldNum" sz="quarter" idx="12"/>
          </p:nvPr>
        </p:nvSpPr>
        <p:spPr/>
        <p:txBody>
          <a:bodyPr/>
          <a:lstStyle/>
          <a:p>
            <a:fld id="{9079CA60-033B-4E73-AEC3-99587ECEDD8C}" type="slidenum">
              <a:rPr lang="en-US" smtClean="0"/>
              <a:pPr/>
              <a:t>4</a:t>
            </a:fld>
            <a:endParaRPr lang="en-US" dirty="0"/>
          </a:p>
        </p:txBody>
      </p:sp>
      <p:grpSp>
        <p:nvGrpSpPr>
          <p:cNvPr id="30" name="Group 29"/>
          <p:cNvGrpSpPr/>
          <p:nvPr/>
        </p:nvGrpSpPr>
        <p:grpSpPr>
          <a:xfrm>
            <a:off x="3293767" y="1447800"/>
            <a:ext cx="2031872" cy="2031872"/>
            <a:chOff x="1923756" y="-141477"/>
            <a:chExt cx="2031872" cy="2031872"/>
          </a:xfrm>
        </p:grpSpPr>
        <p:sp>
          <p:nvSpPr>
            <p:cNvPr id="46" name="Oval 45"/>
            <p:cNvSpPr/>
            <p:nvPr/>
          </p:nvSpPr>
          <p:spPr>
            <a:xfrm>
              <a:off x="1923756" y="-141477"/>
              <a:ext cx="2031872" cy="2031872"/>
            </a:xfrm>
            <a:prstGeom prst="ellipse">
              <a:avLst/>
            </a:prstGeom>
            <a:solidFill>
              <a:srgbClr val="1F90F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7" name="Oval 4"/>
            <p:cNvSpPr/>
            <p:nvPr/>
          </p:nvSpPr>
          <p:spPr>
            <a:xfrm>
              <a:off x="2221317" y="156084"/>
              <a:ext cx="1436750" cy="143675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1" kern="1200" dirty="0">
                  <a:solidFill>
                    <a:srgbClr val="1C1E1B"/>
                  </a:solidFill>
                </a:rPr>
                <a:t>Declining Employ and Earnings</a:t>
              </a:r>
              <a:endParaRPr lang="en-US" sz="1400" kern="1200" dirty="0">
                <a:solidFill>
                  <a:srgbClr val="1C1E1B"/>
                </a:solidFill>
              </a:endParaRPr>
            </a:p>
          </p:txBody>
        </p:sp>
      </p:grpSp>
      <p:sp>
        <p:nvSpPr>
          <p:cNvPr id="4" name="TextBox 3"/>
          <p:cNvSpPr txBox="1"/>
          <p:nvPr/>
        </p:nvSpPr>
        <p:spPr>
          <a:xfrm>
            <a:off x="293296" y="1089189"/>
            <a:ext cx="2879238" cy="1569660"/>
          </a:xfrm>
          <a:prstGeom prst="rect">
            <a:avLst/>
          </a:prstGeom>
          <a:noFill/>
        </p:spPr>
        <p:txBody>
          <a:bodyPr wrap="square" rtlCol="0">
            <a:spAutoFit/>
          </a:bodyPr>
          <a:lstStyle/>
          <a:p>
            <a:r>
              <a:rPr lang="en-US" sz="1600" dirty="0">
                <a:solidFill>
                  <a:schemeClr val="accent1"/>
                </a:solidFill>
              </a:rPr>
              <a:t>Since 1970 long-term joblessness has increased </a:t>
            </a:r>
            <a:r>
              <a:rPr lang="en-US" sz="1600" dirty="0">
                <a:solidFill>
                  <a:schemeClr val="tx2"/>
                </a:solidFill>
              </a:rPr>
              <a:t>180% </a:t>
            </a:r>
            <a:r>
              <a:rPr lang="en-US" sz="1600" dirty="0">
                <a:solidFill>
                  <a:schemeClr val="accent1"/>
                </a:solidFill>
              </a:rPr>
              <a:t>among black and white males and </a:t>
            </a:r>
            <a:r>
              <a:rPr lang="en-US" sz="1600" dirty="0">
                <a:solidFill>
                  <a:schemeClr val="tx2"/>
                </a:solidFill>
              </a:rPr>
              <a:t>140%</a:t>
            </a:r>
            <a:r>
              <a:rPr lang="en-US" sz="1600" dirty="0">
                <a:solidFill>
                  <a:schemeClr val="accent1"/>
                </a:solidFill>
              </a:rPr>
              <a:t> among Latino males due to </a:t>
            </a:r>
            <a:r>
              <a:rPr lang="en-US" sz="1600" dirty="0">
                <a:solidFill>
                  <a:schemeClr val="tx2"/>
                </a:solidFill>
              </a:rPr>
              <a:t>changes in the economy</a:t>
            </a:r>
            <a:r>
              <a:rPr lang="en-US" sz="1600" dirty="0">
                <a:solidFill>
                  <a:schemeClr val="accent1"/>
                </a:solidFill>
              </a:rPr>
              <a:t>. </a:t>
            </a:r>
          </a:p>
        </p:txBody>
      </p:sp>
      <p:sp>
        <p:nvSpPr>
          <p:cNvPr id="9" name="TextBox 6">
            <a:extLst>
              <a:ext uri="{FF2B5EF4-FFF2-40B4-BE49-F238E27FC236}">
                <a16:creationId xmlns:a16="http://schemas.microsoft.com/office/drawing/2014/main" xmlns="" id="{1D8877C9-98D6-46F4-ABA6-7F15CB495B54}"/>
              </a:ext>
            </a:extLst>
          </p:cNvPr>
          <p:cNvSpPr txBox="1"/>
          <p:nvPr/>
        </p:nvSpPr>
        <p:spPr>
          <a:xfrm>
            <a:off x="74612" y="6324600"/>
            <a:ext cx="2047382"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solidFill>
                  <a:srgbClr val="82D905"/>
                </a:solidFill>
              </a:rPr>
              <a:t>Winters and Hirsch, 2012</a:t>
            </a:r>
          </a:p>
        </p:txBody>
      </p:sp>
    </p:spTree>
    <p:extLst>
      <p:ext uri="{BB962C8B-B14F-4D97-AF65-F5344CB8AC3E}">
        <p14:creationId xmlns:p14="http://schemas.microsoft.com/office/powerpoint/2010/main" val="4252731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 name="Text Placeholder 1"/>
          <p:cNvSpPr>
            <a:spLocks noGrp="1"/>
          </p:cNvSpPr>
          <p:nvPr>
            <p:ph type="body" sz="quarter" idx="13"/>
          </p:nvPr>
        </p:nvSpPr>
        <p:spPr>
          <a:xfrm>
            <a:off x="912813" y="1074183"/>
            <a:ext cx="10515600" cy="5402817"/>
          </a:xfrm>
        </p:spPr>
        <p:txBody>
          <a:bodyPr/>
          <a:lstStyle/>
          <a:p>
            <a:pPr>
              <a:buNone/>
            </a:pPr>
            <a:r>
              <a:rPr lang="en-US" sz="1400" dirty="0"/>
              <a:t>Christina Weiland  and </a:t>
            </a:r>
            <a:r>
              <a:rPr lang="en-US" sz="1400" dirty="0" err="1"/>
              <a:t>Hirokazu</a:t>
            </a:r>
            <a:r>
              <a:rPr lang="en-US" sz="1400" dirty="0"/>
              <a:t> Yoshikawa (2013) “Impacts of a prekindergarten program on children’s mathematics, language, literacy, executive function and emotional skills.” </a:t>
            </a:r>
            <a:r>
              <a:rPr lang="en-US" sz="1400" i="1" dirty="0"/>
              <a:t>Child Development</a:t>
            </a:r>
            <a:r>
              <a:rPr lang="en-US" sz="1400" dirty="0"/>
              <a:t>, 84(6), 2112-1314</a:t>
            </a:r>
          </a:p>
          <a:p>
            <a:pPr>
              <a:buNone/>
            </a:pPr>
            <a:endParaRPr lang="en-US" sz="1400" dirty="0"/>
          </a:p>
          <a:p>
            <a:pPr>
              <a:buNone/>
            </a:pPr>
            <a:r>
              <a:rPr lang="en-US" sz="1400" dirty="0"/>
              <a:t>Bruce Western &amp; Becky Pettit (2010) "Incarceration &amp; social inequality", Daedalus, Summer 2010</a:t>
            </a:r>
          </a:p>
          <a:p>
            <a:pPr>
              <a:buNone/>
            </a:pPr>
            <a:endParaRPr lang="en-US" sz="1400" dirty="0"/>
          </a:p>
          <a:p>
            <a:pPr>
              <a:buNone/>
            </a:pPr>
            <a:r>
              <a:rPr lang="en-US" sz="1400" dirty="0"/>
              <a:t>William Julius Wilson (1996) </a:t>
            </a:r>
            <a:r>
              <a:rPr lang="en-US" sz="1400" i="1" dirty="0"/>
              <a:t>When Work Disappears: The World of the New Urban Poor. </a:t>
            </a:r>
            <a:r>
              <a:rPr lang="en-US" sz="1400" dirty="0"/>
              <a:t>Knopf Doubleday</a:t>
            </a:r>
          </a:p>
          <a:p>
            <a:pPr>
              <a:buNone/>
            </a:pPr>
            <a:endParaRPr lang="en-US" sz="1400" dirty="0"/>
          </a:p>
          <a:p>
            <a:pPr>
              <a:buNone/>
            </a:pPr>
            <a:r>
              <a:rPr lang="en-US" sz="1400" dirty="0"/>
              <a:t>John Winters and Barry T. Hirsch (2013) “An Anatomy of Racial and Ethnic Trends in Male Earnings.” </a:t>
            </a:r>
            <a:r>
              <a:rPr lang="en-US" sz="1400" i="1" dirty="0"/>
              <a:t>Review of Income and Wealth.</a:t>
            </a:r>
            <a:r>
              <a:rPr lang="en-US" sz="1400" dirty="0"/>
              <a:t>  Available online at: </a:t>
            </a:r>
            <a:r>
              <a:rPr lang="en-US" sz="1400" u="sng" dirty="0">
                <a:hlinkClick r:id="rId3"/>
              </a:rPr>
              <a:t>http://onlinelibrary.wiley.com/doi/10.1111/roiw.12064/abstract</a:t>
            </a:r>
            <a:r>
              <a:rPr lang="en-US" sz="1400" dirty="0"/>
              <a:t> </a:t>
            </a:r>
          </a:p>
          <a:p>
            <a:pPr>
              <a:buNone/>
            </a:pPr>
            <a:endParaRPr lang="en-US" sz="1400" dirty="0"/>
          </a:p>
          <a:p>
            <a:pPr>
              <a:buNone/>
            </a:pPr>
            <a:r>
              <a:rPr lang="en-US" sz="1400" dirty="0"/>
              <a:t>Justin </a:t>
            </a:r>
            <a:r>
              <a:rPr lang="en-US" sz="1400" dirty="0" err="1"/>
              <a:t>Wolfers</a:t>
            </a:r>
            <a:r>
              <a:rPr lang="en-US" sz="1400" dirty="0"/>
              <a:t>, David </a:t>
            </a:r>
            <a:r>
              <a:rPr lang="en-US" sz="1400" dirty="0" err="1"/>
              <a:t>Leonhardt</a:t>
            </a:r>
            <a:r>
              <a:rPr lang="en-US" sz="1400" dirty="0"/>
              <a:t>, Kevin </a:t>
            </a:r>
            <a:r>
              <a:rPr lang="en-US" sz="1400" dirty="0" err="1"/>
              <a:t>Quealy</a:t>
            </a:r>
            <a:r>
              <a:rPr lang="en-US" sz="1400" dirty="0"/>
              <a:t> (2015) “1.5 Million Missing Black Men” New York Times, April 20</a:t>
            </a:r>
            <a:r>
              <a:rPr lang="en-US" sz="1400" baseline="30000" dirty="0"/>
              <a:t>th</a:t>
            </a:r>
            <a:r>
              <a:rPr lang="en-US" sz="1400" dirty="0"/>
              <a:t>, 2015. </a:t>
            </a:r>
            <a:r>
              <a:rPr lang="en-US" sz="1400" dirty="0">
                <a:hlinkClick r:id="rId4"/>
              </a:rPr>
              <a:t>http://www.nytimes.com/interactive/2015/04/20/upshot/missing-black-men.html?emc=edit_th_20150421&amp;nl=todaysheadlines&amp;nlid=38700727&amp;abt=0002&amp;abg=1&amp;_r=1</a:t>
            </a:r>
            <a:r>
              <a:rPr lang="en-US" sz="1400" dirty="0"/>
              <a:t> </a:t>
            </a:r>
          </a:p>
          <a:p>
            <a:pPr>
              <a:buNone/>
            </a:pPr>
            <a:endParaRPr lang="en-US" sz="1400" dirty="0"/>
          </a:p>
          <a:p>
            <a:pPr>
              <a:buNone/>
            </a:pPr>
            <a:endParaRPr lang="en-US" sz="1400" dirty="0"/>
          </a:p>
          <a:p>
            <a:pPr>
              <a:buNone/>
            </a:pPr>
            <a:endParaRPr lang="en-US" sz="1400" dirty="0"/>
          </a:p>
        </p:txBody>
      </p:sp>
      <p:sp>
        <p:nvSpPr>
          <p:cNvPr id="3" name="Title 2"/>
          <p:cNvSpPr>
            <a:spLocks noGrp="1"/>
          </p:cNvSpPr>
          <p:nvPr>
            <p:ph type="title"/>
          </p:nvPr>
        </p:nvSpPr>
        <p:spPr/>
        <p:txBody>
          <a:bodyPr/>
          <a:lstStyle/>
          <a:p>
            <a:r>
              <a:rPr lang="en-US" dirty="0"/>
              <a:t>Citations</a:t>
            </a:r>
          </a:p>
        </p:txBody>
      </p:sp>
      <p:sp>
        <p:nvSpPr>
          <p:cNvPr id="4" name="Slide Number Placeholder 3"/>
          <p:cNvSpPr>
            <a:spLocks noGrp="1"/>
          </p:cNvSpPr>
          <p:nvPr>
            <p:ph type="sldNum" sz="quarter" idx="12"/>
          </p:nvPr>
        </p:nvSpPr>
        <p:spPr/>
        <p:txBody>
          <a:bodyPr/>
          <a:lstStyle/>
          <a:p>
            <a:fld id="{9079CA60-033B-4E73-AEC3-99587ECEDD8C}" type="slidenum">
              <a:rPr lang="en-US" smtClean="0"/>
              <a:pPr/>
              <a:t>40</a:t>
            </a:fld>
            <a:endParaRPr lang="en-US" dirty="0"/>
          </a:p>
        </p:txBody>
      </p:sp>
    </p:spTree>
    <p:extLst>
      <p:ext uri="{BB962C8B-B14F-4D97-AF65-F5344CB8AC3E}">
        <p14:creationId xmlns:p14="http://schemas.microsoft.com/office/powerpoint/2010/main" val="389742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Demand-Side Shifts in Employment</a:t>
            </a:r>
          </a:p>
        </p:txBody>
      </p:sp>
      <p:sp>
        <p:nvSpPr>
          <p:cNvPr id="3" name="Slide Number Placeholder 2"/>
          <p:cNvSpPr>
            <a:spLocks noGrp="1"/>
          </p:cNvSpPr>
          <p:nvPr>
            <p:ph type="sldNum" sz="quarter" idx="12"/>
          </p:nvPr>
        </p:nvSpPr>
        <p:spPr/>
        <p:txBody>
          <a:bodyPr/>
          <a:lstStyle/>
          <a:p>
            <a:fld id="{9079CA60-033B-4E73-AEC3-99587ECEDD8C}" type="slidenum">
              <a:rPr lang="en-US" smtClean="0"/>
              <a:pPr/>
              <a:t>5</a:t>
            </a:fld>
            <a:endParaRPr lang="en-US" dirty="0"/>
          </a:p>
        </p:txBody>
      </p:sp>
      <p:sp>
        <p:nvSpPr>
          <p:cNvPr id="4" name="TextBox 5"/>
          <p:cNvSpPr txBox="1"/>
          <p:nvPr/>
        </p:nvSpPr>
        <p:spPr>
          <a:xfrm>
            <a:off x="93892" y="6324600"/>
            <a:ext cx="4171720"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err="1">
                <a:solidFill>
                  <a:srgbClr val="82D905"/>
                </a:solidFill>
              </a:rPr>
              <a:t>Autor</a:t>
            </a:r>
            <a:r>
              <a:rPr lang="en-US" sz="1200" dirty="0">
                <a:solidFill>
                  <a:srgbClr val="82D905"/>
                </a:solidFill>
              </a:rPr>
              <a:t> and Wasserman, 2013</a:t>
            </a:r>
          </a:p>
        </p:txBody>
      </p:sp>
      <p:sp>
        <p:nvSpPr>
          <p:cNvPr id="58" name="TextBox 57"/>
          <p:cNvSpPr txBox="1"/>
          <p:nvPr/>
        </p:nvSpPr>
        <p:spPr>
          <a:xfrm>
            <a:off x="984358" y="3026084"/>
            <a:ext cx="1447800" cy="1569660"/>
          </a:xfrm>
          <a:prstGeom prst="rect">
            <a:avLst/>
          </a:prstGeom>
          <a:noFill/>
        </p:spPr>
        <p:txBody>
          <a:bodyPr wrap="square" rtlCol="0">
            <a:spAutoFit/>
          </a:bodyPr>
          <a:lstStyle/>
          <a:p>
            <a:r>
              <a:rPr lang="en-US" sz="9600" b="1" dirty="0">
                <a:solidFill>
                  <a:srgbClr val="C00000"/>
                </a:solidFill>
              </a:rPr>
              <a:t>$</a:t>
            </a:r>
          </a:p>
        </p:txBody>
      </p:sp>
      <p:sp>
        <p:nvSpPr>
          <p:cNvPr id="59" name="Down Arrow 58"/>
          <p:cNvSpPr/>
          <p:nvPr/>
        </p:nvSpPr>
        <p:spPr>
          <a:xfrm>
            <a:off x="499576" y="3261126"/>
            <a:ext cx="544629" cy="1099576"/>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874266" y="2278562"/>
            <a:ext cx="3130383" cy="2995544"/>
          </a:xfrm>
          <a:prstGeom prst="ellipse">
            <a:avLst/>
          </a:prstGeom>
          <a:solidFill>
            <a:srgbClr val="82D905"/>
          </a:solidFill>
          <a:ln>
            <a:noFill/>
          </a:ln>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a:solidFill>
                  <a:sysClr val="windowText" lastClr="000000"/>
                </a:solidFill>
              </a:rPr>
              <a:t>Declining Employment and Earnings</a:t>
            </a:r>
          </a:p>
        </p:txBody>
      </p:sp>
      <p:sp>
        <p:nvSpPr>
          <p:cNvPr id="41" name="Rounded Rectangle 40"/>
          <p:cNvSpPr/>
          <p:nvPr/>
        </p:nvSpPr>
        <p:spPr>
          <a:xfrm>
            <a:off x="6246531" y="1316023"/>
            <a:ext cx="4477630" cy="68122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C1E1B"/>
                </a:solidFill>
              </a:rPr>
              <a:t>Technological Change</a:t>
            </a:r>
          </a:p>
        </p:txBody>
      </p:sp>
      <p:sp>
        <p:nvSpPr>
          <p:cNvPr id="42" name="Rounded Rectangle 41"/>
          <p:cNvSpPr/>
          <p:nvPr/>
        </p:nvSpPr>
        <p:spPr>
          <a:xfrm>
            <a:off x="6200007" y="2141828"/>
            <a:ext cx="4570677" cy="63828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C1E1B"/>
                </a:solidFill>
              </a:rPr>
              <a:t>Off-shoring of middle-skill jobs and import competition (China)</a:t>
            </a:r>
          </a:p>
        </p:txBody>
      </p:sp>
      <p:sp>
        <p:nvSpPr>
          <p:cNvPr id="43" name="Rounded Rectangle 42"/>
          <p:cNvSpPr/>
          <p:nvPr/>
        </p:nvSpPr>
        <p:spPr>
          <a:xfrm>
            <a:off x="6200007" y="2924702"/>
            <a:ext cx="4618804" cy="68158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C1E1B"/>
                </a:solidFill>
              </a:rPr>
              <a:t>Decline in Unions</a:t>
            </a:r>
          </a:p>
        </p:txBody>
      </p:sp>
      <p:sp>
        <p:nvSpPr>
          <p:cNvPr id="46" name="Rounded Rectangle 45"/>
          <p:cNvSpPr/>
          <p:nvPr/>
        </p:nvSpPr>
        <p:spPr>
          <a:xfrm>
            <a:off x="6175943" y="4595744"/>
            <a:ext cx="4642868" cy="78111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C1E1B"/>
                </a:solidFill>
              </a:rPr>
              <a:t>Legal discrimination against felons</a:t>
            </a:r>
          </a:p>
        </p:txBody>
      </p:sp>
      <p:sp>
        <p:nvSpPr>
          <p:cNvPr id="48" name="Rounded Rectangle 47"/>
          <p:cNvSpPr/>
          <p:nvPr/>
        </p:nvSpPr>
        <p:spPr>
          <a:xfrm>
            <a:off x="6195261" y="5523312"/>
            <a:ext cx="4572280" cy="75377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C1E1B"/>
                </a:solidFill>
              </a:rPr>
              <a:t>Illegal Employment Discrimination in Low-Wage Jobs</a:t>
            </a:r>
          </a:p>
        </p:txBody>
      </p:sp>
      <p:sp>
        <p:nvSpPr>
          <p:cNvPr id="50" name="Rounded Rectangle 49"/>
          <p:cNvSpPr/>
          <p:nvPr/>
        </p:nvSpPr>
        <p:spPr>
          <a:xfrm>
            <a:off x="6175943" y="3750870"/>
            <a:ext cx="4618804" cy="68158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C1E1B"/>
                </a:solidFill>
              </a:rPr>
              <a:t>Suburbanization of low-skilled jobs (“spatial mismatch”)</a:t>
            </a:r>
          </a:p>
        </p:txBody>
      </p:sp>
      <p:sp>
        <p:nvSpPr>
          <p:cNvPr id="52" name="Left Brace 51"/>
          <p:cNvSpPr/>
          <p:nvPr/>
        </p:nvSpPr>
        <p:spPr>
          <a:xfrm>
            <a:off x="5245329" y="1346299"/>
            <a:ext cx="598517" cy="4809141"/>
          </a:xfrm>
          <a:prstGeom prst="lef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2294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6" grpId="0" animBg="1"/>
      <p:bldP spid="48" grpId="0" animBg="1"/>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Second Major Structural Shift: </a:t>
            </a:r>
            <a:br>
              <a:rPr lang="en-US" sz="3200" dirty="0"/>
            </a:br>
            <a:r>
              <a:rPr lang="en-US" sz="3200" dirty="0">
                <a:solidFill>
                  <a:schemeClr val="tx2"/>
                </a:solidFill>
              </a:rPr>
              <a:t>Mass Incarceration</a:t>
            </a:r>
          </a:p>
        </p:txBody>
      </p:sp>
    </p:spTree>
    <p:extLst>
      <p:ext uri="{BB962C8B-B14F-4D97-AF65-F5344CB8AC3E}">
        <p14:creationId xmlns:p14="http://schemas.microsoft.com/office/powerpoint/2010/main" val="157462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33" y="330896"/>
            <a:ext cx="11273392" cy="735904"/>
          </a:xfrm>
        </p:spPr>
        <p:txBody>
          <a:bodyPr/>
          <a:lstStyle/>
          <a:p>
            <a:r>
              <a:rPr lang="en-US" sz="3000" dirty="0"/>
              <a:t>Vicious Cycles of Intergenerational Disadvantage</a:t>
            </a:r>
          </a:p>
        </p:txBody>
      </p:sp>
      <p:sp>
        <p:nvSpPr>
          <p:cNvPr id="3" name="Slide Number Placeholder 2"/>
          <p:cNvSpPr>
            <a:spLocks noGrp="1"/>
          </p:cNvSpPr>
          <p:nvPr>
            <p:ph type="sldNum" sz="quarter" idx="12"/>
          </p:nvPr>
        </p:nvSpPr>
        <p:spPr/>
        <p:txBody>
          <a:bodyPr/>
          <a:lstStyle/>
          <a:p>
            <a:fld id="{9079CA60-033B-4E73-AEC3-99587ECEDD8C}" type="slidenum">
              <a:rPr lang="en-US" smtClean="0"/>
              <a:pPr/>
              <a:t>7</a:t>
            </a:fld>
            <a:endParaRPr lang="en-US" dirty="0"/>
          </a:p>
        </p:txBody>
      </p:sp>
      <p:grpSp>
        <p:nvGrpSpPr>
          <p:cNvPr id="30" name="Group 29"/>
          <p:cNvGrpSpPr/>
          <p:nvPr/>
        </p:nvGrpSpPr>
        <p:grpSpPr>
          <a:xfrm>
            <a:off x="3293767" y="1447800"/>
            <a:ext cx="2031872" cy="2031872"/>
            <a:chOff x="1923756" y="-141477"/>
            <a:chExt cx="2031872" cy="2031872"/>
          </a:xfrm>
        </p:grpSpPr>
        <p:sp>
          <p:nvSpPr>
            <p:cNvPr id="46" name="Oval 45"/>
            <p:cNvSpPr/>
            <p:nvPr/>
          </p:nvSpPr>
          <p:spPr>
            <a:xfrm>
              <a:off x="1923756" y="-141477"/>
              <a:ext cx="2031872" cy="2031872"/>
            </a:xfrm>
            <a:prstGeom prst="ellipse">
              <a:avLst/>
            </a:prstGeom>
            <a:solidFill>
              <a:srgbClr val="1F90F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7" name="Oval 4"/>
            <p:cNvSpPr/>
            <p:nvPr/>
          </p:nvSpPr>
          <p:spPr>
            <a:xfrm>
              <a:off x="2221317" y="156084"/>
              <a:ext cx="1436750" cy="143675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1" kern="1200" dirty="0">
                  <a:solidFill>
                    <a:srgbClr val="1C1E1B"/>
                  </a:solidFill>
                </a:rPr>
                <a:t>Declining Employ and Earnings</a:t>
              </a:r>
              <a:endParaRPr lang="en-US" sz="1400" kern="1200" dirty="0">
                <a:solidFill>
                  <a:srgbClr val="1C1E1B"/>
                </a:solidFill>
              </a:endParaRPr>
            </a:p>
          </p:txBody>
        </p:sp>
      </p:grpSp>
      <p:grpSp>
        <p:nvGrpSpPr>
          <p:cNvPr id="34" name="Group 33"/>
          <p:cNvGrpSpPr/>
          <p:nvPr/>
        </p:nvGrpSpPr>
        <p:grpSpPr>
          <a:xfrm>
            <a:off x="1979612" y="3723983"/>
            <a:ext cx="2031872" cy="2031872"/>
            <a:chOff x="609601" y="2134706"/>
            <a:chExt cx="2031872" cy="2031872"/>
          </a:xfrm>
        </p:grpSpPr>
        <p:sp>
          <p:nvSpPr>
            <p:cNvPr id="38" name="Oval 37"/>
            <p:cNvSpPr/>
            <p:nvPr/>
          </p:nvSpPr>
          <p:spPr>
            <a:xfrm>
              <a:off x="609601" y="2134706"/>
              <a:ext cx="2031872" cy="203187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Oval 12"/>
            <p:cNvSpPr/>
            <p:nvPr/>
          </p:nvSpPr>
          <p:spPr>
            <a:xfrm>
              <a:off x="907162" y="2432267"/>
              <a:ext cx="1436750" cy="143675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pPr>
              <a:r>
                <a:rPr lang="en-US" sz="1400" b="1" kern="1200" dirty="0">
                  <a:solidFill>
                    <a:srgbClr val="1C1E1B"/>
                  </a:solidFill>
                </a:rPr>
                <a:t>Mass Incarceration and the</a:t>
              </a:r>
            </a:p>
            <a:p>
              <a:pPr lvl="0" algn="ctr" defTabSz="622300">
                <a:lnSpc>
                  <a:spcPct val="90000"/>
                </a:lnSpc>
                <a:spcBef>
                  <a:spcPct val="0"/>
                </a:spcBef>
              </a:pPr>
              <a:r>
                <a:rPr lang="en-US" sz="1400" b="1" kern="1200" dirty="0">
                  <a:solidFill>
                    <a:srgbClr val="1C1E1B"/>
                  </a:solidFill>
                </a:rPr>
                <a:t>War on Drugs</a:t>
              </a:r>
              <a:endParaRPr lang="en-US" sz="1400" kern="1200" dirty="0">
                <a:solidFill>
                  <a:srgbClr val="1C1E1B"/>
                </a:solidFill>
              </a:endParaRPr>
            </a:p>
          </p:txBody>
        </p:sp>
      </p:grpSp>
      <p:grpSp>
        <p:nvGrpSpPr>
          <p:cNvPr id="35" name="Group 34"/>
          <p:cNvGrpSpPr/>
          <p:nvPr/>
        </p:nvGrpSpPr>
        <p:grpSpPr>
          <a:xfrm>
            <a:off x="3353124" y="3451519"/>
            <a:ext cx="590055" cy="316112"/>
            <a:chOff x="1983113" y="1862242"/>
            <a:chExt cx="590055" cy="316112"/>
          </a:xfrm>
        </p:grpSpPr>
        <p:sp>
          <p:nvSpPr>
            <p:cNvPr id="36" name="Right Arrow 35"/>
            <p:cNvSpPr/>
            <p:nvPr/>
          </p:nvSpPr>
          <p:spPr>
            <a:xfrm rot="18000000">
              <a:off x="2120085" y="1725270"/>
              <a:ext cx="316112" cy="590055"/>
            </a:xfrm>
            <a:prstGeom prst="rightArrow">
              <a:avLst>
                <a:gd name="adj1" fmla="val 60000"/>
                <a:gd name="adj2" fmla="val 50000"/>
              </a:avLst>
            </a:prstGeom>
            <a:solidFill>
              <a:srgbClr val="82D905"/>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37" name="Right Arrow 14"/>
            <p:cNvSpPr/>
            <p:nvPr/>
          </p:nvSpPr>
          <p:spPr>
            <a:xfrm rot="18000000">
              <a:off x="2143794" y="1884345"/>
              <a:ext cx="221278" cy="354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p:txBody>
        </p:sp>
      </p:grpSp>
      <p:sp>
        <p:nvSpPr>
          <p:cNvPr id="4" name="TextBox 3"/>
          <p:cNvSpPr txBox="1"/>
          <p:nvPr/>
        </p:nvSpPr>
        <p:spPr>
          <a:xfrm>
            <a:off x="293296" y="1089189"/>
            <a:ext cx="2879238" cy="2554545"/>
          </a:xfrm>
          <a:prstGeom prst="rect">
            <a:avLst/>
          </a:prstGeom>
          <a:noFill/>
        </p:spPr>
        <p:txBody>
          <a:bodyPr wrap="square" rtlCol="0">
            <a:spAutoFit/>
          </a:bodyPr>
          <a:lstStyle/>
          <a:p>
            <a:r>
              <a:rPr lang="en-US" sz="1600" dirty="0">
                <a:solidFill>
                  <a:schemeClr val="tx2">
                    <a:lumMod val="50000"/>
                  </a:schemeClr>
                </a:solidFill>
              </a:rPr>
              <a:t>Since 1970 long-term joblessness has increased 180% among black and white males and 140% among Latino males due to changes in the economy. </a:t>
            </a:r>
          </a:p>
          <a:p>
            <a:endParaRPr lang="en-US" sz="1600" dirty="0">
              <a:solidFill>
                <a:schemeClr val="tx2">
                  <a:lumMod val="50000"/>
                </a:schemeClr>
              </a:solidFill>
            </a:endParaRPr>
          </a:p>
          <a:p>
            <a:r>
              <a:rPr lang="en-US" sz="1600" dirty="0">
                <a:solidFill>
                  <a:schemeClr val="tx2">
                    <a:lumMod val="50000"/>
                  </a:schemeClr>
                </a:solidFill>
              </a:rPr>
              <a:t>2 out of 5 of black males were jobless in 2010 as were 1 in 4 native-born Latinos</a:t>
            </a:r>
          </a:p>
        </p:txBody>
      </p:sp>
      <p:sp>
        <p:nvSpPr>
          <p:cNvPr id="55" name="TextBox 54"/>
          <p:cNvSpPr txBox="1"/>
          <p:nvPr/>
        </p:nvSpPr>
        <p:spPr>
          <a:xfrm>
            <a:off x="150812" y="3774001"/>
            <a:ext cx="2209800" cy="2062103"/>
          </a:xfrm>
          <a:prstGeom prst="rect">
            <a:avLst/>
          </a:prstGeom>
          <a:noFill/>
        </p:spPr>
        <p:txBody>
          <a:bodyPr wrap="square" rtlCol="0">
            <a:spAutoFit/>
          </a:bodyPr>
          <a:lstStyle/>
          <a:p>
            <a:r>
              <a:rPr lang="en-US" sz="1600" dirty="0">
                <a:solidFill>
                  <a:schemeClr val="accent1"/>
                </a:solidFill>
              </a:rPr>
              <a:t>U.S. imprisonment rates increased</a:t>
            </a:r>
          </a:p>
          <a:p>
            <a:r>
              <a:rPr lang="en-US" sz="1600" dirty="0">
                <a:solidFill>
                  <a:schemeClr val="accent1"/>
                </a:solidFill>
              </a:rPr>
              <a:t> </a:t>
            </a:r>
            <a:r>
              <a:rPr lang="en-US" sz="1600" dirty="0">
                <a:solidFill>
                  <a:schemeClr val="tx2"/>
                </a:solidFill>
              </a:rPr>
              <a:t>430 percent </a:t>
            </a:r>
          </a:p>
          <a:p>
            <a:r>
              <a:rPr lang="en-US" sz="1600" dirty="0">
                <a:solidFill>
                  <a:schemeClr val="accent1"/>
                </a:solidFill>
              </a:rPr>
              <a:t>between 1972 </a:t>
            </a:r>
          </a:p>
          <a:p>
            <a:r>
              <a:rPr lang="en-US" sz="1600" dirty="0">
                <a:solidFill>
                  <a:schemeClr val="accent1"/>
                </a:solidFill>
              </a:rPr>
              <a:t>and 2012 due to policy changes and shifts in prosecutor behavior</a:t>
            </a:r>
          </a:p>
        </p:txBody>
      </p:sp>
      <p:sp>
        <p:nvSpPr>
          <p:cNvPr id="16" name="TextBox 15">
            <a:extLst>
              <a:ext uri="{FF2B5EF4-FFF2-40B4-BE49-F238E27FC236}">
                <a16:creationId xmlns:a16="http://schemas.microsoft.com/office/drawing/2014/main" xmlns="" id="{304F9523-EA7D-4857-8FFB-7779DC0DA377}"/>
              </a:ext>
            </a:extLst>
          </p:cNvPr>
          <p:cNvSpPr txBox="1"/>
          <p:nvPr/>
        </p:nvSpPr>
        <p:spPr>
          <a:xfrm>
            <a:off x="74612" y="6277084"/>
            <a:ext cx="5867400"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solidFill>
                  <a:srgbClr val="82D905"/>
                </a:solidFill>
              </a:rPr>
              <a:t>Sourcebook of Criminal Justice Statistics Online; </a:t>
            </a:r>
            <a:r>
              <a:rPr lang="en-US" sz="1200" dirty="0">
                <a:solidFill>
                  <a:schemeClr val="accent1"/>
                </a:solidFill>
              </a:rPr>
              <a:t>Travis &amp; Western, 2014</a:t>
            </a:r>
          </a:p>
        </p:txBody>
      </p:sp>
    </p:spTree>
    <p:extLst>
      <p:ext uri="{BB962C8B-B14F-4D97-AF65-F5344CB8AC3E}">
        <p14:creationId xmlns:p14="http://schemas.microsoft.com/office/powerpoint/2010/main" val="112943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nvPr>
        </p:nvGraphicFramePr>
        <p:xfrm>
          <a:off x="284459" y="615462"/>
          <a:ext cx="11277599" cy="5667484"/>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9079CA60-033B-4E73-AEC3-99587ECEDD8C}" type="slidenum">
              <a:rPr lang="en-US" smtClean="0"/>
              <a:pPr/>
              <a:t>8</a:t>
            </a:fld>
            <a:endParaRPr lang="en-US" dirty="0"/>
          </a:p>
        </p:txBody>
      </p:sp>
      <p:sp>
        <p:nvSpPr>
          <p:cNvPr id="8" name="Rounded Rectangle 7"/>
          <p:cNvSpPr/>
          <p:nvPr/>
        </p:nvSpPr>
        <p:spPr>
          <a:xfrm>
            <a:off x="5408612" y="2209800"/>
            <a:ext cx="1981200" cy="609600"/>
          </a:xfrm>
          <a:prstGeom prst="roundRect">
            <a:avLst/>
          </a:prstGeom>
          <a:solidFill>
            <a:srgbClr val="E6D3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1C1E1B"/>
                </a:solidFill>
              </a:rPr>
              <a:t>Start of Era of Mass Incarceration</a:t>
            </a:r>
          </a:p>
        </p:txBody>
      </p:sp>
      <p:sp>
        <p:nvSpPr>
          <p:cNvPr id="9" name="Multiply 8"/>
          <p:cNvSpPr/>
          <p:nvPr/>
        </p:nvSpPr>
        <p:spPr>
          <a:xfrm>
            <a:off x="6246812" y="4457700"/>
            <a:ext cx="304800" cy="2286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Multiply 9"/>
          <p:cNvSpPr/>
          <p:nvPr/>
        </p:nvSpPr>
        <p:spPr>
          <a:xfrm>
            <a:off x="11085480" y="1981200"/>
            <a:ext cx="304800" cy="2286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TextBox 10"/>
          <p:cNvSpPr txBox="1"/>
          <p:nvPr/>
        </p:nvSpPr>
        <p:spPr>
          <a:xfrm>
            <a:off x="74612" y="6277084"/>
            <a:ext cx="4445876"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solidFill>
                  <a:srgbClr val="82D905"/>
                </a:solidFill>
              </a:rPr>
              <a:t>Sourcebook of Criminal Justice Statistics Online</a:t>
            </a:r>
          </a:p>
        </p:txBody>
      </p:sp>
      <p:sp>
        <p:nvSpPr>
          <p:cNvPr id="14" name="Left Brace 13"/>
          <p:cNvSpPr/>
          <p:nvPr/>
        </p:nvSpPr>
        <p:spPr>
          <a:xfrm>
            <a:off x="4297876" y="1841500"/>
            <a:ext cx="635130" cy="2730500"/>
          </a:xfrm>
          <a:prstGeom prst="leftBrace">
            <a:avLst/>
          </a:prstGeom>
          <a:ln w="38100">
            <a:solidFill>
              <a:srgbClr val="E6D306"/>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15" name="TextBox 14"/>
          <p:cNvSpPr txBox="1"/>
          <p:nvPr/>
        </p:nvSpPr>
        <p:spPr>
          <a:xfrm>
            <a:off x="76456" y="1530464"/>
            <a:ext cx="3960556" cy="1477328"/>
          </a:xfrm>
          <a:prstGeom prst="rect">
            <a:avLst/>
          </a:prstGeom>
          <a:noFill/>
        </p:spPr>
        <p:txBody>
          <a:bodyPr wrap="square" rtlCol="0">
            <a:spAutoFit/>
          </a:bodyPr>
          <a:lstStyle/>
          <a:p>
            <a:pPr marL="285750" indent="-285750">
              <a:buFont typeface="Arial" panose="020B0604020202020204" pitchFamily="34" charset="0"/>
              <a:buChar char="•"/>
            </a:pPr>
            <a:r>
              <a:rPr lang="en-US" sz="1500" dirty="0">
                <a:solidFill>
                  <a:srgbClr val="FFFFFF"/>
                </a:solidFill>
              </a:rPr>
              <a:t>Imprisonment </a:t>
            </a:r>
            <a:r>
              <a:rPr lang="en-US" sz="1500" b="1" dirty="0">
                <a:solidFill>
                  <a:srgbClr val="82D905"/>
                </a:solidFill>
              </a:rPr>
              <a:t>increased by  430 percent </a:t>
            </a:r>
            <a:r>
              <a:rPr lang="en-US" sz="1500" dirty="0">
                <a:solidFill>
                  <a:srgbClr val="FFFFFF"/>
                </a:solidFill>
              </a:rPr>
              <a:t>between 1973 and 2010</a:t>
            </a:r>
          </a:p>
          <a:p>
            <a:endParaRPr lang="en-US" sz="1500" i="1" dirty="0">
              <a:solidFill>
                <a:srgbClr val="FFFFFF"/>
              </a:solidFill>
            </a:endParaRPr>
          </a:p>
          <a:p>
            <a:pPr marL="285750" indent="-285750">
              <a:buFont typeface="Arial" panose="020B0604020202020204" pitchFamily="34" charset="0"/>
              <a:buChar char="•"/>
            </a:pPr>
            <a:r>
              <a:rPr lang="en-US" sz="1500" dirty="0">
                <a:solidFill>
                  <a:srgbClr val="FFFFFF"/>
                </a:solidFill>
              </a:rPr>
              <a:t>Due to policy decisions that:</a:t>
            </a:r>
          </a:p>
          <a:p>
            <a:pPr marL="742950" lvl="1" indent="-285750">
              <a:buFont typeface="Arial" panose="020B0604020202020204" pitchFamily="34" charset="0"/>
              <a:buChar char="•"/>
            </a:pPr>
            <a:r>
              <a:rPr lang="en-US" sz="1500" dirty="0">
                <a:solidFill>
                  <a:srgbClr val="82D905"/>
                </a:solidFill>
              </a:rPr>
              <a:t>Increased prison Admissions </a:t>
            </a:r>
          </a:p>
          <a:p>
            <a:pPr marL="742950" lvl="1" indent="-285750">
              <a:buFont typeface="Arial" panose="020B0604020202020204" pitchFamily="34" charset="0"/>
              <a:buChar char="•"/>
            </a:pPr>
            <a:r>
              <a:rPr lang="en-US" sz="1500" dirty="0">
                <a:solidFill>
                  <a:srgbClr val="82D905"/>
                </a:solidFill>
              </a:rPr>
              <a:t>Increased Sentence Lengths</a:t>
            </a:r>
          </a:p>
        </p:txBody>
      </p:sp>
      <p:sp>
        <p:nvSpPr>
          <p:cNvPr id="16" name="TextBox 15"/>
          <p:cNvSpPr txBox="1"/>
          <p:nvPr/>
        </p:nvSpPr>
        <p:spPr>
          <a:xfrm>
            <a:off x="61847" y="3033256"/>
            <a:ext cx="4458641" cy="1523494"/>
          </a:xfrm>
          <a:prstGeom prst="rect">
            <a:avLst/>
          </a:prstGeom>
          <a:noFill/>
        </p:spPr>
        <p:txBody>
          <a:bodyPr wrap="square" rtlCol="0">
            <a:spAutoFit/>
          </a:bodyPr>
          <a:lstStyle/>
          <a:p>
            <a:pPr marL="285750" indent="-285750">
              <a:buFont typeface="Arial" panose="020B0604020202020204" pitchFamily="34" charset="0"/>
              <a:buChar char="•"/>
            </a:pPr>
            <a:r>
              <a:rPr lang="en-US" sz="1500" dirty="0">
                <a:solidFill>
                  <a:srgbClr val="E6D306"/>
                </a:solidFill>
              </a:rPr>
              <a:t>Felony conviction and/or imprisonment </a:t>
            </a:r>
            <a:r>
              <a:rPr lang="en-US" sz="1500" b="1" dirty="0">
                <a:solidFill>
                  <a:srgbClr val="82D905"/>
                </a:solidFill>
              </a:rPr>
              <a:t>reduces lifetime earnings and employment by 10-30 percent </a:t>
            </a:r>
            <a:r>
              <a:rPr lang="en-US" sz="1200" i="1" dirty="0">
                <a:solidFill>
                  <a:srgbClr val="FFFFFF"/>
                </a:solidFill>
              </a:rPr>
              <a:t>(Travis &amp; Western, 2014)</a:t>
            </a:r>
          </a:p>
          <a:p>
            <a:pPr marL="285750" indent="-285750">
              <a:buFont typeface="Arial" panose="020B0604020202020204" pitchFamily="34" charset="0"/>
              <a:buChar char="•"/>
            </a:pPr>
            <a:endParaRPr lang="en-US" sz="1200" i="1" dirty="0">
              <a:solidFill>
                <a:srgbClr val="FFFFFF"/>
              </a:solidFill>
            </a:endParaRPr>
          </a:p>
          <a:p>
            <a:pPr marL="285750" indent="-285750">
              <a:buFont typeface="Arial" panose="020B0604020202020204" pitchFamily="34" charset="0"/>
              <a:buChar char="•"/>
            </a:pPr>
            <a:r>
              <a:rPr lang="en-US" sz="1200" i="1" dirty="0">
                <a:solidFill>
                  <a:schemeClr val="accent1"/>
                </a:solidFill>
              </a:rPr>
              <a:t>1 in 10 </a:t>
            </a:r>
            <a:r>
              <a:rPr lang="en-US" sz="1200" i="1" dirty="0">
                <a:solidFill>
                  <a:srgbClr val="FFFFFF"/>
                </a:solidFill>
              </a:rPr>
              <a:t>(12.1%) of adult males and </a:t>
            </a:r>
            <a:r>
              <a:rPr lang="en-US" sz="1200" i="1" dirty="0">
                <a:solidFill>
                  <a:schemeClr val="accent1"/>
                </a:solidFill>
              </a:rPr>
              <a:t>1 in 3 adult black males </a:t>
            </a:r>
            <a:r>
              <a:rPr lang="en-US" sz="1200" i="1" dirty="0">
                <a:solidFill>
                  <a:srgbClr val="FFFFFF"/>
                </a:solidFill>
              </a:rPr>
              <a:t>(33%) have a felony record (Shannon et al, 2017)</a:t>
            </a:r>
          </a:p>
          <a:p>
            <a:pPr marL="285750" indent="-285750">
              <a:buFont typeface="Arial" panose="020B0604020202020204" pitchFamily="34" charset="0"/>
              <a:buChar char="•"/>
            </a:pPr>
            <a:endParaRPr lang="en-US" sz="1200" i="1" dirty="0">
              <a:solidFill>
                <a:srgbClr val="FFFFFF"/>
              </a:solidFill>
            </a:endParaRPr>
          </a:p>
        </p:txBody>
      </p:sp>
      <p:sp>
        <p:nvSpPr>
          <p:cNvPr id="17" name="TextBox 16"/>
          <p:cNvSpPr txBox="1"/>
          <p:nvPr/>
        </p:nvSpPr>
        <p:spPr>
          <a:xfrm>
            <a:off x="4589951" y="2984999"/>
            <a:ext cx="990600" cy="369332"/>
          </a:xfrm>
          <a:prstGeom prst="rect">
            <a:avLst/>
          </a:prstGeom>
          <a:noFill/>
        </p:spPr>
        <p:txBody>
          <a:bodyPr wrap="square" rtlCol="0">
            <a:spAutoFit/>
          </a:bodyPr>
          <a:lstStyle/>
          <a:p>
            <a:r>
              <a:rPr lang="en-US" b="1" dirty="0">
                <a:solidFill>
                  <a:srgbClr val="82D905"/>
                </a:solidFill>
              </a:rPr>
              <a:t>+430%</a:t>
            </a:r>
          </a:p>
        </p:txBody>
      </p:sp>
      <p:sp>
        <p:nvSpPr>
          <p:cNvPr id="18" name="Rectangle 17"/>
          <p:cNvSpPr/>
          <p:nvPr/>
        </p:nvSpPr>
        <p:spPr>
          <a:xfrm>
            <a:off x="9845687" y="601543"/>
            <a:ext cx="2098651" cy="584775"/>
          </a:xfrm>
          <a:prstGeom prst="rect">
            <a:avLst/>
          </a:prstGeom>
        </p:spPr>
        <p:txBody>
          <a:bodyPr wrap="none">
            <a:spAutoFit/>
          </a:bodyPr>
          <a:lstStyle/>
          <a:p>
            <a:pPr algn="ctr"/>
            <a:r>
              <a:rPr lang="en-US" sz="1600" i="1" dirty="0">
                <a:solidFill>
                  <a:srgbClr val="E6D306"/>
                </a:solidFill>
              </a:rPr>
              <a:t>2.3 million in prisons </a:t>
            </a:r>
          </a:p>
          <a:p>
            <a:pPr algn="ctr"/>
            <a:r>
              <a:rPr lang="en-US" sz="1600" i="1" dirty="0">
                <a:solidFill>
                  <a:srgbClr val="E6D306"/>
                </a:solidFill>
              </a:rPr>
              <a:t>or jails (2012) BJS</a:t>
            </a:r>
          </a:p>
        </p:txBody>
      </p:sp>
    </p:spTree>
    <p:extLst>
      <p:ext uri="{BB962C8B-B14F-4D97-AF65-F5344CB8AC3E}">
        <p14:creationId xmlns:p14="http://schemas.microsoft.com/office/powerpoint/2010/main" val="57986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5">
                                            <p:txEl>
                                              <p:pRg st="0" end="0"/>
                                            </p:txEl>
                                          </p:spTgt>
                                        </p:tgtEl>
                                        <p:attrNameLst>
                                          <p:attrName>style.visibility</p:attrName>
                                        </p:attrNameLst>
                                      </p:cBhvr>
                                      <p:to>
                                        <p:strVal val="visible"/>
                                      </p:to>
                                    </p:set>
                                    <p:animEffect transition="in" filter="fade">
                                      <p:cBhvr>
                                        <p:cTn id="24" dur="500"/>
                                        <p:tgtEl>
                                          <p:spTgt spid="15">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
                                            <p:txEl>
                                              <p:pRg st="2" end="2"/>
                                            </p:txEl>
                                          </p:spTgt>
                                        </p:tgtEl>
                                        <p:attrNameLst>
                                          <p:attrName>style.visibility</p:attrName>
                                        </p:attrNameLst>
                                      </p:cBhvr>
                                      <p:to>
                                        <p:strVal val="visible"/>
                                      </p:to>
                                    </p:set>
                                    <p:animEffect transition="in" filter="fade">
                                      <p:cBhvr>
                                        <p:cTn id="35" dur="500"/>
                                        <p:tgtEl>
                                          <p:spTgt spid="15">
                                            <p:txEl>
                                              <p:pRg st="2" end="2"/>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5">
                                            <p:txEl>
                                              <p:pRg st="3" end="3"/>
                                            </p:txEl>
                                          </p:spTgt>
                                        </p:tgtEl>
                                        <p:attrNameLst>
                                          <p:attrName>style.visibility</p:attrName>
                                        </p:attrNameLst>
                                      </p:cBhvr>
                                      <p:to>
                                        <p:strVal val="visible"/>
                                      </p:to>
                                    </p:set>
                                    <p:animEffect transition="in" filter="fade">
                                      <p:cBhvr>
                                        <p:cTn id="38" dur="500"/>
                                        <p:tgtEl>
                                          <p:spTgt spid="15">
                                            <p:txEl>
                                              <p:pRg st="3" end="3"/>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5">
                                            <p:txEl>
                                              <p:pRg st="4" end="4"/>
                                            </p:txEl>
                                          </p:spTgt>
                                        </p:tgtEl>
                                        <p:attrNameLst>
                                          <p:attrName>style.visibility</p:attrName>
                                        </p:attrNameLst>
                                      </p:cBhvr>
                                      <p:to>
                                        <p:strVal val="visible"/>
                                      </p:to>
                                    </p:set>
                                    <p:animEffect transition="in" filter="fade">
                                      <p:cBhvr>
                                        <p:cTn id="41" dur="500"/>
                                        <p:tgtEl>
                                          <p:spTgt spid="15">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6">
                                            <p:txEl>
                                              <p:pRg st="0" end="0"/>
                                            </p:txEl>
                                          </p:spTgt>
                                        </p:tgtEl>
                                        <p:attrNameLst>
                                          <p:attrName>style.visibility</p:attrName>
                                        </p:attrNameLst>
                                      </p:cBhvr>
                                      <p:to>
                                        <p:strVal val="visible"/>
                                      </p:to>
                                    </p:set>
                                    <p:animEffect transition="in" filter="fade">
                                      <p:cBhvr>
                                        <p:cTn id="46" dur="500"/>
                                        <p:tgtEl>
                                          <p:spTgt spid="16">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6">
                                            <p:txEl>
                                              <p:pRg st="2" end="2"/>
                                            </p:txEl>
                                          </p:spTgt>
                                        </p:tgtEl>
                                        <p:attrNameLst>
                                          <p:attrName>style.visibility</p:attrName>
                                        </p:attrNameLst>
                                      </p:cBhvr>
                                      <p:to>
                                        <p:strVal val="visible"/>
                                      </p:to>
                                    </p:set>
                                    <p:animEffect transition="in" filter="fade">
                                      <p:cBhvr>
                                        <p:cTn id="51"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animBg="1"/>
      <p:bldP spid="9" grpId="0" animBg="1"/>
      <p:bldP spid="10" grpId="0" animBg="1"/>
      <p:bldP spid="14"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079CA60-033B-4E73-AEC3-99587ECEDD8C}" type="slidenum">
              <a:rPr lang="en-US" smtClean="0"/>
              <a:pPr/>
              <a:t>9</a:t>
            </a:fld>
            <a:endParaRPr lang="en-US" dirty="0"/>
          </a:p>
        </p:txBody>
      </p:sp>
      <p:graphicFrame>
        <p:nvGraphicFramePr>
          <p:cNvPr id="4" name="Chart 3"/>
          <p:cNvGraphicFramePr/>
          <p:nvPr>
            <p:extLst/>
          </p:nvPr>
        </p:nvGraphicFramePr>
        <p:xfrm>
          <a:off x="1348007" y="522013"/>
          <a:ext cx="9492811" cy="575507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4612" y="6277084"/>
            <a:ext cx="4445876"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solidFill>
                  <a:srgbClr val="82D905"/>
                </a:solidFill>
              </a:rPr>
              <a:t>Western and Pettit, 2010, for California Raphael, 2007</a:t>
            </a:r>
          </a:p>
        </p:txBody>
      </p:sp>
      <p:cxnSp>
        <p:nvCxnSpPr>
          <p:cNvPr id="7" name="Straight Arrow Connector 6"/>
          <p:cNvCxnSpPr/>
          <p:nvPr/>
        </p:nvCxnSpPr>
        <p:spPr>
          <a:xfrm>
            <a:off x="6226174" y="2133600"/>
            <a:ext cx="381000" cy="1981200"/>
          </a:xfrm>
          <a:prstGeom prst="straightConnector1">
            <a:avLst/>
          </a:prstGeom>
          <a:ln w="38100">
            <a:solidFill>
              <a:srgbClr val="E6D306"/>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799012" y="2133600"/>
            <a:ext cx="1447800" cy="990600"/>
          </a:xfrm>
          <a:prstGeom prst="straightConnector1">
            <a:avLst/>
          </a:prstGeom>
          <a:ln w="38100">
            <a:solidFill>
              <a:srgbClr val="E6D306"/>
            </a:solidFill>
            <a:tailEnd type="triangle"/>
          </a:ln>
        </p:spPr>
        <p:style>
          <a:lnRef idx="1">
            <a:schemeClr val="accent1"/>
          </a:lnRef>
          <a:fillRef idx="0">
            <a:schemeClr val="accent1"/>
          </a:fillRef>
          <a:effectRef idx="0">
            <a:schemeClr val="accent1"/>
          </a:effectRef>
          <a:fontRef idx="minor">
            <a:schemeClr val="tx1"/>
          </a:fontRef>
        </p:style>
      </p:cxnSp>
      <p:sp>
        <p:nvSpPr>
          <p:cNvPr id="9" name="Striped Right Arrow 8"/>
          <p:cNvSpPr/>
          <p:nvPr/>
        </p:nvSpPr>
        <p:spPr>
          <a:xfrm rot="16200000">
            <a:off x="4023600" y="990600"/>
            <a:ext cx="762000" cy="914400"/>
          </a:xfrm>
          <a:prstGeom prst="striped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vert" rtlCol="0" anchor="t" anchorCtr="0"/>
          <a:lstStyle/>
          <a:p>
            <a:pPr algn="ctr"/>
            <a:r>
              <a:rPr lang="en-US" sz="1200" b="1" dirty="0">
                <a:solidFill>
                  <a:srgbClr val="000000"/>
                </a:solidFill>
              </a:rPr>
              <a:t>90%</a:t>
            </a:r>
          </a:p>
        </p:txBody>
      </p:sp>
      <p:sp>
        <p:nvSpPr>
          <p:cNvPr id="11" name="Striped Right Arrow 10"/>
          <p:cNvSpPr/>
          <p:nvPr/>
        </p:nvSpPr>
        <p:spPr>
          <a:xfrm rot="5400000">
            <a:off x="6336664" y="3429000"/>
            <a:ext cx="762000" cy="914400"/>
          </a:xfrm>
          <a:prstGeom prst="striped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scene3d>
              <a:camera prst="orthographicFront">
                <a:rot lat="0" lon="0" rev="0"/>
              </a:camera>
              <a:lightRig rig="threePt" dir="t"/>
            </a:scene3d>
            <a:flatTx/>
          </a:bodyPr>
          <a:lstStyle/>
          <a:p>
            <a:pPr algn="ctr"/>
            <a:r>
              <a:rPr lang="en-US" sz="1200" b="1" dirty="0">
                <a:solidFill>
                  <a:srgbClr val="000000"/>
                </a:solidFill>
              </a:rPr>
              <a:t>12%</a:t>
            </a:r>
          </a:p>
        </p:txBody>
      </p:sp>
    </p:spTree>
    <p:extLst>
      <p:ext uri="{BB962C8B-B14F-4D97-AF65-F5344CB8AC3E}">
        <p14:creationId xmlns:p14="http://schemas.microsoft.com/office/powerpoint/2010/main" val="1350774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10" presetClass="exit" presetSubtype="0" fill="hold" nodeType="with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6.jpeg"/></Relationships>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Office Theme">
  <a:themeElements>
    <a:clrScheme name="ForwardChange">
      <a:dk1>
        <a:srgbClr val="FFFFFF"/>
      </a:dk1>
      <a:lt1>
        <a:srgbClr val="FFFFFF"/>
      </a:lt1>
      <a:dk2>
        <a:srgbClr val="FFFFFF"/>
      </a:dk2>
      <a:lt2>
        <a:srgbClr val="FFFFFF"/>
      </a:lt2>
      <a:accent1>
        <a:srgbClr val="82D905"/>
      </a:accent1>
      <a:accent2>
        <a:srgbClr val="E6D306"/>
      </a:accent2>
      <a:accent3>
        <a:srgbClr val="1F90F2"/>
      </a:accent3>
      <a:accent4>
        <a:srgbClr val="397E01"/>
      </a:accent4>
      <a:accent5>
        <a:srgbClr val="82D905"/>
      </a:accent5>
      <a:accent6>
        <a:srgbClr val="1F90F2"/>
      </a:accent6>
      <a:hlink>
        <a:srgbClr val="82D905"/>
      </a:hlink>
      <a:folHlink>
        <a:srgbClr val="800080"/>
      </a:folHlink>
    </a:clrScheme>
    <a:fontScheme name="Custom 2">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E6D306"/>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3.xml><?xml version="1.0" encoding="utf-8"?>
<a:theme xmlns:a="http://schemas.openxmlformats.org/drawingml/2006/main" name="1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89731</TotalTime>
  <Words>5415</Words>
  <Application>Microsoft Office PowerPoint</Application>
  <PresentationFormat>Custom</PresentationFormat>
  <Paragraphs>690</Paragraphs>
  <Slides>40</Slides>
  <Notes>30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40</vt:i4>
      </vt:variant>
    </vt:vector>
  </HeadingPairs>
  <TitlesOfParts>
    <vt:vector size="50" baseType="lpstr">
      <vt:lpstr>Arial</vt:lpstr>
      <vt:lpstr>Calibri</vt:lpstr>
      <vt:lpstr>Century Gothic</vt:lpstr>
      <vt:lpstr>Open Sans</vt:lpstr>
      <vt:lpstr>Open Sans Extrabold</vt:lpstr>
      <vt:lpstr>Wingdings</vt:lpstr>
      <vt:lpstr>Wingdings 3</vt:lpstr>
      <vt:lpstr>Office Theme</vt:lpstr>
      <vt:lpstr>Ion</vt:lpstr>
      <vt:lpstr>1_Ion</vt:lpstr>
      <vt:lpstr>PowerPoint Presentation</vt:lpstr>
      <vt:lpstr>Overview</vt:lpstr>
      <vt:lpstr>First Major Structural Shift: Declining Male Employment and Earnings</vt:lpstr>
      <vt:lpstr>Vicious Cycles of Intergenerational Disadvantage</vt:lpstr>
      <vt:lpstr>Demand-Side Shifts in Employment</vt:lpstr>
      <vt:lpstr>Second Major Structural Shift:  Mass Incarceration</vt:lpstr>
      <vt:lpstr>Vicious Cycles of Intergenerational Disadvantage</vt:lpstr>
      <vt:lpstr>PowerPoint Presentation</vt:lpstr>
      <vt:lpstr>PowerPoint Presentation</vt:lpstr>
      <vt:lpstr>Third Major Structural Shift: The Rise of Disadvantaged Families</vt:lpstr>
      <vt:lpstr>Vicious Cycles of Intergenerational Disadvantage</vt:lpstr>
      <vt:lpstr>PowerPoint Presentation</vt:lpstr>
      <vt:lpstr>Children Living in Single Parent Families</vt:lpstr>
      <vt:lpstr>Vicious Cycle of Intergenerational Disadvantage</vt:lpstr>
      <vt:lpstr>Gender-Specific Effects of Family Disadvantage on Educational and Employment Outcomes</vt:lpstr>
      <vt:lpstr>PowerPoint Presentation</vt:lpstr>
      <vt:lpstr>PowerPoint Presentation</vt:lpstr>
      <vt:lpstr>Income Mobility Based Upon Race and Gender</vt:lpstr>
      <vt:lpstr>Vicious Cycle of Intergenerational Disadvantage</vt:lpstr>
      <vt:lpstr>PowerPoint Presentation</vt:lpstr>
      <vt:lpstr>A Life Course Framework for Improving the Lives of Disadvantaged Populations: Interrupting the Cycle</vt:lpstr>
      <vt:lpstr>Overview of Framework Components</vt:lpstr>
      <vt:lpstr>Dimensions of Human Development</vt:lpstr>
      <vt:lpstr>PowerPoint Presentation</vt:lpstr>
      <vt:lpstr>PowerPoint Presentation</vt:lpstr>
      <vt:lpstr>PowerPoint Presentation</vt:lpstr>
      <vt:lpstr>PowerPoint Presentation</vt:lpstr>
      <vt:lpstr>Early Childhood Intervention</vt:lpstr>
      <vt:lpstr>What does the evidence say about what works in Pre-K? </vt:lpstr>
      <vt:lpstr>What does the evidence say about what works in Pre-K? </vt:lpstr>
      <vt:lpstr>What does the evidence say about what works in Pre-K? </vt:lpstr>
      <vt:lpstr>Do the Effects of Early Interventions Vary by Gender?</vt:lpstr>
      <vt:lpstr>What is the potential long-term yield of improving early childhood outcomes? </vt:lpstr>
      <vt:lpstr>PowerPoint Presentation</vt:lpstr>
      <vt:lpstr>PowerPoint Presentation</vt:lpstr>
      <vt:lpstr>Citations</vt:lpstr>
      <vt:lpstr>Citations</vt:lpstr>
      <vt:lpstr>Citations</vt:lpstr>
      <vt:lpstr>Citations</vt:lpstr>
      <vt:lpstr>Citations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Argier</dc:creator>
  <cp:lastModifiedBy>Fran Biderman</cp:lastModifiedBy>
  <cp:revision>783</cp:revision>
  <cp:lastPrinted>2018-05-22T04:20:22Z</cp:lastPrinted>
  <dcterms:created xsi:type="dcterms:W3CDTF">2015-02-13T00:29:02Z</dcterms:created>
  <dcterms:modified xsi:type="dcterms:W3CDTF">2018-05-22T04:20:26Z</dcterms:modified>
  <cp:contentStatus/>
</cp:coreProperties>
</file>