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Lst>
  <p:notesMasterIdLst>
    <p:notesMasterId r:id="rId14"/>
  </p:notesMasterIdLst>
  <p:sldIdLst>
    <p:sldId id="256" r:id="rId2"/>
    <p:sldId id="257" r:id="rId3"/>
    <p:sldId id="258" r:id="rId4"/>
    <p:sldId id="259" r:id="rId5"/>
    <p:sldId id="260" r:id="rId6"/>
    <p:sldId id="261" r:id="rId7"/>
    <p:sldId id="262" r:id="rId8"/>
    <p:sldId id="263" r:id="rId9"/>
    <p:sldId id="269" r:id="rId10"/>
    <p:sldId id="268" r:id="rId11"/>
    <p:sldId id="266" r:id="rId12"/>
    <p:sldId id="267" r:id="rId1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57"/>
    <p:restoredTop sz="91699" autoAdjust="0"/>
  </p:normalViewPr>
  <p:slideViewPr>
    <p:cSldViewPr snapToGrid="0">
      <p:cViewPr varScale="1">
        <p:scale>
          <a:sx n="79" d="100"/>
          <a:sy n="79" d="100"/>
        </p:scale>
        <p:origin x="1037"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37840" cy="464820"/>
          </a:xfrm>
          <a:prstGeom prst="rect">
            <a:avLst/>
          </a:prstGeom>
          <a:noFill/>
          <a:ln>
            <a:noFill/>
          </a:ln>
        </p:spPr>
        <p:txBody>
          <a:bodyPr spcFirstLastPara="1" wrap="square" lIns="92425" tIns="46200" rIns="92425" bIns="462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41" y="1"/>
            <a:ext cx="3037840" cy="464820"/>
          </a:xfrm>
          <a:prstGeom prst="rect">
            <a:avLst/>
          </a:prstGeom>
          <a:noFill/>
          <a:ln>
            <a:noFill/>
          </a:ln>
        </p:spPr>
        <p:txBody>
          <a:bodyPr spcFirstLastPara="1" wrap="square" lIns="92425" tIns="46200" rIns="92425" bIns="462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1" y="4415791"/>
            <a:ext cx="5608320" cy="4183380"/>
          </a:xfrm>
          <a:prstGeom prst="rect">
            <a:avLst/>
          </a:prstGeom>
          <a:noFill/>
          <a:ln>
            <a:noFill/>
          </a:ln>
        </p:spPr>
        <p:txBody>
          <a:bodyPr spcFirstLastPara="1" wrap="square" lIns="92425" tIns="46200" rIns="92425" bIns="462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967"/>
            <a:ext cx="3037840" cy="464820"/>
          </a:xfrm>
          <a:prstGeom prst="rect">
            <a:avLst/>
          </a:prstGeom>
          <a:noFill/>
          <a:ln>
            <a:noFill/>
          </a:ln>
        </p:spPr>
        <p:txBody>
          <a:bodyPr spcFirstLastPara="1" wrap="square" lIns="92425" tIns="46200" rIns="92425" bIns="462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41" y="8829967"/>
            <a:ext cx="3037840"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701041" y="4415791"/>
            <a:ext cx="5608320" cy="4183380"/>
          </a:xfrm>
          <a:prstGeom prst="rect">
            <a:avLst/>
          </a:prstGeom>
          <a:noFill/>
          <a:ln>
            <a:noFill/>
          </a:ln>
        </p:spPr>
        <p:txBody>
          <a:bodyPr spcFirstLastPara="1" wrap="square" lIns="92425" tIns="46200" rIns="92425" bIns="46200" anchor="t" anchorCtr="0">
            <a:noAutofit/>
          </a:bodyPr>
          <a:lstStyle/>
          <a:p>
            <a:pPr marL="457200" lvl="1" indent="0" algn="l" rtl="0">
              <a:lnSpc>
                <a:spcPct val="100000"/>
              </a:lnSpc>
              <a:spcBef>
                <a:spcPts val="0"/>
              </a:spcBef>
              <a:spcAft>
                <a:spcPts val="0"/>
              </a:spcAft>
              <a:buSzPts val="1400"/>
              <a:buNone/>
            </a:pPr>
            <a:endParaRPr dirty="0"/>
          </a:p>
        </p:txBody>
      </p:sp>
      <p:sp>
        <p:nvSpPr>
          <p:cNvPr id="94" name="Google Shape;94;p1:notes"/>
          <p:cNvSpPr txBox="1">
            <a:spLocks noGrp="1"/>
          </p:cNvSpPr>
          <p:nvPr>
            <p:ph type="sldNum" idx="12"/>
          </p:nvPr>
        </p:nvSpPr>
        <p:spPr>
          <a:xfrm>
            <a:off x="3970941" y="8829967"/>
            <a:ext cx="3037840" cy="46482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a:t>
            </a:fld>
            <a:endParaRPr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ff8803947_0_16: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8ff8803947_0_16:notes"/>
          <p:cNvSpPr txBox="1">
            <a:spLocks noGrp="1"/>
          </p:cNvSpPr>
          <p:nvPr>
            <p:ph type="body" idx="1"/>
          </p:nvPr>
        </p:nvSpPr>
        <p:spPr>
          <a:xfrm>
            <a:off x="701041" y="4415791"/>
            <a:ext cx="5608200" cy="4183500"/>
          </a:xfrm>
          <a:prstGeom prst="rect">
            <a:avLst/>
          </a:prstGeom>
          <a:noFill/>
          <a:ln>
            <a:noFill/>
          </a:ln>
        </p:spPr>
        <p:txBody>
          <a:bodyPr spcFirstLastPara="1" wrap="square" lIns="92425" tIns="46200" rIns="92425" bIns="46200" anchor="t" anchorCtr="0">
            <a:noAutofit/>
          </a:bodyPr>
          <a:lstStyle/>
          <a:p>
            <a:pPr marL="317500" lvl="0" indent="0" algn="l" rtl="0">
              <a:lnSpc>
                <a:spcPct val="100000"/>
              </a:lnSpc>
              <a:spcBef>
                <a:spcPts val="0"/>
              </a:spcBef>
              <a:spcAft>
                <a:spcPts val="0"/>
              </a:spcAft>
              <a:buSzPts val="1400"/>
              <a:buFont typeface="Arial"/>
              <a:buNone/>
            </a:pPr>
            <a:endParaRPr dirty="0"/>
          </a:p>
        </p:txBody>
      </p:sp>
      <p:sp>
        <p:nvSpPr>
          <p:cNvPr id="189" name="Google Shape;189;g28ff8803947_0_16:notes"/>
          <p:cNvSpPr txBox="1">
            <a:spLocks noGrp="1"/>
          </p:cNvSpPr>
          <p:nvPr>
            <p:ph type="sldNum" idx="12"/>
          </p:nvPr>
        </p:nvSpPr>
        <p:spPr>
          <a:xfrm>
            <a:off x="3970941" y="8829967"/>
            <a:ext cx="3037800" cy="46470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701041" y="4415791"/>
            <a:ext cx="56082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Font typeface="Arial"/>
              <a:buNone/>
            </a:pPr>
            <a:endParaRPr dirty="0"/>
          </a:p>
        </p:txBody>
      </p:sp>
      <p:sp>
        <p:nvSpPr>
          <p:cNvPr id="197" name="Google Shape;197;p8:notes"/>
          <p:cNvSpPr txBox="1">
            <a:spLocks noGrp="1"/>
          </p:cNvSpPr>
          <p:nvPr>
            <p:ph type="sldNum" idx="12"/>
          </p:nvPr>
        </p:nvSpPr>
        <p:spPr>
          <a:xfrm>
            <a:off x="3970941" y="8829967"/>
            <a:ext cx="3037800" cy="46470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701041" y="4415791"/>
            <a:ext cx="560832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04" name="Google Shape;104;p2:notes"/>
          <p:cNvSpPr txBox="1">
            <a:spLocks noGrp="1"/>
          </p:cNvSpPr>
          <p:nvPr>
            <p:ph type="sldNum" idx="12"/>
          </p:nvPr>
        </p:nvSpPr>
        <p:spPr>
          <a:xfrm>
            <a:off x="3970941" y="8829967"/>
            <a:ext cx="3037840"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3:notes"/>
          <p:cNvSpPr txBox="1">
            <a:spLocks noGrp="1"/>
          </p:cNvSpPr>
          <p:nvPr>
            <p:ph type="body" idx="1"/>
          </p:nvPr>
        </p:nvSpPr>
        <p:spPr>
          <a:xfrm>
            <a:off x="701041" y="4415791"/>
            <a:ext cx="5608200" cy="4183500"/>
          </a:xfrm>
          <a:prstGeom prst="rect">
            <a:avLst/>
          </a:prstGeom>
          <a:noFill/>
          <a:ln>
            <a:noFill/>
          </a:ln>
        </p:spPr>
        <p:txBody>
          <a:bodyPr spcFirstLastPara="1" wrap="square" lIns="92425" tIns="46200" rIns="92425" bIns="46200" anchor="t" anchorCtr="0">
            <a:noAutofit/>
          </a:bodyPr>
          <a:lstStyle/>
          <a:p>
            <a:pPr marL="628650" lvl="0" indent="-171450" algn="l" rtl="0">
              <a:lnSpc>
                <a:spcPct val="100000"/>
              </a:lnSpc>
              <a:spcBef>
                <a:spcPts val="0"/>
              </a:spcBef>
              <a:spcAft>
                <a:spcPts val="0"/>
              </a:spcAft>
              <a:buFont typeface="Arial" panose="020B0604020202020204" pitchFamily="34" charset="0"/>
              <a:buChar char="•"/>
            </a:pPr>
            <a:endParaRPr dirty="0"/>
          </a:p>
        </p:txBody>
      </p:sp>
      <p:sp>
        <p:nvSpPr>
          <p:cNvPr id="116" name="Google Shape;116;p3:notes"/>
          <p:cNvSpPr txBox="1">
            <a:spLocks noGrp="1"/>
          </p:cNvSpPr>
          <p:nvPr>
            <p:ph type="sldNum" idx="12"/>
          </p:nvPr>
        </p:nvSpPr>
        <p:spPr>
          <a:xfrm>
            <a:off x="3970941" y="8829967"/>
            <a:ext cx="30378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701041" y="4415791"/>
            <a:ext cx="5608200" cy="4183500"/>
          </a:xfrm>
          <a:prstGeom prst="rect">
            <a:avLst/>
          </a:prstGeom>
          <a:noFill/>
          <a:ln>
            <a:noFill/>
          </a:ln>
        </p:spPr>
        <p:txBody>
          <a:bodyPr spcFirstLastPara="1" wrap="square" lIns="92425" tIns="46200" rIns="92425" bIns="46200" anchor="t" anchorCtr="0">
            <a:noAutofit/>
          </a:bodyPr>
          <a:lstStyle/>
          <a:p>
            <a:pPr marL="171450" lvl="0" indent="-82550" algn="l" rtl="0">
              <a:lnSpc>
                <a:spcPct val="100000"/>
              </a:lnSpc>
              <a:spcBef>
                <a:spcPts val="0"/>
              </a:spcBef>
              <a:spcAft>
                <a:spcPts val="0"/>
              </a:spcAft>
              <a:buSzPts val="1400"/>
              <a:buFont typeface="Arial"/>
              <a:buNone/>
            </a:pPr>
            <a:endParaRPr dirty="0"/>
          </a:p>
        </p:txBody>
      </p:sp>
      <p:sp>
        <p:nvSpPr>
          <p:cNvPr id="127" name="Google Shape;127;p4:notes"/>
          <p:cNvSpPr txBox="1">
            <a:spLocks noGrp="1"/>
          </p:cNvSpPr>
          <p:nvPr>
            <p:ph type="sldNum" idx="12"/>
          </p:nvPr>
        </p:nvSpPr>
        <p:spPr>
          <a:xfrm>
            <a:off x="3970941" y="8829967"/>
            <a:ext cx="30378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e18d4b01c_0_0: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4e18d4b01c_0_0:notes"/>
          <p:cNvSpPr txBox="1">
            <a:spLocks noGrp="1"/>
          </p:cNvSpPr>
          <p:nvPr>
            <p:ph type="body" idx="1"/>
          </p:nvPr>
        </p:nvSpPr>
        <p:spPr>
          <a:xfrm>
            <a:off x="701041" y="4415791"/>
            <a:ext cx="5608200" cy="4183500"/>
          </a:xfrm>
          <a:prstGeom prst="rect">
            <a:avLst/>
          </a:prstGeom>
          <a:noFill/>
          <a:ln>
            <a:noFill/>
          </a:ln>
        </p:spPr>
        <p:txBody>
          <a:bodyPr spcFirstLastPara="1" wrap="square" lIns="92425" tIns="46200" rIns="92425" bIns="46200" anchor="t" anchorCtr="0">
            <a:noAutofit/>
          </a:bodyPr>
          <a:lstStyle/>
          <a:p>
            <a:pPr marL="0" lvl="0" indent="0" algn="l" rtl="0">
              <a:lnSpc>
                <a:spcPct val="115000"/>
              </a:lnSpc>
              <a:spcBef>
                <a:spcPts val="0"/>
              </a:spcBef>
              <a:spcAft>
                <a:spcPts val="0"/>
              </a:spcAft>
              <a:buNone/>
            </a:pPr>
            <a:endParaRPr dirty="0">
              <a:latin typeface="Arial"/>
              <a:ea typeface="Arial"/>
              <a:cs typeface="Arial"/>
              <a:sym typeface="Arial"/>
            </a:endParaRPr>
          </a:p>
        </p:txBody>
      </p:sp>
      <p:sp>
        <p:nvSpPr>
          <p:cNvPr id="137" name="Google Shape;137;g24e18d4b01c_0_0:notes"/>
          <p:cNvSpPr txBox="1">
            <a:spLocks noGrp="1"/>
          </p:cNvSpPr>
          <p:nvPr>
            <p:ph type="sldNum" idx="12"/>
          </p:nvPr>
        </p:nvSpPr>
        <p:spPr>
          <a:xfrm>
            <a:off x="3970941" y="8829967"/>
            <a:ext cx="30378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701041" y="4415791"/>
            <a:ext cx="56082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Font typeface="Arial"/>
              <a:buNone/>
            </a:pPr>
            <a:endParaRPr dirty="0"/>
          </a:p>
        </p:txBody>
      </p:sp>
      <p:sp>
        <p:nvSpPr>
          <p:cNvPr id="146" name="Google Shape;146;p5:notes"/>
          <p:cNvSpPr txBox="1">
            <a:spLocks noGrp="1"/>
          </p:cNvSpPr>
          <p:nvPr>
            <p:ph type="sldNum" idx="12"/>
          </p:nvPr>
        </p:nvSpPr>
        <p:spPr>
          <a:xfrm>
            <a:off x="3970941" y="8829967"/>
            <a:ext cx="30378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7:notes"/>
          <p:cNvSpPr txBox="1">
            <a:spLocks noGrp="1"/>
          </p:cNvSpPr>
          <p:nvPr>
            <p:ph type="body" idx="1"/>
          </p:nvPr>
        </p:nvSpPr>
        <p:spPr>
          <a:xfrm>
            <a:off x="701041" y="4415791"/>
            <a:ext cx="5608320" cy="4183380"/>
          </a:xfrm>
          <a:prstGeom prst="rect">
            <a:avLst/>
          </a:prstGeom>
          <a:noFill/>
          <a:ln>
            <a:noFill/>
          </a:ln>
        </p:spPr>
        <p:txBody>
          <a:bodyPr spcFirstLastPara="1" wrap="square" lIns="92425" tIns="46200" rIns="92425" bIns="46200" anchor="t" anchorCtr="0">
            <a:noAutofit/>
          </a:bodyPr>
          <a:lstStyle/>
          <a:p>
            <a:pPr marL="457200" lvl="0" indent="-139700" algn="l" rtl="0">
              <a:lnSpc>
                <a:spcPct val="100000"/>
              </a:lnSpc>
              <a:spcBef>
                <a:spcPts val="0"/>
              </a:spcBef>
              <a:spcAft>
                <a:spcPts val="0"/>
              </a:spcAft>
              <a:buSzPts val="1400"/>
              <a:buFont typeface="Arial"/>
              <a:buNone/>
            </a:pPr>
            <a:endParaRPr dirty="0"/>
          </a:p>
        </p:txBody>
      </p:sp>
      <p:sp>
        <p:nvSpPr>
          <p:cNvPr id="156" name="Google Shape;156;p7:notes"/>
          <p:cNvSpPr txBox="1">
            <a:spLocks noGrp="1"/>
          </p:cNvSpPr>
          <p:nvPr>
            <p:ph type="sldNum" idx="12"/>
          </p:nvPr>
        </p:nvSpPr>
        <p:spPr>
          <a:xfrm>
            <a:off x="3970941" y="8829967"/>
            <a:ext cx="3037840"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ff8803947_0_0: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8ff8803947_0_0:notes"/>
          <p:cNvSpPr txBox="1">
            <a:spLocks noGrp="1"/>
          </p:cNvSpPr>
          <p:nvPr>
            <p:ph type="body" idx="1"/>
          </p:nvPr>
        </p:nvSpPr>
        <p:spPr>
          <a:xfrm>
            <a:off x="701041" y="4415791"/>
            <a:ext cx="56082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dirty="0"/>
          </a:p>
        </p:txBody>
      </p:sp>
      <p:sp>
        <p:nvSpPr>
          <p:cNvPr id="164" name="Google Shape;164;g28ff8803947_0_0:notes"/>
          <p:cNvSpPr txBox="1">
            <a:spLocks noGrp="1"/>
          </p:cNvSpPr>
          <p:nvPr>
            <p:ph type="sldNum" idx="12"/>
          </p:nvPr>
        </p:nvSpPr>
        <p:spPr>
          <a:xfrm>
            <a:off x="3970941" y="8829967"/>
            <a:ext cx="3037800" cy="4647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ff8803947_0_16:notes"/>
          <p:cNvSpPr>
            <a:spLocks noGrp="1" noRot="1" noChangeAspect="1"/>
          </p:cNvSpPr>
          <p:nvPr>
            <p:ph type="sldImg" idx="2"/>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8ff8803947_0_16:notes"/>
          <p:cNvSpPr txBox="1">
            <a:spLocks noGrp="1"/>
          </p:cNvSpPr>
          <p:nvPr>
            <p:ph type="body" idx="1"/>
          </p:nvPr>
        </p:nvSpPr>
        <p:spPr>
          <a:xfrm>
            <a:off x="701041" y="4415791"/>
            <a:ext cx="5608200" cy="4183500"/>
          </a:xfrm>
          <a:prstGeom prst="rect">
            <a:avLst/>
          </a:prstGeom>
          <a:noFill/>
          <a:ln>
            <a:noFill/>
          </a:ln>
        </p:spPr>
        <p:txBody>
          <a:bodyPr spcFirstLastPara="1" wrap="square" lIns="92425" tIns="46200" rIns="92425" bIns="46200" anchor="t" anchorCtr="0">
            <a:noAutofit/>
          </a:bodyPr>
          <a:lstStyle/>
          <a:p>
            <a:pPr marL="317500" lvl="0" indent="0" algn="l" rtl="0">
              <a:lnSpc>
                <a:spcPct val="100000"/>
              </a:lnSpc>
              <a:spcBef>
                <a:spcPts val="0"/>
              </a:spcBef>
              <a:spcAft>
                <a:spcPts val="0"/>
              </a:spcAft>
              <a:buSzPts val="1400"/>
              <a:buFont typeface="Arial"/>
              <a:buNone/>
            </a:pPr>
            <a:endParaRPr dirty="0"/>
          </a:p>
        </p:txBody>
      </p:sp>
      <p:sp>
        <p:nvSpPr>
          <p:cNvPr id="189" name="Google Shape;189;g28ff8803947_0_16:notes"/>
          <p:cNvSpPr txBox="1">
            <a:spLocks noGrp="1"/>
          </p:cNvSpPr>
          <p:nvPr>
            <p:ph type="sldNum" idx="12"/>
          </p:nvPr>
        </p:nvSpPr>
        <p:spPr>
          <a:xfrm>
            <a:off x="3970941" y="8829967"/>
            <a:ext cx="3037800" cy="46470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1850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3" name="Google Shape;23;p2"/>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bg>
      <p:bgPr>
        <a:solidFill>
          <a:schemeClr val="lt1"/>
        </a:solidFill>
        <a:effectLst/>
      </p:bgPr>
    </p:bg>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rot="5400000">
            <a:off x="4823619" y="2339181"/>
            <a:ext cx="5516563"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1"/>
          <p:cNvSpPr txBox="1">
            <a:spLocks noGrp="1"/>
          </p:cNvSpPr>
          <p:nvPr>
            <p:ph type="body" idx="1"/>
          </p:nvPr>
        </p:nvSpPr>
        <p:spPr>
          <a:xfrm rot="5400000">
            <a:off x="480218" y="586582"/>
            <a:ext cx="5516564" cy="55626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5" name="Google Shape;85;p11"/>
          <p:cNvSpPr txBox="1">
            <a:spLocks noGrp="1"/>
          </p:cNvSpPr>
          <p:nvPr>
            <p:ph type="dt" idx="10"/>
          </p:nvPr>
        </p:nvSpPr>
        <p:spPr>
          <a:xfrm>
            <a:off x="6553200" y="6248402"/>
            <a:ext cx="2209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457201" y="6248207"/>
            <a:ext cx="55734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1"/>
          <p:cNvSpPr/>
          <p:nvPr/>
        </p:nvSpPr>
        <p:spPr>
          <a:xfrm>
            <a:off x="6096318" y="0"/>
            <a:ext cx="32004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1"/>
          <p:cNvSpPr/>
          <p:nvPr/>
        </p:nvSpPr>
        <p:spPr>
          <a:xfrm>
            <a:off x="6142038" y="609600"/>
            <a:ext cx="228600" cy="624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1"/>
          <p:cNvSpPr/>
          <p:nvPr/>
        </p:nvSpPr>
        <p:spPr>
          <a:xfrm>
            <a:off x="6142038" y="0"/>
            <a:ext cx="228600"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1"/>
          <p:cNvSpPr txBox="1">
            <a:spLocks noGrp="1"/>
          </p:cNvSpPr>
          <p:nvPr>
            <p:ph type="sldNum" idx="12"/>
          </p:nvPr>
        </p:nvSpPr>
        <p:spPr>
          <a:xfrm rot="5400000">
            <a:off x="5989638" y="14446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609600" y="1589567"/>
            <a:ext cx="3886200" cy="45720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2" name="Google Shape;32;p4"/>
          <p:cNvSpPr txBox="1">
            <a:spLocks noGrp="1"/>
          </p:cNvSpPr>
          <p:nvPr>
            <p:ph type="body" idx="2"/>
          </p:nvPr>
        </p:nvSpPr>
        <p:spPr>
          <a:xfrm>
            <a:off x="4844901" y="1589567"/>
            <a:ext cx="3886200" cy="45720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3" name="Google Shape;33;p4"/>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5" name="Google Shape;35;p4"/>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2"/>
        </a:solidFill>
        <a:effectLst/>
      </p:bgPr>
    </p:bg>
    <p:spTree>
      <p:nvGrpSpPr>
        <p:cNvPr id="1" name="Shape 36"/>
        <p:cNvGrpSpPr/>
        <p:nvPr/>
      </p:nvGrpSpPr>
      <p:grpSpPr>
        <a:xfrm>
          <a:off x="0" y="0"/>
          <a:ext cx="0" cy="0"/>
          <a:chOff x="0" y="0"/>
          <a:chExt cx="0" cy="0"/>
        </a:xfrm>
      </p:grpSpPr>
      <p:sp>
        <p:nvSpPr>
          <p:cNvPr id="37" name="Google Shape;37;p5"/>
          <p:cNvSpPr/>
          <p:nvPr/>
        </p:nvSpPr>
        <p:spPr>
          <a:xfrm>
            <a:off x="0" y="5971032"/>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5"/>
          <p:cNvSpPr/>
          <p:nvPr/>
        </p:nvSpPr>
        <p:spPr>
          <a:xfrm>
            <a:off x="-9144" y="6053328"/>
            <a:ext cx="2249424"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5"/>
          <p:cNvSpPr/>
          <p:nvPr/>
        </p:nvSpPr>
        <p:spPr>
          <a:xfrm>
            <a:off x="2359152" y="6044184"/>
            <a:ext cx="6784848"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5"/>
          <p:cNvSpPr txBox="1">
            <a:spLocks noGrp="1"/>
          </p:cNvSpPr>
          <p:nvPr>
            <p:ph type="ctrTitle"/>
          </p:nvPr>
        </p:nvSpPr>
        <p:spPr>
          <a:xfrm>
            <a:off x="2362200" y="4038600"/>
            <a:ext cx="6477000" cy="1828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4400"/>
              <a:buFont typeface="Calibri"/>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700"/>
              </a:spcBef>
              <a:spcAft>
                <a:spcPts val="0"/>
              </a:spcAft>
              <a:buSzPts val="1560"/>
              <a:buNone/>
              <a:defRPr sz="2600">
                <a:solidFill>
                  <a:srgbClr val="FFFFFF"/>
                </a:solidFill>
              </a:defRPr>
            </a:lvl1pPr>
            <a:lvl2pPr lvl="1" algn="ctr">
              <a:lnSpc>
                <a:spcPct val="100000"/>
              </a:lnSpc>
              <a:spcBef>
                <a:spcPts val="550"/>
              </a:spcBef>
              <a:spcAft>
                <a:spcPts val="0"/>
              </a:spcAft>
              <a:buSzPts val="1260"/>
              <a:buNone/>
              <a:defRPr/>
            </a:lvl2pPr>
            <a:lvl3pPr lvl="2" algn="ctr">
              <a:lnSpc>
                <a:spcPct val="100000"/>
              </a:lnSpc>
              <a:spcBef>
                <a:spcPts val="500"/>
              </a:spcBef>
              <a:spcAft>
                <a:spcPts val="0"/>
              </a:spcAft>
              <a:buSzPts val="1350"/>
              <a:buNone/>
              <a:defRPr/>
            </a:lvl3pPr>
            <a:lvl4pPr lvl="3" algn="ctr">
              <a:lnSpc>
                <a:spcPct val="100000"/>
              </a:lnSpc>
              <a:spcBef>
                <a:spcPts val="400"/>
              </a:spcBef>
              <a:spcAft>
                <a:spcPts val="0"/>
              </a:spcAft>
              <a:buSzPts val="1350"/>
              <a:buNone/>
              <a:defRPr/>
            </a:lvl4pPr>
            <a:lvl5pPr lvl="4" algn="ctr">
              <a:lnSpc>
                <a:spcPct val="100000"/>
              </a:lnSpc>
              <a:spcBef>
                <a:spcPts val="400"/>
              </a:spcBef>
              <a:spcAft>
                <a:spcPts val="0"/>
              </a:spcAft>
              <a:buSzPts val="117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42" name="Google Shape;42;p5"/>
          <p:cNvSpPr txBox="1">
            <a:spLocks noGrp="1"/>
          </p:cNvSpPr>
          <p:nvPr>
            <p:ph type="dt" idx="10"/>
          </p:nvPr>
        </p:nvSpPr>
        <p:spPr>
          <a:xfrm>
            <a:off x="76200" y="6068699"/>
            <a:ext cx="2057400" cy="685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0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2085393" y="236538"/>
            <a:ext cx="586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lt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blipFill rotWithShape="1">
          <a:blip r:embed="rId2">
            <a:alphaModFix/>
          </a:blip>
          <a:tile tx="0" ty="0" sx="100000" sy="100000" flip="none" algn="tl"/>
        </a:blipFill>
        <a:effectLst/>
      </p:bgPr>
    </p:bg>
    <p:spTree>
      <p:nvGrpSpPr>
        <p:cNvPr id="1" name="Shape 45"/>
        <p:cNvGrpSpPr/>
        <p:nvPr/>
      </p:nvGrpSpPr>
      <p:grpSpPr>
        <a:xfrm>
          <a:off x="0" y="0"/>
          <a:ext cx="0" cy="0"/>
          <a:chOff x="0" y="0"/>
          <a:chExt cx="0" cy="0"/>
        </a:xfrm>
      </p:grpSpPr>
      <p:sp>
        <p:nvSpPr>
          <p:cNvPr id="46" name="Google Shape;46;p6"/>
          <p:cNvSpPr txBox="1">
            <a:spLocks noGrp="1"/>
          </p:cNvSpPr>
          <p:nvPr>
            <p:ph type="body" idx="1"/>
          </p:nvPr>
        </p:nvSpPr>
        <p:spPr>
          <a:xfrm>
            <a:off x="1371600" y="2743200"/>
            <a:ext cx="7123113" cy="16732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00"/>
              </a:spcBef>
              <a:spcAft>
                <a:spcPts val="0"/>
              </a:spcAft>
              <a:buSzPts val="1680"/>
              <a:buNone/>
              <a:defRPr sz="2800">
                <a:solidFill>
                  <a:schemeClr val="dk2"/>
                </a:solidFill>
              </a:defRPr>
            </a:lvl1pPr>
            <a:lvl2pPr marL="914400" lvl="1" indent="-228600" algn="l">
              <a:lnSpc>
                <a:spcPct val="100000"/>
              </a:lnSpc>
              <a:spcBef>
                <a:spcPts val="550"/>
              </a:spcBef>
              <a:spcAft>
                <a:spcPts val="0"/>
              </a:spcAft>
              <a:buSzPts val="1260"/>
              <a:buNone/>
              <a:defRPr sz="1800">
                <a:solidFill>
                  <a:srgbClr val="8A8A8A"/>
                </a:solidFill>
              </a:defRPr>
            </a:lvl2pPr>
            <a:lvl3pPr marL="1371600" lvl="2" indent="-228600" algn="l">
              <a:lnSpc>
                <a:spcPct val="100000"/>
              </a:lnSpc>
              <a:spcBef>
                <a:spcPts val="500"/>
              </a:spcBef>
              <a:spcAft>
                <a:spcPts val="0"/>
              </a:spcAft>
              <a:buSzPts val="1200"/>
              <a:buNone/>
              <a:defRPr sz="1600">
                <a:solidFill>
                  <a:srgbClr val="8A8A8A"/>
                </a:solidFill>
              </a:defRPr>
            </a:lvl3pPr>
            <a:lvl4pPr marL="1828800" lvl="3" indent="-228600" algn="l">
              <a:lnSpc>
                <a:spcPct val="100000"/>
              </a:lnSpc>
              <a:spcBef>
                <a:spcPts val="400"/>
              </a:spcBef>
              <a:spcAft>
                <a:spcPts val="0"/>
              </a:spcAft>
              <a:buSzPts val="1050"/>
              <a:buNone/>
              <a:defRPr sz="1400">
                <a:solidFill>
                  <a:srgbClr val="8A8A8A"/>
                </a:solidFill>
              </a:defRPr>
            </a:lvl4pPr>
            <a:lvl5pPr marL="2286000" lvl="4" indent="-228600" algn="l">
              <a:lnSpc>
                <a:spcPct val="100000"/>
              </a:lnSpc>
              <a:spcBef>
                <a:spcPts val="400"/>
              </a:spcBef>
              <a:spcAft>
                <a:spcPts val="0"/>
              </a:spcAft>
              <a:buSzPts val="910"/>
              <a:buNone/>
              <a:defRPr sz="1400">
                <a:solidFill>
                  <a:srgbClr val="8A8A8A"/>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7" name="Google Shape;47;p6"/>
          <p:cNvSpPr/>
          <p:nvPr/>
        </p:nvSpPr>
        <p:spPr>
          <a:xfrm>
            <a:off x="0" y="1524000"/>
            <a:ext cx="9144000" cy="1143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6"/>
          <p:cNvSpPr/>
          <p:nvPr/>
        </p:nvSpPr>
        <p:spPr>
          <a:xfrm>
            <a:off x="0" y="1600200"/>
            <a:ext cx="1295400" cy="9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6"/>
          <p:cNvSpPr/>
          <p:nvPr/>
        </p:nvSpPr>
        <p:spPr>
          <a:xfrm>
            <a:off x="1371600" y="1600200"/>
            <a:ext cx="7772400" cy="99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6"/>
          <p:cNvSpPr txBox="1">
            <a:spLocks noGrp="1"/>
          </p:cNvSpPr>
          <p:nvPr>
            <p:ph type="title"/>
          </p:nvPr>
        </p:nvSpPr>
        <p:spPr>
          <a:xfrm>
            <a:off x="1371600" y="1600200"/>
            <a:ext cx="76200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FFFFFF"/>
              </a:buClr>
              <a:buSzPts val="4400"/>
              <a:buFont typeface="Calibri"/>
              <a:buNone/>
              <a:defRPr sz="4400" b="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0" y="1752600"/>
            <a:ext cx="1295400" cy="701676"/>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2400"/>
              <a:buFont typeface="Arial"/>
              <a:buNone/>
              <a:defRPr sz="24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3" name="Google Shape;53;p6"/>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
        <p:nvSpPr>
          <p:cNvPr id="55" name="Google Shape;55;p7"/>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0" y="6248400"/>
            <a:ext cx="533400" cy="381000"/>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609600" y="273050"/>
            <a:ext cx="8077200" cy="8699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4400"/>
              <a:buFont typeface="Calibri"/>
              <a:buNone/>
              <a:defRPr sz="4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63" name="Google Shape;63;p8"/>
          <p:cNvSpPr txBox="1">
            <a:spLocks noGrp="1"/>
          </p:cNvSpPr>
          <p:nvPr>
            <p:ph type="body" idx="1"/>
          </p:nvPr>
        </p:nvSpPr>
        <p:spPr>
          <a:xfrm>
            <a:off x="609600" y="1752600"/>
            <a:ext cx="1600200" cy="43434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normAutofit/>
          </a:bodyPr>
          <a:lstStyle>
            <a:lvl1pPr marL="457200" lvl="0" indent="-228600" algn="l">
              <a:lnSpc>
                <a:spcPct val="100000"/>
              </a:lnSpc>
              <a:spcBef>
                <a:spcPts val="700"/>
              </a:spcBef>
              <a:spcAft>
                <a:spcPts val="0"/>
              </a:spcAft>
              <a:buSzPts val="1080"/>
              <a:buNone/>
              <a:defRPr sz="1800">
                <a:solidFill>
                  <a:schemeClr val="lt1"/>
                </a:solidFill>
                <a:latin typeface="Calibri"/>
                <a:ea typeface="Calibri"/>
                <a:cs typeface="Calibri"/>
                <a:sym typeface="Calibri"/>
              </a:defRPr>
            </a:lvl1pPr>
            <a:lvl2pPr marL="914400" lvl="1" indent="-228600" algn="l">
              <a:lnSpc>
                <a:spcPct val="100000"/>
              </a:lnSpc>
              <a:spcBef>
                <a:spcPts val="1000"/>
              </a:spcBef>
              <a:spcAft>
                <a:spcPts val="0"/>
              </a:spcAft>
              <a:buSzPts val="840"/>
              <a:buNone/>
              <a:defRPr sz="1200">
                <a:solidFill>
                  <a:schemeClr val="lt1"/>
                </a:solidFill>
                <a:latin typeface="Calibri"/>
                <a:ea typeface="Calibri"/>
                <a:cs typeface="Calibri"/>
                <a:sym typeface="Calibri"/>
              </a:defRPr>
            </a:lvl2pPr>
            <a:lvl3pPr marL="1371600" lvl="2" indent="-228600" algn="l">
              <a:lnSpc>
                <a:spcPct val="100000"/>
              </a:lnSpc>
              <a:spcBef>
                <a:spcPts val="500"/>
              </a:spcBef>
              <a:spcAft>
                <a:spcPts val="0"/>
              </a:spcAft>
              <a:buSzPts val="750"/>
              <a:buNone/>
              <a:defRPr sz="1000">
                <a:solidFill>
                  <a:schemeClr val="lt1"/>
                </a:solidFill>
                <a:latin typeface="Calibri"/>
                <a:ea typeface="Calibri"/>
                <a:cs typeface="Calibri"/>
                <a:sym typeface="Calibri"/>
              </a:defRPr>
            </a:lvl3pPr>
            <a:lvl4pPr marL="1828800" lvl="3" indent="-228600" algn="l">
              <a:lnSpc>
                <a:spcPct val="100000"/>
              </a:lnSpc>
              <a:spcBef>
                <a:spcPts val="400"/>
              </a:spcBef>
              <a:spcAft>
                <a:spcPts val="0"/>
              </a:spcAft>
              <a:buSzPts val="675"/>
              <a:buNone/>
              <a:defRPr sz="900">
                <a:solidFill>
                  <a:schemeClr val="lt1"/>
                </a:solidFill>
                <a:latin typeface="Calibri"/>
                <a:ea typeface="Calibri"/>
                <a:cs typeface="Calibri"/>
                <a:sym typeface="Calibri"/>
              </a:defRPr>
            </a:lvl4pPr>
            <a:lvl5pPr marL="2286000" lvl="4" indent="-228600" algn="l">
              <a:lnSpc>
                <a:spcPct val="100000"/>
              </a:lnSpc>
              <a:spcBef>
                <a:spcPts val="400"/>
              </a:spcBef>
              <a:spcAft>
                <a:spcPts val="0"/>
              </a:spcAft>
              <a:buSzPts val="585"/>
              <a:buNone/>
              <a:defRPr sz="900">
                <a:solidFill>
                  <a:schemeClr val="lt1"/>
                </a:solidFill>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4" name="Google Shape;64;p8"/>
          <p:cNvSpPr txBox="1">
            <a:spLocks noGrp="1"/>
          </p:cNvSpPr>
          <p:nvPr>
            <p:ph type="body" idx="2"/>
          </p:nvPr>
        </p:nvSpPr>
        <p:spPr>
          <a:xfrm>
            <a:off x="2362200" y="1752600"/>
            <a:ext cx="6400800" cy="44196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blipFill rotWithShape="1">
          <a:blip r:embed="rId2">
            <a:alphaModFix/>
          </a:blip>
          <a:tile tx="0" ty="0" sx="100000" sy="100000" flip="none" algn="tl"/>
        </a:blipFill>
        <a:effectLst/>
      </p:bgPr>
    </p:bg>
    <p:spTree>
      <p:nvGrpSpPr>
        <p:cNvPr id="1" name="Shape 65"/>
        <p:cNvGrpSpPr/>
        <p:nvPr/>
      </p:nvGrpSpPr>
      <p:grpSpPr>
        <a:xfrm>
          <a:off x="0" y="0"/>
          <a:ext cx="0" cy="0"/>
          <a:chOff x="0" y="0"/>
          <a:chExt cx="0" cy="0"/>
        </a:xfrm>
      </p:grpSpPr>
      <p:sp>
        <p:nvSpPr>
          <p:cNvPr id="66" name="Google Shape;66;p9"/>
          <p:cNvSpPr txBox="1">
            <a:spLocks noGrp="1"/>
          </p:cNvSpPr>
          <p:nvPr>
            <p:ph type="body" idx="1"/>
          </p:nvPr>
        </p:nvSpPr>
        <p:spPr>
          <a:xfrm>
            <a:off x="1600200" y="5486400"/>
            <a:ext cx="7315200" cy="68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00"/>
              </a:spcBef>
              <a:spcAft>
                <a:spcPts val="0"/>
              </a:spcAft>
              <a:buSzPts val="1020"/>
              <a:buFont typeface="Calibri"/>
              <a:buNone/>
              <a:defRPr sz="1700"/>
            </a:lvl1pPr>
            <a:lvl2pPr marL="914400" lvl="1" indent="-228600" algn="l">
              <a:lnSpc>
                <a:spcPct val="100000"/>
              </a:lnSpc>
              <a:spcBef>
                <a:spcPts val="550"/>
              </a:spcBef>
              <a:spcAft>
                <a:spcPts val="0"/>
              </a:spcAft>
              <a:buSzPts val="840"/>
              <a:buFont typeface="Calibri"/>
              <a:buNone/>
              <a:defRPr sz="1200"/>
            </a:lvl2pPr>
            <a:lvl3pPr marL="1371600" lvl="2" indent="-228600" algn="l">
              <a:lnSpc>
                <a:spcPct val="100000"/>
              </a:lnSpc>
              <a:spcBef>
                <a:spcPts val="500"/>
              </a:spcBef>
              <a:spcAft>
                <a:spcPts val="0"/>
              </a:spcAft>
              <a:buSzPts val="750"/>
              <a:buFont typeface="Calibri"/>
              <a:buNone/>
              <a:defRPr sz="1000"/>
            </a:lvl3pPr>
            <a:lvl4pPr marL="1828800" lvl="3" indent="-228600" algn="l">
              <a:lnSpc>
                <a:spcPct val="100000"/>
              </a:lnSpc>
              <a:spcBef>
                <a:spcPts val="400"/>
              </a:spcBef>
              <a:spcAft>
                <a:spcPts val="0"/>
              </a:spcAft>
              <a:buSzPts val="675"/>
              <a:buFont typeface="Calibri"/>
              <a:buNone/>
              <a:defRPr sz="900"/>
            </a:lvl4pPr>
            <a:lvl5pPr marL="2286000" lvl="4" indent="-228600" algn="l">
              <a:lnSpc>
                <a:spcPct val="100000"/>
              </a:lnSpc>
              <a:spcBef>
                <a:spcPts val="400"/>
              </a:spcBef>
              <a:spcAft>
                <a:spcPts val="0"/>
              </a:spcAft>
              <a:buSzPts val="585"/>
              <a:buFont typeface="Calibri"/>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7" name="Google Shape;67;p9"/>
          <p:cNvSpPr/>
          <p:nvPr/>
        </p:nvSpPr>
        <p:spPr>
          <a:xfrm>
            <a:off x="-9144" y="4572000"/>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9"/>
          <p:cNvSpPr/>
          <p:nvPr/>
        </p:nvSpPr>
        <p:spPr>
          <a:xfrm>
            <a:off x="-9144" y="4663440"/>
            <a:ext cx="1463040"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9"/>
          <p:cNvSpPr/>
          <p:nvPr/>
        </p:nvSpPr>
        <p:spPr>
          <a:xfrm>
            <a:off x="1545336" y="4654296"/>
            <a:ext cx="7598664"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9"/>
          <p:cNvSpPr txBox="1">
            <a:spLocks noGrp="1"/>
          </p:cNvSpPr>
          <p:nvPr>
            <p:ph type="title"/>
          </p:nvPr>
        </p:nvSpPr>
        <p:spPr>
          <a:xfrm>
            <a:off x="1600200" y="4648200"/>
            <a:ext cx="7315200" cy="685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FFFFFF"/>
              </a:buClr>
              <a:buSzPts val="2800"/>
              <a:buFont typeface="Calibri"/>
              <a:buNone/>
              <a:defRPr sz="28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
          <p:cNvSpPr/>
          <p:nvPr/>
        </p:nvSpPr>
        <p:spPr>
          <a:xfrm>
            <a:off x="1447800" y="0"/>
            <a:ext cx="100584" cy="686714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9"/>
          <p:cNvSpPr txBox="1">
            <a:spLocks noGrp="1"/>
          </p:cNvSpPr>
          <p:nvPr>
            <p:ph type="dt" idx="10"/>
          </p:nvPr>
        </p:nvSpPr>
        <p:spPr>
          <a:xfrm>
            <a:off x="62484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9"/>
          <p:cNvSpPr txBox="1">
            <a:spLocks noGrp="1"/>
          </p:cNvSpPr>
          <p:nvPr>
            <p:ph type="sldNum" idx="12"/>
          </p:nvPr>
        </p:nvSpPr>
        <p:spPr>
          <a:xfrm>
            <a:off x="0" y="4667249"/>
            <a:ext cx="1447800" cy="663578"/>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2800"/>
              <a:buFont typeface="Arial"/>
              <a:buNone/>
              <a:defRPr sz="28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74" name="Google Shape;74;p9"/>
          <p:cNvSpPr txBox="1">
            <a:spLocks noGrp="1"/>
          </p:cNvSpPr>
          <p:nvPr>
            <p:ph type="ftr" idx="11"/>
          </p:nvPr>
        </p:nvSpPr>
        <p:spPr>
          <a:xfrm>
            <a:off x="1600200" y="6248206"/>
            <a:ext cx="4572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9"/>
          <p:cNvSpPr>
            <a:spLocks noGrp="1"/>
          </p:cNvSpPr>
          <p:nvPr>
            <p:ph type="pic" idx="2"/>
          </p:nvPr>
        </p:nvSpPr>
        <p:spPr>
          <a:xfrm>
            <a:off x="1560576" y="0"/>
            <a:ext cx="7583424" cy="4568952"/>
          </a:xfrm>
          <a:prstGeom prst="rect">
            <a:avLst/>
          </a:prstGeom>
          <a:solidFill>
            <a:srgbClr val="CAD5DF"/>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body" idx="1"/>
          </p:nvPr>
        </p:nvSpPr>
        <p:spPr>
          <a:xfrm rot="5400000">
            <a:off x="2426208" y="-213360"/>
            <a:ext cx="4526280" cy="8153400"/>
          </a:xfrm>
          <a:prstGeom prst="rect">
            <a:avLst/>
          </a:prstGeom>
          <a:noFill/>
          <a:ln>
            <a:noFill/>
          </a:ln>
        </p:spPr>
        <p:txBody>
          <a:bodyPr spcFirstLastPara="1" wrap="square" lIns="91425" tIns="45700" rIns="91425"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550"/>
              </a:spcBef>
              <a:spcAft>
                <a:spcPts val="0"/>
              </a:spcAft>
              <a:buSzPts val="1260"/>
              <a:buChar char="?"/>
              <a:defRPr/>
            </a:lvl2pPr>
            <a:lvl3pPr marL="1371600" lvl="2" indent="-314325" algn="l">
              <a:lnSpc>
                <a:spcPct val="100000"/>
              </a:lnSpc>
              <a:spcBef>
                <a:spcPts val="500"/>
              </a:spcBef>
              <a:spcAft>
                <a:spcPts val="0"/>
              </a:spcAft>
              <a:buSzPts val="1350"/>
              <a:buChar char="■"/>
              <a:defRPr/>
            </a:lvl3pPr>
            <a:lvl4pPr marL="1828800" lvl="3" indent="-314325" algn="l">
              <a:lnSpc>
                <a:spcPct val="100000"/>
              </a:lnSpc>
              <a:spcBef>
                <a:spcPts val="400"/>
              </a:spcBef>
              <a:spcAft>
                <a:spcPts val="0"/>
              </a:spcAft>
              <a:buSzPts val="1350"/>
              <a:buChar char="■"/>
              <a:defRPr/>
            </a:lvl4pPr>
            <a:lvl5pPr marL="2286000" lvl="4" indent="-302895" algn="l">
              <a:lnSpc>
                <a:spcPct val="100000"/>
              </a:lnSpc>
              <a:spcBef>
                <a:spcPts val="400"/>
              </a:spcBef>
              <a:spcAft>
                <a:spcPts val="0"/>
              </a:spcAft>
              <a:buSzPts val="117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9" name="Google Shape;79;p10"/>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400"/>
              <a:buFont typeface="Calibri"/>
              <a:buNone/>
              <a:defRPr sz="44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12648" y="1600200"/>
            <a:ext cx="8153400" cy="4526280"/>
          </a:xfrm>
          <a:prstGeom prst="rect">
            <a:avLst/>
          </a:prstGeom>
          <a:noFill/>
          <a:ln>
            <a:noFill/>
          </a:ln>
        </p:spPr>
        <p:txBody>
          <a:bodyPr spcFirstLastPara="1" wrap="square" lIns="91425" tIns="45700" rIns="91425" bIns="45700" anchor="t" anchorCtr="0">
            <a:normAutofit/>
          </a:bodyPr>
          <a:lstStyle>
            <a:lvl1pPr marL="457200" marR="0" lvl="0" indent="-339090" algn="l" rtl="0">
              <a:lnSpc>
                <a:spcPct val="100000"/>
              </a:lnSpc>
              <a:spcBef>
                <a:spcPts val="700"/>
              </a:spcBef>
              <a:spcAft>
                <a:spcPts val="0"/>
              </a:spcAft>
              <a:buClr>
                <a:schemeClr val="accent2"/>
              </a:buClr>
              <a:buSzPts val="1740"/>
              <a:buFont typeface="Noto Sans Symbols"/>
              <a:buChar char="◻"/>
              <a:defRPr sz="2900" b="0" i="0" u="none" strike="noStrike" cap="none">
                <a:solidFill>
                  <a:schemeClr val="dk1"/>
                </a:solidFill>
                <a:latin typeface="Calibri"/>
                <a:ea typeface="Calibri"/>
                <a:cs typeface="Calibri"/>
                <a:sym typeface="Calibri"/>
              </a:defRPr>
            </a:lvl1pPr>
            <a:lvl2pPr marL="914400" marR="0" lvl="1" indent="-344169" algn="l" rtl="0">
              <a:lnSpc>
                <a:spcPct val="100000"/>
              </a:lnSpc>
              <a:spcBef>
                <a:spcPts val="550"/>
              </a:spcBef>
              <a:spcAft>
                <a:spcPts val="0"/>
              </a:spcAft>
              <a:buClr>
                <a:schemeClr val="accent1"/>
              </a:buClr>
              <a:buSzPts val="1820"/>
              <a:buFont typeface="Noto Sans Symbols"/>
              <a:buChar char="🞑"/>
              <a:defRPr sz="2600" b="0" i="0" u="none" strike="noStrike" cap="none">
                <a:solidFill>
                  <a:schemeClr val="dk1"/>
                </a:solidFill>
                <a:latin typeface="Calibri"/>
                <a:ea typeface="Calibri"/>
                <a:cs typeface="Calibri"/>
                <a:sym typeface="Calibri"/>
              </a:defRPr>
            </a:lvl2pPr>
            <a:lvl3pPr marL="1371600" marR="0" lvl="2" indent="-338137" algn="l" rtl="0">
              <a:lnSpc>
                <a:spcPct val="100000"/>
              </a:lnSpc>
              <a:spcBef>
                <a:spcPts val="500"/>
              </a:spcBef>
              <a:spcAft>
                <a:spcPts val="0"/>
              </a:spcAft>
              <a:buClr>
                <a:schemeClr val="accent2"/>
              </a:buClr>
              <a:buSzPts val="1725"/>
              <a:buFont typeface="Noto Sans Symbols"/>
              <a:buChar char="■"/>
              <a:defRPr sz="23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400"/>
              </a:spcBef>
              <a:spcAft>
                <a:spcPts val="0"/>
              </a:spcAft>
              <a:buClr>
                <a:schemeClr val="accent3"/>
              </a:buClr>
              <a:buSzPts val="15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400"/>
              </a:spcBef>
              <a:spcAft>
                <a:spcPts val="0"/>
              </a:spcAft>
              <a:buClr>
                <a:schemeClr val="accent4"/>
              </a:buClr>
              <a:buSzPts val="13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accent2"/>
              </a:buClr>
              <a:buSzPts val="1800"/>
              <a:buFont typeface="Noto Sans Symbols"/>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accent3"/>
              </a:buClr>
              <a:buSzPts val="1800"/>
              <a:buFont typeface="Noto Sans Symbols"/>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accent4"/>
              </a:buClr>
              <a:buSzPts val="18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p:nvPr/>
        </p:nvSpPr>
        <p:spPr>
          <a:xfrm>
            <a:off x="0" y="1234440"/>
            <a:ext cx="9144000" cy="32004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p1"/>
          <p:cNvSpPr/>
          <p:nvPr/>
        </p:nvSpPr>
        <p:spPr>
          <a:xfrm>
            <a:off x="0" y="1280160"/>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1"/>
          <p:cNvSpPr/>
          <p:nvPr/>
        </p:nvSpPr>
        <p:spPr>
          <a:xfrm>
            <a:off x="590550" y="1280160"/>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1"/>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leginfo.legislature.ca.gov/faces/billNavClient.xhtml?bill_id=202320240AB180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hyperlink" Target="https://leginfo.legislature.ca.gov/faces/billNavClient.xhtml?bill_id=202320240AB679" TargetMode="External"/><Relationship Id="rId3" Type="http://schemas.openxmlformats.org/officeDocument/2006/relationships/hyperlink" Target="https://leginfo.legislature.ca.gov/faces/billNavClient.xhtml?bill_id=202320240AB596" TargetMode="External"/><Relationship Id="rId7" Type="http://schemas.openxmlformats.org/officeDocument/2006/relationships/hyperlink" Target="https://leginfo.legislature.ca.gov/faces/billNavClient.xhtml?bill_id=202320240AB51&amp;firstNav=tracki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leginfo.legislature.ca.gov/faces/billNavClient.xhtml?bill_id=202320240AB518" TargetMode="External"/><Relationship Id="rId5" Type="http://schemas.openxmlformats.org/officeDocument/2006/relationships/hyperlink" Target="https://leginfo.legislature.ca.gov/faces/billNavClient.xhtml?bill_id=202320240AB310" TargetMode="External"/><Relationship Id="rId4" Type="http://schemas.openxmlformats.org/officeDocument/2006/relationships/hyperlink" Target="https://leginfo.legislature.ca.gov/faces/billNavClient.xhtml?bill_id=202320240SB380" TargetMode="External"/><Relationship Id="rId9" Type="http://schemas.openxmlformats.org/officeDocument/2006/relationships/hyperlink" Target="https://leginfo.legislature.ca.gov/faces/billNavClient.xhtml?bill_id=202320240SB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leginfo.legislature.ca.gov/faces/billNavClient.xhtml?bill_id=202320240AB116"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leginfo.legislature.ca.gov/faces/billNavClient.xhtml?bill_id=202320240AB116"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8" name="Google Shape;98;p12"/>
          <p:cNvSpPr txBox="1">
            <a:spLocks noGrp="1"/>
          </p:cNvSpPr>
          <p:nvPr>
            <p:ph type="sldNum" idx="12"/>
          </p:nvPr>
        </p:nvSpPr>
        <p:spPr>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SzPct val="100000"/>
              <a:buNone/>
            </a:pPr>
            <a:fld id="{00000000-1234-1234-1234-123412341234}" type="slidenum">
              <a:rPr lang="en-US"/>
              <a:t>1</a:t>
            </a:fld>
            <a:endParaRPr dirty="0"/>
          </a:p>
        </p:txBody>
      </p:sp>
      <p:sp>
        <p:nvSpPr>
          <p:cNvPr id="96" name="Google Shape;96;p12"/>
          <p:cNvSpPr txBox="1">
            <a:spLocks noGrp="1"/>
          </p:cNvSpPr>
          <p:nvPr>
            <p:ph type="body" idx="1"/>
          </p:nvPr>
        </p:nvSpPr>
        <p:spPr>
          <a:xfrm>
            <a:off x="32359" y="1524000"/>
            <a:ext cx="9111641" cy="4959438"/>
          </a:xfrm>
          <a:prstGeom prst="rect">
            <a:avLst/>
          </a:prstGeom>
          <a:noFill/>
          <a:ln>
            <a:noFill/>
          </a:ln>
        </p:spPr>
        <p:txBody>
          <a:bodyPr spcFirstLastPara="1" wrap="square" lIns="91425" tIns="45700" rIns="91425" bIns="45700" anchor="t" anchorCtr="0">
            <a:normAutofit/>
          </a:bodyPr>
          <a:lstStyle/>
          <a:p>
            <a:pPr marL="45720" lvl="0" indent="0" algn="ctr" rtl="0">
              <a:lnSpc>
                <a:spcPct val="100000"/>
              </a:lnSpc>
              <a:spcBef>
                <a:spcPts val="0"/>
              </a:spcBef>
              <a:spcAft>
                <a:spcPts val="0"/>
              </a:spcAft>
              <a:buClr>
                <a:srgbClr val="4F7E32"/>
              </a:buClr>
              <a:buSzPts val="720"/>
              <a:buNone/>
            </a:pPr>
            <a:endParaRPr sz="1200" dirty="0">
              <a:latin typeface="Arial"/>
              <a:ea typeface="Arial"/>
              <a:cs typeface="Arial"/>
              <a:sym typeface="Arial"/>
            </a:endParaRPr>
          </a:p>
          <a:p>
            <a:pPr marL="45720" lvl="0" indent="0" algn="ctr" rtl="0">
              <a:lnSpc>
                <a:spcPct val="100000"/>
              </a:lnSpc>
              <a:spcBef>
                <a:spcPts val="700"/>
              </a:spcBef>
              <a:spcAft>
                <a:spcPts val="0"/>
              </a:spcAft>
              <a:buClr>
                <a:srgbClr val="4F7E32"/>
              </a:buClr>
              <a:buSzPts val="2160"/>
              <a:buNone/>
            </a:pPr>
            <a:endParaRPr sz="3600" dirty="0">
              <a:latin typeface="Arial"/>
              <a:ea typeface="Arial"/>
              <a:cs typeface="Arial"/>
              <a:sym typeface="Arial"/>
            </a:endParaRPr>
          </a:p>
          <a:p>
            <a:pPr marL="45720" lvl="0" indent="0" algn="ctr" rtl="0">
              <a:lnSpc>
                <a:spcPct val="100000"/>
              </a:lnSpc>
              <a:spcBef>
                <a:spcPts val="700"/>
              </a:spcBef>
              <a:spcAft>
                <a:spcPts val="0"/>
              </a:spcAft>
              <a:buClr>
                <a:srgbClr val="4F7E32"/>
              </a:buClr>
              <a:buSzPts val="3240"/>
              <a:buNone/>
            </a:pPr>
            <a:r>
              <a:rPr lang="en-US" sz="3200" b="1" dirty="0">
                <a:latin typeface="Arial"/>
                <a:ea typeface="Arial"/>
                <a:cs typeface="Arial"/>
                <a:sym typeface="Arial"/>
              </a:rPr>
              <a:t>Federal &amp; State ECE Policy Updates </a:t>
            </a:r>
            <a:endParaRPr sz="3200" b="1" dirty="0">
              <a:latin typeface="Arial"/>
              <a:ea typeface="Arial"/>
              <a:cs typeface="Arial"/>
              <a:sym typeface="Arial"/>
            </a:endParaRPr>
          </a:p>
          <a:p>
            <a:pPr marL="45720" lvl="0" indent="0" algn="ctr" rtl="0">
              <a:lnSpc>
                <a:spcPct val="100000"/>
              </a:lnSpc>
              <a:spcBef>
                <a:spcPts val="700"/>
              </a:spcBef>
              <a:spcAft>
                <a:spcPts val="0"/>
              </a:spcAft>
              <a:buClr>
                <a:srgbClr val="4F7E32"/>
              </a:buClr>
              <a:buSzPts val="3240"/>
              <a:buNone/>
            </a:pPr>
            <a:r>
              <a:rPr lang="en-US" sz="3200" b="1" dirty="0">
                <a:latin typeface="Arial"/>
                <a:ea typeface="Arial"/>
                <a:cs typeface="Arial"/>
                <a:sym typeface="Arial"/>
              </a:rPr>
              <a:t>Bay Area Early Childhood Funders</a:t>
            </a:r>
            <a:endParaRPr sz="3200" i="1" dirty="0">
              <a:latin typeface="Arial"/>
              <a:ea typeface="Arial"/>
              <a:cs typeface="Arial"/>
              <a:sym typeface="Arial"/>
            </a:endParaRPr>
          </a:p>
          <a:p>
            <a:pPr marL="0" lvl="0" indent="0" algn="ctr" rtl="0">
              <a:lnSpc>
                <a:spcPct val="100000"/>
              </a:lnSpc>
              <a:spcBef>
                <a:spcPts val="400"/>
              </a:spcBef>
              <a:spcAft>
                <a:spcPts val="0"/>
              </a:spcAft>
              <a:buClr>
                <a:schemeClr val="accent2"/>
              </a:buClr>
              <a:buSzPts val="2000"/>
              <a:buNone/>
            </a:pPr>
            <a:endParaRPr sz="2800" dirty="0">
              <a:solidFill>
                <a:schemeClr val="accent2"/>
              </a:solidFill>
              <a:latin typeface="Arial"/>
              <a:ea typeface="Arial"/>
              <a:cs typeface="Arial"/>
              <a:sym typeface="Arial"/>
            </a:endParaRPr>
          </a:p>
          <a:p>
            <a:pPr marL="0" lvl="0" indent="0" algn="ctr" rtl="0">
              <a:lnSpc>
                <a:spcPct val="100000"/>
              </a:lnSpc>
              <a:spcBef>
                <a:spcPts val="400"/>
              </a:spcBef>
              <a:spcAft>
                <a:spcPts val="0"/>
              </a:spcAft>
              <a:buClr>
                <a:schemeClr val="accent2"/>
              </a:buClr>
              <a:buSzPts val="2000"/>
              <a:buNone/>
            </a:pPr>
            <a:r>
              <a:rPr lang="en-US" sz="2400" dirty="0">
                <a:highlight>
                  <a:schemeClr val="lt1"/>
                </a:highlight>
                <a:latin typeface="Arial"/>
                <a:ea typeface="Arial"/>
                <a:cs typeface="Arial"/>
                <a:sym typeface="Arial"/>
              </a:rPr>
              <a:t>January 24, 2024</a:t>
            </a:r>
            <a:endParaRPr sz="2400" dirty="0">
              <a:highlight>
                <a:schemeClr val="lt1"/>
              </a:highlight>
              <a:latin typeface="Arial"/>
              <a:ea typeface="Arial"/>
              <a:cs typeface="Arial"/>
              <a:sym typeface="Arial"/>
            </a:endParaRPr>
          </a:p>
          <a:p>
            <a:pPr marL="0" lvl="0" indent="0" algn="ctr" rtl="0">
              <a:lnSpc>
                <a:spcPct val="100000"/>
              </a:lnSpc>
              <a:spcBef>
                <a:spcPts val="520"/>
              </a:spcBef>
              <a:spcAft>
                <a:spcPts val="0"/>
              </a:spcAft>
              <a:buClr>
                <a:schemeClr val="dk1"/>
              </a:buClr>
              <a:buSzPts val="2600"/>
              <a:buNone/>
            </a:pPr>
            <a:endParaRPr sz="2400" dirty="0">
              <a:latin typeface="Arial"/>
              <a:ea typeface="Arial"/>
              <a:cs typeface="Arial"/>
              <a:sym typeface="Arial"/>
            </a:endParaRPr>
          </a:p>
          <a:p>
            <a:pPr marL="0" lvl="0" indent="0" algn="ctr" rtl="0">
              <a:lnSpc>
                <a:spcPct val="100000"/>
              </a:lnSpc>
              <a:spcBef>
                <a:spcPts val="520"/>
              </a:spcBef>
              <a:spcAft>
                <a:spcPts val="0"/>
              </a:spcAft>
              <a:buClr>
                <a:schemeClr val="dk1"/>
              </a:buClr>
              <a:buSzPts val="2600"/>
              <a:buNone/>
            </a:pPr>
            <a:r>
              <a:rPr lang="en-US" sz="2400" dirty="0">
                <a:latin typeface="Arial"/>
                <a:ea typeface="Arial"/>
                <a:cs typeface="Arial"/>
                <a:sym typeface="Arial"/>
              </a:rPr>
              <a:t>Laurie Furstenfeld</a:t>
            </a:r>
          </a:p>
          <a:p>
            <a:pPr marL="0" lvl="0" indent="0" algn="ctr" rtl="0">
              <a:lnSpc>
                <a:spcPct val="100000"/>
              </a:lnSpc>
              <a:spcBef>
                <a:spcPts val="520"/>
              </a:spcBef>
              <a:spcAft>
                <a:spcPts val="0"/>
              </a:spcAft>
              <a:buClr>
                <a:schemeClr val="dk1"/>
              </a:buClr>
              <a:buSzPts val="2600"/>
              <a:buNone/>
            </a:pPr>
            <a:r>
              <a:rPr lang="en-US" sz="2400" dirty="0">
                <a:latin typeface="Arial"/>
                <a:ea typeface="Arial"/>
                <a:cs typeface="Arial"/>
                <a:sym typeface="Arial"/>
              </a:rPr>
              <a:t>Director of Legal Advocacy</a:t>
            </a:r>
            <a:endParaRPr sz="2400" dirty="0">
              <a:latin typeface="Arial"/>
              <a:ea typeface="Arial"/>
              <a:cs typeface="Arial"/>
              <a:sym typeface="Arial"/>
            </a:endParaRPr>
          </a:p>
          <a:p>
            <a:pPr marL="0" lvl="0" indent="0" algn="ctr" rtl="0">
              <a:lnSpc>
                <a:spcPct val="100000"/>
              </a:lnSpc>
              <a:spcBef>
                <a:spcPts val="440"/>
              </a:spcBef>
              <a:spcAft>
                <a:spcPts val="0"/>
              </a:spcAft>
              <a:buClr>
                <a:schemeClr val="dk1"/>
              </a:buClr>
              <a:buSzPts val="2200"/>
              <a:buNone/>
            </a:pPr>
            <a:r>
              <a:rPr lang="en-US" sz="2400" dirty="0">
                <a:latin typeface="Arial"/>
                <a:ea typeface="Arial"/>
                <a:cs typeface="Arial"/>
                <a:sym typeface="Arial"/>
              </a:rPr>
              <a:t>Child Care Law Center</a:t>
            </a:r>
            <a:endParaRPr sz="2400" dirty="0">
              <a:latin typeface="Arial"/>
              <a:ea typeface="Arial"/>
              <a:cs typeface="Arial"/>
              <a:sym typeface="Arial"/>
            </a:endParaRPr>
          </a:p>
        </p:txBody>
      </p:sp>
      <p:pic>
        <p:nvPicPr>
          <p:cNvPr id="97" name="Google Shape;97;p12"/>
          <p:cNvPicPr preferRelativeResize="0"/>
          <p:nvPr/>
        </p:nvPicPr>
        <p:blipFill rotWithShape="1">
          <a:blip r:embed="rId3">
            <a:alphaModFix/>
          </a:blip>
          <a:srcRect/>
          <a:stretch/>
        </p:blipFill>
        <p:spPr>
          <a:xfrm>
            <a:off x="0" y="6460796"/>
            <a:ext cx="4447619" cy="371429"/>
          </a:xfrm>
          <a:prstGeom prst="rect">
            <a:avLst/>
          </a:prstGeom>
          <a:noFill/>
          <a:ln>
            <a:noFill/>
          </a:ln>
        </p:spPr>
      </p:pic>
      <p:pic>
        <p:nvPicPr>
          <p:cNvPr id="99" name="Google Shape;99;p12"/>
          <p:cNvPicPr preferRelativeResize="0"/>
          <p:nvPr/>
        </p:nvPicPr>
        <p:blipFill rotWithShape="1">
          <a:blip r:embed="rId4">
            <a:alphaModFix/>
          </a:blip>
          <a:srcRect/>
          <a:stretch/>
        </p:blipFill>
        <p:spPr>
          <a:xfrm>
            <a:off x="214125" y="352951"/>
            <a:ext cx="1659375" cy="712800"/>
          </a:xfrm>
          <a:prstGeom prst="rect">
            <a:avLst/>
          </a:prstGeom>
          <a:noFill/>
          <a:ln>
            <a:noFill/>
          </a:ln>
        </p:spPr>
      </p:pic>
      <p:sp>
        <p:nvSpPr>
          <p:cNvPr id="100" name="Google Shape;100;p12"/>
          <p:cNvSpPr txBox="1"/>
          <p:nvPr/>
        </p:nvSpPr>
        <p:spPr>
          <a:xfrm>
            <a:off x="6362700" y="6483438"/>
            <a:ext cx="2667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231F20"/>
                </a:solidFill>
                <a:latin typeface="Calibri"/>
                <a:ea typeface="Calibri"/>
                <a:cs typeface="Calibri"/>
                <a:sym typeface="Calibri"/>
              </a:rPr>
              <a:t>© 2024  Child Care Law Center</a:t>
            </a:r>
            <a:endParaRPr sz="1400" b="0" i="0" u="none" strike="noStrike" cap="none" dirty="0">
              <a:solidFill>
                <a:srgbClr val="231F2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txBox="1">
            <a:spLocks noGrp="1"/>
          </p:cNvSpPr>
          <p:nvPr>
            <p:ph type="title"/>
          </p:nvPr>
        </p:nvSpPr>
        <p:spPr>
          <a:xfrm>
            <a:off x="-301800" y="645695"/>
            <a:ext cx="97476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600" dirty="0">
                <a:solidFill>
                  <a:srgbClr val="000000"/>
                </a:solidFill>
                <a:latin typeface="Arial"/>
                <a:ea typeface="Arial"/>
                <a:cs typeface="Arial"/>
                <a:sym typeface="Arial"/>
              </a:rPr>
              <a:t>New Policy Bill</a:t>
            </a:r>
            <a:endParaRPr sz="3600" dirty="0">
              <a:solidFill>
                <a:srgbClr val="000000"/>
              </a:solidFill>
              <a:latin typeface="Arial"/>
              <a:ea typeface="Arial"/>
              <a:cs typeface="Arial"/>
              <a:sym typeface="Arial"/>
            </a:endParaRPr>
          </a:p>
          <a:p>
            <a:pPr marL="0" lvl="0" indent="0" algn="ctr" rtl="0">
              <a:lnSpc>
                <a:spcPct val="100000"/>
              </a:lnSpc>
              <a:spcBef>
                <a:spcPts val="400"/>
              </a:spcBef>
              <a:spcAft>
                <a:spcPts val="0"/>
              </a:spcAft>
              <a:buSzPts val="1800"/>
              <a:buNone/>
            </a:pPr>
            <a:endParaRPr sz="4000" dirty="0">
              <a:latin typeface="Arial"/>
              <a:ea typeface="Arial"/>
              <a:cs typeface="Arial"/>
              <a:sym typeface="Arial"/>
            </a:endParaRPr>
          </a:p>
        </p:txBody>
      </p:sp>
      <p:sp>
        <p:nvSpPr>
          <p:cNvPr id="192" name="Google Shape;192;p22"/>
          <p:cNvSpPr txBox="1">
            <a:spLocks noGrp="1"/>
          </p:cNvSpPr>
          <p:nvPr>
            <p:ph type="sldNum" idx="12"/>
          </p:nvPr>
        </p:nvSpPr>
        <p:spPr>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SzPct val="117647"/>
              <a:buNone/>
            </a:pPr>
            <a:fld id="{00000000-1234-1234-1234-123412341234}" type="slidenum">
              <a:rPr lang="en-US"/>
              <a:t>10</a:t>
            </a:fld>
            <a:endParaRPr dirty="0"/>
          </a:p>
        </p:txBody>
      </p:sp>
      <p:sp>
        <p:nvSpPr>
          <p:cNvPr id="193" name="Google Shape;193;p22"/>
          <p:cNvSpPr txBox="1"/>
          <p:nvPr/>
        </p:nvSpPr>
        <p:spPr>
          <a:xfrm>
            <a:off x="716280" y="1636295"/>
            <a:ext cx="8130540" cy="2542194"/>
          </a:xfrm>
          <a:prstGeom prst="rect">
            <a:avLst/>
          </a:prstGeom>
          <a:noFill/>
          <a:ln>
            <a:noFill/>
          </a:ln>
        </p:spPr>
        <p:txBody>
          <a:bodyPr spcFirstLastPara="1" wrap="square" lIns="91425" tIns="45700" rIns="91425" bIns="45700" anchor="t" anchorCtr="0">
            <a:spAutoFit/>
          </a:bodyPr>
          <a:lstStyle/>
          <a:p>
            <a:r>
              <a:rPr lang="en-US" sz="2400" u="sng" dirty="0">
                <a:hlinkClick r:id="rId3"/>
              </a:rPr>
              <a:t>AB 1808</a:t>
            </a:r>
            <a:r>
              <a:rPr lang="en-US" sz="2400" dirty="0">
                <a:hlinkClick r:id="rId3"/>
              </a:rPr>
              <a:t> </a:t>
            </a:r>
            <a:r>
              <a:rPr lang="en-US" sz="2400" dirty="0"/>
              <a:t>(Nguyen): Extends 24-month eligibility to CalWORKs child care programs</a:t>
            </a:r>
          </a:p>
          <a:p>
            <a:pPr marL="0" lvl="0" indent="0" algn="l" rtl="0">
              <a:lnSpc>
                <a:spcPct val="115000"/>
              </a:lnSpc>
              <a:spcBef>
                <a:spcPts val="1200"/>
              </a:spcBef>
              <a:spcAft>
                <a:spcPts val="0"/>
              </a:spcAft>
              <a:buNone/>
            </a:pPr>
            <a:endParaRPr sz="2400" dirty="0"/>
          </a:p>
          <a:p>
            <a:pPr marL="457200" lvl="0" indent="0" algn="l" rtl="0">
              <a:lnSpc>
                <a:spcPct val="115000"/>
              </a:lnSpc>
              <a:spcBef>
                <a:spcPts val="1200"/>
              </a:spcBef>
              <a:spcAft>
                <a:spcPts val="0"/>
              </a:spcAft>
              <a:buNone/>
            </a:pPr>
            <a:endParaRPr sz="2400" b="1" dirty="0"/>
          </a:p>
          <a:p>
            <a:pPr marL="457200" marR="0" lvl="0" indent="0" algn="l" rtl="0">
              <a:lnSpc>
                <a:spcPct val="150000"/>
              </a:lnSpc>
              <a:spcBef>
                <a:spcPts val="0"/>
              </a:spcBef>
              <a:spcAft>
                <a:spcPts val="0"/>
              </a:spcAft>
              <a:buNone/>
            </a:pPr>
            <a:endParaRPr sz="2400" dirty="0"/>
          </a:p>
        </p:txBody>
      </p:sp>
      <p:pic>
        <p:nvPicPr>
          <p:cNvPr id="4102" name="Picture 6" descr="4,700+ Kids Cheering Stock Illustrations, Royalty-Free Vector Graphics &amp;  Clip Art - iStock | Black kids cheering, Kids cheering sports, Kids cheering  b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0515" y="3091615"/>
            <a:ext cx="58293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905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txBox="1">
            <a:spLocks noGrp="1"/>
          </p:cNvSpPr>
          <p:nvPr>
            <p:ph type="title"/>
          </p:nvPr>
        </p:nvSpPr>
        <p:spPr>
          <a:xfrm>
            <a:off x="-117625" y="387925"/>
            <a:ext cx="97476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600" dirty="0">
                <a:solidFill>
                  <a:srgbClr val="000000"/>
                </a:solidFill>
                <a:latin typeface="Arial"/>
                <a:ea typeface="Arial"/>
                <a:cs typeface="Arial"/>
                <a:sym typeface="Arial"/>
              </a:rPr>
              <a:t>Two-Year Policy Bills</a:t>
            </a:r>
            <a:endParaRPr sz="3600" dirty="0">
              <a:solidFill>
                <a:srgbClr val="000000"/>
              </a:solidFill>
              <a:latin typeface="Arial"/>
              <a:ea typeface="Arial"/>
              <a:cs typeface="Arial"/>
              <a:sym typeface="Arial"/>
            </a:endParaRPr>
          </a:p>
        </p:txBody>
      </p:sp>
      <p:sp>
        <p:nvSpPr>
          <p:cNvPr id="192" name="Google Shape;192;p22"/>
          <p:cNvSpPr txBox="1">
            <a:spLocks noGrp="1"/>
          </p:cNvSpPr>
          <p:nvPr>
            <p:ph type="sldNum" idx="12"/>
          </p:nvPr>
        </p:nvSpPr>
        <p:spPr>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SzPct val="117647"/>
              <a:buNone/>
            </a:pPr>
            <a:fld id="{00000000-1234-1234-1234-123412341234}" type="slidenum">
              <a:rPr lang="en-US"/>
              <a:t>11</a:t>
            </a:fld>
            <a:endParaRPr dirty="0"/>
          </a:p>
        </p:txBody>
      </p:sp>
      <p:sp>
        <p:nvSpPr>
          <p:cNvPr id="193" name="Google Shape;193;p22"/>
          <p:cNvSpPr txBox="1"/>
          <p:nvPr/>
        </p:nvSpPr>
        <p:spPr>
          <a:xfrm>
            <a:off x="533400" y="1636295"/>
            <a:ext cx="8484800" cy="5078273"/>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US" sz="1800" u="sng" dirty="0">
                <a:hlinkClick r:id="rId3"/>
              </a:rPr>
              <a:t>AB 596</a:t>
            </a:r>
            <a:r>
              <a:rPr lang="en-US" sz="1800" dirty="0">
                <a:hlinkClick r:id="rId3"/>
              </a:rPr>
              <a:t> </a:t>
            </a:r>
            <a:r>
              <a:rPr lang="en-US" sz="1800" dirty="0"/>
              <a:t>(Gómez Reyes) and </a:t>
            </a:r>
            <a:r>
              <a:rPr lang="en-US" sz="1800" u="sng" dirty="0">
                <a:hlinkClick r:id="rId4"/>
              </a:rPr>
              <a:t>SB 380</a:t>
            </a:r>
            <a:r>
              <a:rPr lang="en-US" sz="1800" dirty="0"/>
              <a:t> (Limón): Implement comprehensive rate reform; develop an alternative methodology based on the true cost of care.</a:t>
            </a:r>
          </a:p>
          <a:p>
            <a:endParaRPr lang="en-US" sz="1800" dirty="0"/>
          </a:p>
          <a:p>
            <a:pPr marL="285750" indent="-285750">
              <a:buFont typeface="Arial" panose="020B0604020202020204" pitchFamily="34" charset="0"/>
              <a:buChar char="•"/>
            </a:pPr>
            <a:r>
              <a:rPr lang="en-US" sz="1800" u="sng" dirty="0">
                <a:hlinkClick r:id="rId5"/>
              </a:rPr>
              <a:t>AB 310</a:t>
            </a:r>
            <a:r>
              <a:rPr lang="en-US" sz="1800" dirty="0"/>
              <a:t> (Arambula): CalWORKs Reform.</a:t>
            </a:r>
          </a:p>
          <a:p>
            <a:endParaRPr lang="en-US" sz="1800" dirty="0"/>
          </a:p>
          <a:p>
            <a:pPr marL="285750" indent="-285750">
              <a:buFont typeface="Arial" panose="020B0604020202020204" pitchFamily="34" charset="0"/>
              <a:buChar char="•"/>
            </a:pPr>
            <a:r>
              <a:rPr lang="en-US" sz="1800" u="sng" dirty="0">
                <a:hlinkClick r:id="rId6"/>
              </a:rPr>
              <a:t>AB 518</a:t>
            </a:r>
            <a:r>
              <a:rPr lang="en-US" sz="1800" dirty="0"/>
              <a:t> (Wicks): Expands Paid Family Leave for chosen family members.</a:t>
            </a:r>
          </a:p>
          <a:p>
            <a:endParaRPr lang="en-US" sz="1800" dirty="0"/>
          </a:p>
          <a:p>
            <a:pPr marL="285750" indent="-285750">
              <a:buFont typeface="Arial" panose="020B0604020202020204" pitchFamily="34" charset="0"/>
              <a:buChar char="•"/>
            </a:pPr>
            <a:r>
              <a:rPr lang="en-US" sz="1800" u="sng" dirty="0">
                <a:hlinkClick r:id="rId7"/>
              </a:rPr>
              <a:t>AB 51</a:t>
            </a:r>
            <a:r>
              <a:rPr lang="en-US" sz="1800" dirty="0"/>
              <a:t> (Bonta): Mitigates impacts of TK for child care providers, expands navigation and referral services for early learning and care programs and TK, and requests the University of California to study the impacts of TK on the early child care and education ecosystem.</a:t>
            </a:r>
          </a:p>
          <a:p>
            <a:endParaRPr lang="en-US" sz="1800" dirty="0"/>
          </a:p>
          <a:p>
            <a:pPr marL="285750" indent="-285750">
              <a:buFont typeface="Arial" panose="020B0604020202020204" pitchFamily="34" charset="0"/>
              <a:buChar char="•"/>
            </a:pPr>
            <a:r>
              <a:rPr lang="en-US" sz="1800" u="sng" dirty="0">
                <a:hlinkClick r:id="rId8"/>
              </a:rPr>
              <a:t>AB 679</a:t>
            </a:r>
            <a:r>
              <a:rPr lang="en-US" sz="1800" dirty="0"/>
              <a:t> (Wicks): Increases the reimbursement rate to 100% for meals served in a family child care home. </a:t>
            </a:r>
          </a:p>
          <a:p>
            <a:endParaRPr lang="en-US" sz="1800" dirty="0"/>
          </a:p>
          <a:p>
            <a:pPr marL="285750" indent="-285750">
              <a:buFont typeface="Arial" panose="020B0604020202020204" pitchFamily="34" charset="0"/>
              <a:buChar char="•"/>
            </a:pPr>
            <a:r>
              <a:rPr lang="en-US" sz="1800" u="sng" dirty="0">
                <a:hlinkClick r:id="rId9"/>
              </a:rPr>
              <a:t>SB 9</a:t>
            </a:r>
            <a:r>
              <a:rPr lang="en-US" sz="1800" dirty="0"/>
              <a:t> (Cortese): Creates a three-year pilot program in at least three counties to extend foster care services to non-minor dependents up to 22 years old if they are experiencing or at reasonable risk of homelessness.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495300" y="660049"/>
            <a:ext cx="81534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ct val="45454"/>
              <a:buNone/>
            </a:pPr>
            <a:br>
              <a:rPr lang="en-US" sz="4000" dirty="0">
                <a:latin typeface="Arial"/>
                <a:ea typeface="Arial"/>
                <a:cs typeface="Arial"/>
                <a:sym typeface="Arial"/>
              </a:rPr>
            </a:br>
            <a:endParaRPr sz="4000" dirty="0">
              <a:latin typeface="Arial"/>
              <a:ea typeface="Arial"/>
              <a:cs typeface="Arial"/>
              <a:sym typeface="Arial"/>
            </a:endParaRPr>
          </a:p>
          <a:p>
            <a:pPr marL="0" lvl="0" indent="0" algn="ctr" rtl="0">
              <a:lnSpc>
                <a:spcPct val="100000"/>
              </a:lnSpc>
              <a:spcBef>
                <a:spcPts val="0"/>
              </a:spcBef>
              <a:spcAft>
                <a:spcPts val="0"/>
              </a:spcAft>
              <a:buSzPct val="142857"/>
              <a:buNone/>
            </a:pPr>
            <a:r>
              <a:rPr lang="en-US" sz="4000" dirty="0">
                <a:latin typeface="Arial"/>
                <a:ea typeface="Arial"/>
                <a:cs typeface="Arial"/>
                <a:sym typeface="Arial"/>
              </a:rPr>
              <a:t>What’s Ahead?</a:t>
            </a:r>
            <a:endParaRPr sz="4000" dirty="0"/>
          </a:p>
          <a:p>
            <a:pPr marL="0" lvl="1" indent="0" algn="ctr" rtl="0">
              <a:spcBef>
                <a:spcPts val="0"/>
              </a:spcBef>
              <a:spcAft>
                <a:spcPts val="0"/>
              </a:spcAft>
              <a:buClr>
                <a:srgbClr val="000000"/>
              </a:buClr>
              <a:buFont typeface="Arial"/>
              <a:buNone/>
            </a:pPr>
            <a:endParaRPr sz="4000" dirty="0"/>
          </a:p>
          <a:p>
            <a:pPr marL="0" lvl="0" indent="0" algn="ctr" rtl="0">
              <a:lnSpc>
                <a:spcPct val="100000"/>
              </a:lnSpc>
              <a:spcBef>
                <a:spcPts val="0"/>
              </a:spcBef>
              <a:spcAft>
                <a:spcPts val="0"/>
              </a:spcAft>
              <a:buSzPct val="45454"/>
              <a:buNone/>
            </a:pPr>
            <a:br>
              <a:rPr lang="en-US" sz="4000" dirty="0">
                <a:latin typeface="Arial"/>
                <a:ea typeface="Arial"/>
                <a:cs typeface="Arial"/>
                <a:sym typeface="Arial"/>
              </a:rPr>
            </a:br>
            <a:endParaRPr sz="4000" dirty="0">
              <a:latin typeface="Arial"/>
              <a:ea typeface="Arial"/>
              <a:cs typeface="Arial"/>
              <a:sym typeface="Arial"/>
            </a:endParaRPr>
          </a:p>
        </p:txBody>
      </p:sp>
      <p:sp>
        <p:nvSpPr>
          <p:cNvPr id="200" name="Google Shape;200;p23"/>
          <p:cNvSpPr txBox="1">
            <a:spLocks noGrp="1"/>
          </p:cNvSpPr>
          <p:nvPr>
            <p:ph type="sldNum" idx="12"/>
          </p:nvPr>
        </p:nvSpPr>
        <p:spPr>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SzPct val="117647"/>
              <a:buNone/>
            </a:pPr>
            <a:fld id="{00000000-1234-1234-1234-123412341234}" type="slidenum">
              <a:rPr lang="en-US"/>
              <a:t>12</a:t>
            </a:fld>
            <a:endParaRPr dirty="0"/>
          </a:p>
        </p:txBody>
      </p:sp>
      <p:sp>
        <p:nvSpPr>
          <p:cNvPr id="201" name="Google Shape;201;p23"/>
          <p:cNvSpPr txBox="1"/>
          <p:nvPr/>
        </p:nvSpPr>
        <p:spPr>
          <a:xfrm>
            <a:off x="495300" y="1482517"/>
            <a:ext cx="8709660" cy="4293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000" dirty="0"/>
          </a:p>
          <a:p>
            <a:pPr marL="457200" marR="0" lvl="0" indent="-336550" algn="l" rtl="0">
              <a:lnSpc>
                <a:spcPct val="115000"/>
              </a:lnSpc>
              <a:spcBef>
                <a:spcPts val="0"/>
              </a:spcBef>
              <a:spcAft>
                <a:spcPts val="0"/>
              </a:spcAft>
              <a:buSzPts val="1700"/>
              <a:buChar char="●"/>
            </a:pPr>
            <a:r>
              <a:rPr lang="en-US" sz="2000" dirty="0"/>
              <a:t>ECE Coalition Priorities to Support Children, Families, and Child Care Providers </a:t>
            </a:r>
          </a:p>
          <a:p>
            <a:pPr marL="860425" lvl="1" indent="-403225">
              <a:lnSpc>
                <a:spcPct val="115000"/>
              </a:lnSpc>
              <a:buSzPts val="1700"/>
              <a:buFont typeface="Arial" panose="020B0604020202020204" pitchFamily="34" charset="0"/>
              <a:buChar char="•"/>
            </a:pPr>
            <a:r>
              <a:rPr lang="en-US" sz="2000" dirty="0"/>
              <a:t>Rate reform – implement cost-based model</a:t>
            </a:r>
          </a:p>
          <a:p>
            <a:pPr marL="860425" lvl="1" indent="-403225">
              <a:lnSpc>
                <a:spcPct val="115000"/>
              </a:lnSpc>
              <a:buSzPts val="1700"/>
              <a:buFont typeface="Arial" panose="020B0604020202020204" pitchFamily="34" charset="0"/>
              <a:buChar char="•"/>
            </a:pPr>
            <a:r>
              <a:rPr lang="en-US" sz="2000" dirty="0"/>
              <a:t>Increase child care spaces</a:t>
            </a:r>
          </a:p>
          <a:p>
            <a:pPr marL="457200" lvl="1">
              <a:lnSpc>
                <a:spcPct val="115000"/>
              </a:lnSpc>
              <a:buSzPts val="1700"/>
            </a:pPr>
            <a:endParaRPr lang="en-US" sz="2000" dirty="0"/>
          </a:p>
          <a:p>
            <a:pPr marL="457200" marR="0" lvl="0" indent="-336550" algn="l" rtl="0">
              <a:lnSpc>
                <a:spcPct val="115000"/>
              </a:lnSpc>
              <a:spcBef>
                <a:spcPts val="0"/>
              </a:spcBef>
              <a:spcAft>
                <a:spcPts val="0"/>
              </a:spcAft>
              <a:buSzPts val="1700"/>
              <a:buChar char="●"/>
            </a:pPr>
            <a:r>
              <a:rPr lang="en-US" sz="2000" dirty="0"/>
              <a:t>Legislative Hearings</a:t>
            </a:r>
          </a:p>
          <a:p>
            <a:pPr marL="860425" lvl="2" indent="-403225">
              <a:lnSpc>
                <a:spcPct val="115000"/>
              </a:lnSpc>
              <a:buSzPts val="1700"/>
              <a:buFont typeface="Arial" panose="020B0604020202020204" pitchFamily="34" charset="0"/>
              <a:buChar char="•"/>
            </a:pPr>
            <a:r>
              <a:rPr lang="en-US" sz="2000" dirty="0"/>
              <a:t>Budget Hearings through June</a:t>
            </a:r>
          </a:p>
          <a:p>
            <a:pPr marL="860425" lvl="2" indent="-403225">
              <a:lnSpc>
                <a:spcPct val="115000"/>
              </a:lnSpc>
              <a:buSzPts val="1700"/>
              <a:buFont typeface="Arial" panose="020B0604020202020204" pitchFamily="34" charset="0"/>
              <a:buChar char="•"/>
            </a:pPr>
            <a:r>
              <a:rPr lang="en-US" sz="2000" dirty="0"/>
              <a:t>Policy Bill Hearings through August</a:t>
            </a:r>
          </a:p>
          <a:p>
            <a:pPr marL="457200" lvl="2">
              <a:lnSpc>
                <a:spcPct val="115000"/>
              </a:lnSpc>
              <a:buSzPts val="1700"/>
            </a:pPr>
            <a:endParaRPr lang="en-US" sz="2000" dirty="0"/>
          </a:p>
          <a:p>
            <a:pPr marL="457200" marR="0" lvl="0" indent="-336550" algn="l" rtl="0">
              <a:lnSpc>
                <a:spcPct val="115000"/>
              </a:lnSpc>
              <a:spcBef>
                <a:spcPts val="0"/>
              </a:spcBef>
              <a:spcAft>
                <a:spcPts val="0"/>
              </a:spcAft>
              <a:buSzPts val="1700"/>
              <a:buChar char="●"/>
            </a:pPr>
            <a:r>
              <a:rPr lang="en-US" sz="2000" dirty="0"/>
              <a:t>Child Care and Development Fund </a:t>
            </a:r>
          </a:p>
          <a:p>
            <a:pPr marL="120650" marR="0" lvl="0" algn="l" rtl="0">
              <a:lnSpc>
                <a:spcPct val="115000"/>
              </a:lnSpc>
              <a:spcBef>
                <a:spcPts val="0"/>
              </a:spcBef>
              <a:spcAft>
                <a:spcPts val="0"/>
              </a:spcAft>
              <a:buSzPts val="1700"/>
            </a:pPr>
            <a:r>
              <a:rPr lang="en-US" sz="2000" dirty="0"/>
              <a:t>      2025-2027 State Plan</a:t>
            </a:r>
          </a:p>
        </p:txBody>
      </p:sp>
      <p:pic>
        <p:nvPicPr>
          <p:cNvPr id="7" name="Picture 6" descr="G:\Shared drives\Shared\Private\Communications\Photos\2015\Photos of Luan for Poster\20150719_123357.jpg"/>
          <p:cNvPicPr/>
          <p:nvPr/>
        </p:nvPicPr>
        <p:blipFill>
          <a:blip r:embed="rId3">
            <a:extLst>
              <a:ext uri="{28A0092B-C50C-407E-A947-70E740481C1C}">
                <a14:useLocalDpi xmlns:a14="http://schemas.microsoft.com/office/drawing/2010/main" val="0"/>
              </a:ext>
            </a:extLst>
          </a:blip>
          <a:srcRect/>
          <a:stretch>
            <a:fillRect/>
          </a:stretch>
        </p:blipFill>
        <p:spPr bwMode="auto">
          <a:xfrm>
            <a:off x="5618688" y="4306921"/>
            <a:ext cx="3360420" cy="18910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83327" y="220980"/>
            <a:ext cx="815340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46753"/>
              <a:buNone/>
            </a:pPr>
            <a:r>
              <a:rPr lang="en-US" sz="3850" dirty="0">
                <a:latin typeface="Arial"/>
                <a:ea typeface="Arial"/>
                <a:cs typeface="Arial"/>
                <a:sym typeface="Arial"/>
              </a:rPr>
              <a:t>Federal &amp; State Legislative Updates</a:t>
            </a:r>
            <a:endParaRPr sz="3850" dirty="0">
              <a:latin typeface="Arial"/>
              <a:ea typeface="Arial"/>
              <a:cs typeface="Arial"/>
              <a:sym typeface="Arial"/>
            </a:endParaRPr>
          </a:p>
          <a:p>
            <a:pPr marL="0" lvl="0" indent="0" algn="ctr" rtl="0">
              <a:lnSpc>
                <a:spcPct val="100000"/>
              </a:lnSpc>
              <a:spcBef>
                <a:spcPts val="0"/>
              </a:spcBef>
              <a:spcAft>
                <a:spcPts val="0"/>
              </a:spcAft>
              <a:buSzPct val="67924"/>
              <a:buNone/>
            </a:pPr>
            <a:r>
              <a:rPr lang="en-US" sz="2650" dirty="0">
                <a:latin typeface="Arial"/>
                <a:ea typeface="Arial"/>
                <a:cs typeface="Arial"/>
                <a:sym typeface="Arial"/>
              </a:rPr>
              <a:t>2024-2025</a:t>
            </a:r>
            <a:endParaRPr sz="2650" dirty="0">
              <a:latin typeface="Arial"/>
              <a:ea typeface="Arial"/>
              <a:cs typeface="Arial"/>
              <a:sym typeface="Arial"/>
            </a:endParaRPr>
          </a:p>
        </p:txBody>
      </p:sp>
      <p:sp>
        <p:nvSpPr>
          <p:cNvPr id="107" name="Google Shape;107;p13"/>
          <p:cNvSpPr txBox="1">
            <a:spLocks noGrp="1"/>
          </p:cNvSpPr>
          <p:nvPr>
            <p:ph type="sldNum" idx="12"/>
          </p:nvPr>
        </p:nvSpPr>
        <p:spPr>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SzPct val="117646"/>
              <a:buNone/>
            </a:pPr>
            <a:fld id="{00000000-1234-1234-1234-123412341234}" type="slidenum">
              <a:rPr lang="en-US"/>
              <a:t>2</a:t>
            </a:fld>
            <a:endParaRPr dirty="0"/>
          </a:p>
        </p:txBody>
      </p:sp>
      <p:sp>
        <p:nvSpPr>
          <p:cNvPr id="108" name="Google Shape;108;p13"/>
          <p:cNvSpPr txBox="1"/>
          <p:nvPr/>
        </p:nvSpPr>
        <p:spPr>
          <a:xfrm>
            <a:off x="683323" y="1354672"/>
            <a:ext cx="7617000" cy="714627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700"/>
              </a:spcBef>
              <a:spcAft>
                <a:spcPts val="0"/>
              </a:spcAft>
              <a:buClr>
                <a:srgbClr val="000000"/>
              </a:buClr>
              <a:buSzPts val="2700"/>
              <a:buFont typeface="Arial"/>
              <a:buNone/>
            </a:pPr>
            <a:endParaRPr sz="2700" b="0" i="0" u="none" strike="noStrike" cap="none" dirty="0">
              <a:solidFill>
                <a:srgbClr val="000000"/>
              </a:solidFill>
              <a:latin typeface="Calibri"/>
              <a:ea typeface="Calibri"/>
              <a:cs typeface="Calibri"/>
              <a:sym typeface="Calibri"/>
            </a:endParaRPr>
          </a:p>
          <a:p>
            <a:pPr marL="1828800" marR="0" lvl="3" indent="-387350" algn="l" rtl="0">
              <a:lnSpc>
                <a:spcPct val="115000"/>
              </a:lnSpc>
              <a:spcBef>
                <a:spcPts val="1200"/>
              </a:spcBef>
              <a:spcAft>
                <a:spcPts val="0"/>
              </a:spcAft>
              <a:buClr>
                <a:srgbClr val="000000"/>
              </a:buClr>
              <a:buSzPts val="2500"/>
              <a:buFont typeface="Arial"/>
              <a:buChar char="•"/>
            </a:pPr>
            <a:r>
              <a:rPr lang="en-US" sz="2500" b="0" i="0" u="none" strike="noStrike" cap="none" dirty="0">
                <a:solidFill>
                  <a:srgbClr val="000000"/>
                </a:solidFill>
                <a:latin typeface="Arial"/>
                <a:ea typeface="Arial"/>
                <a:cs typeface="Arial"/>
                <a:sym typeface="Arial"/>
              </a:rPr>
              <a:t>Federal Budget</a:t>
            </a:r>
            <a:endParaRPr sz="2500" b="0" i="0" u="none" strike="noStrike" cap="none" dirty="0">
              <a:solidFill>
                <a:srgbClr val="000000"/>
              </a:solidFill>
              <a:latin typeface="Arial"/>
              <a:ea typeface="Arial"/>
              <a:cs typeface="Arial"/>
              <a:sym typeface="Arial"/>
            </a:endParaRPr>
          </a:p>
          <a:p>
            <a:pPr marL="1828800" marR="0" lvl="3" indent="-387350" algn="l" rtl="0">
              <a:lnSpc>
                <a:spcPct val="115000"/>
              </a:lnSpc>
              <a:spcBef>
                <a:spcPts val="0"/>
              </a:spcBef>
              <a:spcAft>
                <a:spcPts val="0"/>
              </a:spcAft>
              <a:buClr>
                <a:srgbClr val="000000"/>
              </a:buClr>
              <a:buSzPts val="2500"/>
              <a:buFont typeface="Arial"/>
              <a:buChar char="•"/>
            </a:pPr>
            <a:r>
              <a:rPr lang="en-US" sz="2500" b="0" i="0" u="none" strike="noStrike" cap="none" dirty="0">
                <a:solidFill>
                  <a:srgbClr val="000000"/>
                </a:solidFill>
                <a:latin typeface="Arial"/>
                <a:ea typeface="Arial"/>
                <a:cs typeface="Arial"/>
                <a:sym typeface="Arial"/>
              </a:rPr>
              <a:t>State Budget </a:t>
            </a:r>
            <a:r>
              <a:rPr lang="en-US" sz="2500" dirty="0"/>
              <a:t>&amp; Policy</a:t>
            </a:r>
            <a:endParaRPr sz="2500" b="0" i="0" u="none" strike="noStrike" cap="none" dirty="0">
              <a:solidFill>
                <a:srgbClr val="000000"/>
              </a:solidFill>
              <a:latin typeface="Arial"/>
              <a:ea typeface="Arial"/>
              <a:cs typeface="Arial"/>
              <a:sym typeface="Arial"/>
            </a:endParaRPr>
          </a:p>
          <a:p>
            <a:pPr marL="1828800" marR="0" lvl="3" indent="-387350" algn="l" rtl="0">
              <a:lnSpc>
                <a:spcPct val="115000"/>
              </a:lnSpc>
              <a:spcBef>
                <a:spcPts val="0"/>
              </a:spcBef>
              <a:spcAft>
                <a:spcPts val="0"/>
              </a:spcAft>
              <a:buClr>
                <a:srgbClr val="000000"/>
              </a:buClr>
              <a:buSzPts val="2500"/>
              <a:buFont typeface="Arial"/>
              <a:buChar char="•"/>
            </a:pPr>
            <a:r>
              <a:rPr lang="en-US" sz="2500" dirty="0"/>
              <a:t>What’s Ahead?</a:t>
            </a:r>
            <a:endParaRPr sz="27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1200"/>
              </a:spcBef>
              <a:spcAft>
                <a:spcPts val="0"/>
              </a:spcAft>
              <a:buClr>
                <a:srgbClr val="000000"/>
              </a:buClr>
              <a:buSzPts val="2400"/>
              <a:buFont typeface="Arial"/>
              <a:buNone/>
            </a:pPr>
            <a:endParaRPr sz="2400" dirty="0">
              <a:latin typeface="Calibri"/>
              <a:ea typeface="Calibri"/>
              <a:cs typeface="Calibri"/>
              <a:sym typeface="Calibri"/>
            </a:endParaRPr>
          </a:p>
          <a:p>
            <a:pPr marL="285750" marR="0" lvl="0" indent="-133350" algn="l" rtl="0">
              <a:lnSpc>
                <a:spcPct val="100000"/>
              </a:lnSpc>
              <a:spcBef>
                <a:spcPts val="1200"/>
              </a:spcBef>
              <a:spcAft>
                <a:spcPts val="0"/>
              </a:spcAft>
              <a:buClr>
                <a:srgbClr val="000000"/>
              </a:buClr>
              <a:buSzPts val="2400"/>
              <a:buFont typeface="Arial"/>
              <a:buNone/>
            </a:pPr>
            <a:endParaRPr sz="2400" dirty="0">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p:txBody>
      </p:sp>
      <p:sp>
        <p:nvSpPr>
          <p:cNvPr id="109" name="Google Shape;109;p13" descr="What is Family Child Care? Your Guide to Home-based Early Educatio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 name="Google Shape;110;p13" descr="What is Family Child Care? Your Guide to Home-based Early Educ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11" name="Google Shape;111;p13"/>
          <p:cNvPicPr preferRelativeResize="0"/>
          <p:nvPr/>
        </p:nvPicPr>
        <p:blipFill>
          <a:blip r:embed="rId3">
            <a:alphaModFix/>
          </a:blip>
          <a:stretch>
            <a:fillRect/>
          </a:stretch>
        </p:blipFill>
        <p:spPr>
          <a:xfrm>
            <a:off x="5296125" y="3766875"/>
            <a:ext cx="3109000" cy="2068900"/>
          </a:xfrm>
          <a:prstGeom prst="rect">
            <a:avLst/>
          </a:prstGeom>
          <a:noFill/>
          <a:ln>
            <a:noFill/>
          </a:ln>
        </p:spPr>
      </p:pic>
      <p:pic>
        <p:nvPicPr>
          <p:cNvPr id="112" name="Google Shape;112;p13"/>
          <p:cNvPicPr preferRelativeResize="0"/>
          <p:nvPr/>
        </p:nvPicPr>
        <p:blipFill>
          <a:blip r:embed="rId4">
            <a:alphaModFix/>
          </a:blip>
          <a:stretch>
            <a:fillRect/>
          </a:stretch>
        </p:blipFill>
        <p:spPr>
          <a:xfrm>
            <a:off x="994225" y="3790703"/>
            <a:ext cx="3300950" cy="2068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4"/>
          <p:cNvSpPr txBox="1">
            <a:spLocks noGrp="1"/>
          </p:cNvSpPr>
          <p:nvPr>
            <p:ph type="title"/>
          </p:nvPr>
        </p:nvSpPr>
        <p:spPr>
          <a:xfrm>
            <a:off x="302942" y="-5"/>
            <a:ext cx="8153400" cy="990600"/>
          </a:xfrm>
          <a:prstGeom prst="rect">
            <a:avLst/>
          </a:prstGeom>
          <a:no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SzPts val="891"/>
              <a:buNone/>
            </a:pPr>
            <a:endParaRPr sz="4100" dirty="0">
              <a:latin typeface="Arial"/>
              <a:ea typeface="Arial"/>
              <a:cs typeface="Arial"/>
              <a:sym typeface="Arial"/>
            </a:endParaRPr>
          </a:p>
          <a:p>
            <a:pPr marL="457200" lvl="0" indent="0" algn="ctr" rtl="0">
              <a:lnSpc>
                <a:spcPct val="100000"/>
              </a:lnSpc>
              <a:spcBef>
                <a:spcPts val="0"/>
              </a:spcBef>
              <a:spcAft>
                <a:spcPts val="0"/>
              </a:spcAft>
              <a:buSzPts val="891"/>
              <a:buNone/>
            </a:pPr>
            <a:r>
              <a:rPr lang="en-US" sz="3500" dirty="0">
                <a:latin typeface="Arial"/>
                <a:ea typeface="Arial"/>
                <a:cs typeface="Arial"/>
                <a:sym typeface="Arial"/>
              </a:rPr>
              <a:t>Federal Budget </a:t>
            </a:r>
            <a:endParaRPr sz="3500" dirty="0">
              <a:latin typeface="Arial"/>
              <a:ea typeface="Arial"/>
              <a:cs typeface="Arial"/>
              <a:sym typeface="Arial"/>
            </a:endParaRPr>
          </a:p>
          <a:p>
            <a:pPr marL="457200" lvl="0" indent="0" algn="ctr" rtl="0">
              <a:lnSpc>
                <a:spcPct val="100000"/>
              </a:lnSpc>
              <a:spcBef>
                <a:spcPts val="0"/>
              </a:spcBef>
              <a:spcAft>
                <a:spcPts val="0"/>
              </a:spcAft>
              <a:buSzPts val="891"/>
              <a:buNone/>
            </a:pPr>
            <a:r>
              <a:rPr lang="en-US" sz="2400" dirty="0">
                <a:latin typeface="Arial"/>
                <a:ea typeface="Arial"/>
                <a:cs typeface="Arial"/>
                <a:sym typeface="Arial"/>
              </a:rPr>
              <a:t>FFY 2024</a:t>
            </a:r>
            <a:endParaRPr sz="2400" dirty="0">
              <a:latin typeface="Arial"/>
              <a:ea typeface="Arial"/>
              <a:cs typeface="Arial"/>
              <a:sym typeface="Arial"/>
            </a:endParaRPr>
          </a:p>
        </p:txBody>
      </p:sp>
      <p:sp>
        <p:nvSpPr>
          <p:cNvPr id="118" name="Google Shape;118;p14"/>
          <p:cNvSpPr txBox="1">
            <a:spLocks noGrp="1"/>
          </p:cNvSpPr>
          <p:nvPr>
            <p:ph type="sldNum" idx="12"/>
          </p:nvPr>
        </p:nvSpPr>
        <p:spPr>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Clr>
                <a:srgbClr val="000000"/>
              </a:buClr>
              <a:buSzPct val="100000"/>
              <a:buFont typeface="Arial"/>
              <a:buNone/>
            </a:pPr>
            <a:fld id="{00000000-1234-1234-1234-123412341234}" type="slidenum">
              <a:rPr lang="en-US">
                <a:solidFill>
                  <a:srgbClr val="FFFFFF"/>
                </a:solidFill>
              </a:rPr>
              <a:t>3</a:t>
            </a:fld>
            <a:endParaRPr dirty="0">
              <a:solidFill>
                <a:srgbClr val="FFFFFF"/>
              </a:solidFill>
            </a:endParaRPr>
          </a:p>
        </p:txBody>
      </p:sp>
      <p:sp>
        <p:nvSpPr>
          <p:cNvPr id="120" name="Google Shape;120;p14"/>
          <p:cNvSpPr txBox="1">
            <a:spLocks noGrp="1"/>
          </p:cNvSpPr>
          <p:nvPr>
            <p:ph type="body" idx="1"/>
          </p:nvPr>
        </p:nvSpPr>
        <p:spPr>
          <a:xfrm>
            <a:off x="-2426975" y="1482232"/>
            <a:ext cx="2276448" cy="4912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080"/>
              <a:buNone/>
            </a:pPr>
            <a:endParaRPr sz="2100" dirty="0">
              <a:solidFill>
                <a:srgbClr val="000000"/>
              </a:solidFill>
            </a:endParaRPr>
          </a:p>
          <a:p>
            <a:pPr marL="914400" lvl="0" indent="0" algn="l" rtl="0">
              <a:lnSpc>
                <a:spcPct val="115000"/>
              </a:lnSpc>
              <a:spcBef>
                <a:spcPts val="1200"/>
              </a:spcBef>
              <a:spcAft>
                <a:spcPts val="1200"/>
              </a:spcAft>
              <a:buSzPts val="1080"/>
              <a:buNone/>
            </a:pPr>
            <a:endParaRPr sz="1800" dirty="0">
              <a:solidFill>
                <a:srgbClr val="333333"/>
              </a:solidFill>
              <a:highlight>
                <a:srgbClr val="FEFFFF"/>
              </a:highlight>
            </a:endParaRPr>
          </a:p>
        </p:txBody>
      </p:sp>
      <p:sp>
        <p:nvSpPr>
          <p:cNvPr id="121" name="Google Shape;121;p14"/>
          <p:cNvSpPr txBox="1"/>
          <p:nvPr/>
        </p:nvSpPr>
        <p:spPr>
          <a:xfrm>
            <a:off x="6362700" y="6524448"/>
            <a:ext cx="26670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dirty="0">
              <a:solidFill>
                <a:srgbClr val="231F20"/>
              </a:solidFill>
              <a:latin typeface="Calibri"/>
              <a:ea typeface="Calibri"/>
              <a:cs typeface="Calibri"/>
              <a:sym typeface="Calibri"/>
            </a:endParaRPr>
          </a:p>
        </p:txBody>
      </p:sp>
      <p:sp>
        <p:nvSpPr>
          <p:cNvPr id="122" name="Google Shape;122;p14"/>
          <p:cNvSpPr txBox="1"/>
          <p:nvPr/>
        </p:nvSpPr>
        <p:spPr>
          <a:xfrm>
            <a:off x="615043" y="1717982"/>
            <a:ext cx="8257500" cy="2591448"/>
          </a:xfrm>
          <a:prstGeom prst="rect">
            <a:avLst/>
          </a:prstGeom>
          <a:noFill/>
          <a:ln>
            <a:noFill/>
          </a:ln>
        </p:spPr>
        <p:txBody>
          <a:bodyPr spcFirstLastPara="1" wrap="square" lIns="91425" tIns="91425" rIns="91425" bIns="91425" anchor="t" anchorCtr="0">
            <a:spAutoFit/>
          </a:bodyPr>
          <a:lstStyle/>
          <a:p>
            <a:pPr marL="285750" lvl="0" indent="-273050" algn="l" rtl="0">
              <a:lnSpc>
                <a:spcPct val="115000"/>
              </a:lnSpc>
              <a:spcBef>
                <a:spcPts val="0"/>
              </a:spcBef>
              <a:spcAft>
                <a:spcPts val="0"/>
              </a:spcAft>
              <a:buClr>
                <a:schemeClr val="dk1"/>
              </a:buClr>
              <a:buSzPts val="1800"/>
              <a:buChar char="•"/>
            </a:pPr>
            <a:r>
              <a:rPr lang="en-US" sz="2000" dirty="0">
                <a:solidFill>
                  <a:schemeClr val="bg2"/>
                </a:solidFill>
              </a:rPr>
              <a:t>Congress and President Biden averted federal shutdown through early March. </a:t>
            </a:r>
            <a:endParaRPr sz="2000" dirty="0">
              <a:solidFill>
                <a:schemeClr val="bg2"/>
              </a:solidFill>
            </a:endParaRPr>
          </a:p>
          <a:p>
            <a:pPr marL="285750" lvl="0" indent="-273050" algn="l" rtl="0">
              <a:lnSpc>
                <a:spcPct val="115000"/>
              </a:lnSpc>
              <a:spcBef>
                <a:spcPts val="0"/>
              </a:spcBef>
              <a:spcAft>
                <a:spcPts val="0"/>
              </a:spcAft>
              <a:buClr>
                <a:schemeClr val="dk1"/>
              </a:buClr>
              <a:buSzPts val="1800"/>
              <a:buChar char="•"/>
            </a:pPr>
            <a:r>
              <a:rPr lang="en-US" sz="2000" dirty="0">
                <a:solidFill>
                  <a:schemeClr val="bg2"/>
                </a:solidFill>
              </a:rPr>
              <a:t>$16 billion for child care not included.</a:t>
            </a:r>
          </a:p>
          <a:p>
            <a:pPr marL="285750" lvl="0" indent="-273050" algn="l" rtl="0">
              <a:lnSpc>
                <a:spcPct val="115000"/>
              </a:lnSpc>
              <a:spcBef>
                <a:spcPts val="0"/>
              </a:spcBef>
              <a:spcAft>
                <a:spcPts val="0"/>
              </a:spcAft>
              <a:buClr>
                <a:schemeClr val="dk1"/>
              </a:buClr>
              <a:buSzPts val="1800"/>
              <a:buChar char="•"/>
            </a:pPr>
            <a:r>
              <a:rPr lang="en-US" sz="2000" dirty="0">
                <a:solidFill>
                  <a:srgbClr val="231F20"/>
                </a:solidFill>
              </a:rPr>
              <a:t>Congress</a:t>
            </a:r>
            <a:r>
              <a:rPr lang="en-US" sz="2000" dirty="0">
                <a:solidFill>
                  <a:schemeClr val="bg2"/>
                </a:solidFill>
              </a:rPr>
              <a:t> finalizing Child Tax Credit to lift estimated 400,000 children above poverty line.</a:t>
            </a:r>
            <a:endParaRPr lang="en-US" sz="2000" dirty="0">
              <a:solidFill>
                <a:schemeClr val="tx1"/>
              </a:solidFill>
            </a:endParaRPr>
          </a:p>
          <a:p>
            <a:pPr marL="12700" lvl="0" algn="l" rtl="0">
              <a:lnSpc>
                <a:spcPct val="115000"/>
              </a:lnSpc>
              <a:spcBef>
                <a:spcPts val="0"/>
              </a:spcBef>
              <a:spcAft>
                <a:spcPts val="0"/>
              </a:spcAft>
              <a:buClr>
                <a:schemeClr val="dk1"/>
              </a:buClr>
              <a:buSzPts val="1800"/>
            </a:pPr>
            <a:endParaRPr sz="1800" dirty="0">
              <a:solidFill>
                <a:schemeClr val="dk1"/>
              </a:solidFill>
            </a:endParaRPr>
          </a:p>
          <a:p>
            <a:pPr marL="12700" lvl="0" algn="l" rtl="0">
              <a:lnSpc>
                <a:spcPct val="115000"/>
              </a:lnSpc>
              <a:spcBef>
                <a:spcPts val="0"/>
              </a:spcBef>
              <a:spcAft>
                <a:spcPts val="0"/>
              </a:spcAft>
              <a:buClr>
                <a:schemeClr val="dk1"/>
              </a:buClr>
              <a:buSzPts val="1800"/>
            </a:pPr>
            <a:endParaRPr sz="1800" dirty="0"/>
          </a:p>
        </p:txBody>
      </p:sp>
      <p:pic>
        <p:nvPicPr>
          <p:cNvPr id="9" name="Picture 8" descr="Congress averts government shutdown with stopgap-funding bill | Reuters"/>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624030"/>
            <a:ext cx="4474029" cy="29004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480026" y="107947"/>
            <a:ext cx="87390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br>
              <a:rPr lang="en-US" sz="3500" dirty="0">
                <a:latin typeface="Arial"/>
                <a:ea typeface="Arial"/>
                <a:cs typeface="Arial"/>
                <a:sym typeface="Arial"/>
              </a:rPr>
            </a:br>
            <a:r>
              <a:rPr lang="en-US" sz="3600" dirty="0">
                <a:solidFill>
                  <a:srgbClr val="000000"/>
                </a:solidFill>
                <a:latin typeface="Arial"/>
                <a:ea typeface="Arial"/>
                <a:cs typeface="Arial"/>
                <a:sym typeface="Arial"/>
              </a:rPr>
              <a:t>California State Budget</a:t>
            </a:r>
            <a:endParaRPr sz="3600" dirty="0">
              <a:solidFill>
                <a:srgbClr val="000000"/>
              </a:solidFill>
              <a:latin typeface="Arial"/>
              <a:ea typeface="Arial"/>
              <a:cs typeface="Arial"/>
              <a:sym typeface="Arial"/>
            </a:endParaRPr>
          </a:p>
          <a:p>
            <a:pPr marL="0" lvl="0" indent="0" algn="ctr" rtl="0">
              <a:lnSpc>
                <a:spcPct val="100000"/>
              </a:lnSpc>
              <a:spcBef>
                <a:spcPts val="0"/>
              </a:spcBef>
              <a:spcAft>
                <a:spcPts val="0"/>
              </a:spcAft>
              <a:buSzPts val="990"/>
              <a:buNone/>
            </a:pPr>
            <a:r>
              <a:rPr lang="en-US" sz="2200" dirty="0">
                <a:solidFill>
                  <a:srgbClr val="000000"/>
                </a:solidFill>
                <a:latin typeface="Arial"/>
                <a:ea typeface="Arial"/>
                <a:cs typeface="Arial"/>
                <a:sym typeface="Arial"/>
              </a:rPr>
              <a:t>FY 2024-2025</a:t>
            </a:r>
            <a:br>
              <a:rPr lang="en-US" sz="1800" b="1" dirty="0">
                <a:latin typeface="Arial"/>
                <a:ea typeface="Arial"/>
                <a:cs typeface="Arial"/>
                <a:sym typeface="Arial"/>
              </a:rPr>
            </a:br>
            <a:endParaRPr sz="1800" dirty="0">
              <a:latin typeface="Arial"/>
              <a:ea typeface="Arial"/>
              <a:cs typeface="Arial"/>
              <a:sym typeface="Arial"/>
            </a:endParaRPr>
          </a:p>
        </p:txBody>
      </p:sp>
      <p:sp>
        <p:nvSpPr>
          <p:cNvPr id="130" name="Google Shape;130;p15"/>
          <p:cNvSpPr txBox="1">
            <a:spLocks noGrp="1"/>
          </p:cNvSpPr>
          <p:nvPr>
            <p:ph type="sldNum" idx="12"/>
          </p:nvPr>
        </p:nvSpPr>
        <p:spPr>
          <a:xfrm>
            <a:off x="0" y="1190245"/>
            <a:ext cx="533400" cy="244476"/>
          </a:xfrm>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Clr>
                <a:srgbClr val="000000"/>
              </a:buClr>
              <a:buSzPct val="100000"/>
              <a:buFont typeface="Arial"/>
              <a:buNone/>
            </a:pPr>
            <a:fld id="{00000000-1234-1234-1234-123412341234}" type="slidenum">
              <a:rPr lang="en-US"/>
              <a:t>4</a:t>
            </a:fld>
            <a:endParaRPr dirty="0"/>
          </a:p>
        </p:txBody>
      </p:sp>
      <p:sp>
        <p:nvSpPr>
          <p:cNvPr id="131" name="Google Shape;131;p15"/>
          <p:cNvSpPr txBox="1">
            <a:spLocks noGrp="1"/>
          </p:cNvSpPr>
          <p:nvPr>
            <p:ph type="body" idx="1"/>
          </p:nvPr>
        </p:nvSpPr>
        <p:spPr>
          <a:xfrm>
            <a:off x="0" y="3238487"/>
            <a:ext cx="8739000" cy="2903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080"/>
              <a:buNone/>
            </a:pPr>
            <a:r>
              <a:rPr lang="en-US" sz="2200" dirty="0">
                <a:solidFill>
                  <a:srgbClr val="000000"/>
                </a:solidFill>
                <a:highlight>
                  <a:srgbClr val="FFFFFF"/>
                </a:highlight>
                <a:latin typeface="Georgia"/>
                <a:ea typeface="Georgia"/>
                <a:cs typeface="Georgia"/>
                <a:sym typeface="Georgia"/>
              </a:rPr>
              <a:t> </a:t>
            </a:r>
            <a:endParaRPr sz="2200" dirty="0">
              <a:solidFill>
                <a:srgbClr val="000000"/>
              </a:solidFill>
              <a:highlight>
                <a:srgbClr val="FFFFFF"/>
              </a:highlight>
              <a:latin typeface="Georgia"/>
              <a:ea typeface="Georgia"/>
              <a:cs typeface="Georgia"/>
              <a:sym typeface="Georgia"/>
            </a:endParaRPr>
          </a:p>
          <a:p>
            <a:pPr marL="457200" lvl="0" indent="0" algn="l" rtl="0">
              <a:lnSpc>
                <a:spcPct val="125000"/>
              </a:lnSpc>
              <a:spcBef>
                <a:spcPts val="0"/>
              </a:spcBef>
              <a:spcAft>
                <a:spcPts val="0"/>
              </a:spcAft>
              <a:buSzPts val="1080"/>
              <a:buNone/>
            </a:pPr>
            <a:endParaRPr sz="2000" dirty="0">
              <a:solidFill>
                <a:srgbClr val="000000"/>
              </a:solidFill>
            </a:endParaRPr>
          </a:p>
          <a:p>
            <a:pPr marL="0" lvl="0" indent="0" algn="l" rtl="0">
              <a:lnSpc>
                <a:spcPct val="125000"/>
              </a:lnSpc>
              <a:spcBef>
                <a:spcPts val="0"/>
              </a:spcBef>
              <a:spcAft>
                <a:spcPts val="0"/>
              </a:spcAft>
              <a:buSzPts val="1080"/>
              <a:buNone/>
            </a:pPr>
            <a:endParaRPr sz="2000" dirty="0"/>
          </a:p>
        </p:txBody>
      </p:sp>
      <p:sp>
        <p:nvSpPr>
          <p:cNvPr id="132" name="Google Shape;132;p15"/>
          <p:cNvSpPr txBox="1"/>
          <p:nvPr/>
        </p:nvSpPr>
        <p:spPr>
          <a:xfrm>
            <a:off x="774786" y="1628591"/>
            <a:ext cx="7964214" cy="4816673"/>
          </a:xfrm>
          <a:prstGeom prst="rect">
            <a:avLst/>
          </a:prstGeom>
          <a:noFill/>
          <a:ln>
            <a:noFill/>
          </a:ln>
        </p:spPr>
        <p:txBody>
          <a:bodyPr spcFirstLastPara="1" wrap="square" lIns="91425" tIns="91425" rIns="91425" bIns="91425" anchor="t" anchorCtr="0">
            <a:spAutoFit/>
          </a:bodyPr>
          <a:lstStyle/>
          <a:p>
            <a:pPr>
              <a:spcBef>
                <a:spcPts val="1200"/>
              </a:spcBef>
            </a:pPr>
            <a:r>
              <a:rPr lang="en-US" sz="2000" dirty="0"/>
              <a:t>Governor Newsom announced his proposed budget on January 10, 2024.</a:t>
            </a:r>
          </a:p>
          <a:p>
            <a:pPr marL="342900" lvl="6" indent="-342900">
              <a:spcBef>
                <a:spcPts val="1200"/>
              </a:spcBef>
              <a:buFont typeface="Arial" panose="020B0604020202020204" pitchFamily="34" charset="0"/>
              <a:buChar char="•"/>
            </a:pPr>
            <a:r>
              <a:rPr lang="en-US" sz="2000" dirty="0">
                <a:solidFill>
                  <a:schemeClr val="accent1">
                    <a:lumMod val="50000"/>
                  </a:schemeClr>
                </a:solidFill>
              </a:rPr>
              <a:t>$291.5 billion </a:t>
            </a:r>
            <a:r>
              <a:rPr lang="en-US" sz="2000" dirty="0">
                <a:solidFill>
                  <a:schemeClr val="bg2"/>
                </a:solidFill>
              </a:rPr>
              <a:t>spending plan</a:t>
            </a:r>
          </a:p>
          <a:p>
            <a:pPr marL="342900" lvl="6" indent="-342900">
              <a:spcBef>
                <a:spcPts val="1200"/>
              </a:spcBef>
              <a:buFont typeface="Arial" panose="020B0604020202020204" pitchFamily="34" charset="0"/>
              <a:buChar char="•"/>
            </a:pPr>
            <a:r>
              <a:rPr lang="en-US" sz="2000" dirty="0"/>
              <a:t>Budget shortfall:</a:t>
            </a:r>
          </a:p>
          <a:p>
            <a:pPr marL="865188" lvl="8" indent="-407988">
              <a:spcBef>
                <a:spcPts val="1200"/>
              </a:spcBef>
              <a:buFont typeface="Arial" panose="020B0604020202020204" pitchFamily="34" charset="0"/>
              <a:buChar char="•"/>
            </a:pPr>
            <a:r>
              <a:rPr lang="en-US" sz="2000" dirty="0">
                <a:solidFill>
                  <a:schemeClr val="accent1">
                    <a:lumMod val="50000"/>
                  </a:schemeClr>
                </a:solidFill>
              </a:rPr>
              <a:t>$37.9 billion </a:t>
            </a:r>
            <a:r>
              <a:rPr lang="en-US" sz="2000" dirty="0"/>
              <a:t>(Governor)</a:t>
            </a:r>
          </a:p>
          <a:p>
            <a:pPr marL="865188" lvl="8" indent="-407988">
              <a:spcBef>
                <a:spcPts val="1200"/>
              </a:spcBef>
              <a:buFont typeface="Arial" panose="020B0604020202020204" pitchFamily="34" charset="0"/>
              <a:buChar char="•"/>
            </a:pPr>
            <a:r>
              <a:rPr lang="en-US" sz="2000" dirty="0">
                <a:solidFill>
                  <a:schemeClr val="accent1">
                    <a:lumMod val="50000"/>
                  </a:schemeClr>
                </a:solidFill>
              </a:rPr>
              <a:t>$58 billion </a:t>
            </a:r>
            <a:r>
              <a:rPr lang="en-US" sz="2000" dirty="0"/>
              <a:t>(Legislative Analyst’s Office)</a:t>
            </a:r>
          </a:p>
          <a:p>
            <a:pPr marL="342900" lvl="6" indent="-342900">
              <a:spcBef>
                <a:spcPts val="1200"/>
              </a:spcBef>
              <a:buFont typeface="Arial" panose="020B0604020202020204" pitchFamily="34" charset="0"/>
              <a:buChar char="•"/>
            </a:pPr>
            <a:r>
              <a:rPr lang="en-US" sz="2000" dirty="0"/>
              <a:t>Governor’s shortfall plan: </a:t>
            </a:r>
          </a:p>
          <a:p>
            <a:pPr marL="865188" lvl="6" indent="-407988">
              <a:spcBef>
                <a:spcPts val="1200"/>
              </a:spcBef>
              <a:buFont typeface="Arial" panose="020B0604020202020204" pitchFamily="34" charset="0"/>
              <a:buChar char="•"/>
            </a:pPr>
            <a:r>
              <a:rPr lang="en-US" sz="2000" dirty="0"/>
              <a:t>Draws down state reserves </a:t>
            </a:r>
          </a:p>
          <a:p>
            <a:pPr marL="865188" lvl="6" indent="-407988">
              <a:spcBef>
                <a:spcPts val="1200"/>
              </a:spcBef>
              <a:buFont typeface="Arial" panose="020B0604020202020204" pitchFamily="34" charset="0"/>
              <a:buChar char="•"/>
            </a:pPr>
            <a:r>
              <a:rPr lang="en-US" sz="2000" dirty="0"/>
              <a:t>Shifts around funds </a:t>
            </a:r>
          </a:p>
          <a:p>
            <a:pPr marL="865188" lvl="6" indent="-407988">
              <a:spcBef>
                <a:spcPts val="1200"/>
              </a:spcBef>
              <a:buFont typeface="Arial" panose="020B0604020202020204" pitchFamily="34" charset="0"/>
              <a:buChar char="•"/>
            </a:pPr>
            <a:r>
              <a:rPr lang="en-US" sz="2000" dirty="0"/>
              <a:t>Reduces &amp; delays program funding</a:t>
            </a:r>
            <a:endParaRPr sz="2000" dirty="0"/>
          </a:p>
          <a:p>
            <a:pPr marL="0" lvl="0" indent="0" algn="l" rtl="0">
              <a:spcBef>
                <a:spcPts val="0"/>
              </a:spcBef>
              <a:spcAft>
                <a:spcPts val="0"/>
              </a:spcAft>
              <a:buNone/>
            </a:pPr>
            <a:endParaRPr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500" dirty="0">
                <a:solidFill>
                  <a:schemeClr val="tx1"/>
                </a:solidFill>
                <a:latin typeface="Arial"/>
                <a:ea typeface="Arial"/>
                <a:cs typeface="Arial"/>
                <a:sym typeface="Arial"/>
              </a:rPr>
              <a:t>Child Care Programs</a:t>
            </a:r>
            <a:endParaRPr sz="3500" dirty="0">
              <a:solidFill>
                <a:schemeClr val="tx1"/>
              </a:solidFill>
              <a:latin typeface="Arial"/>
              <a:ea typeface="Arial"/>
              <a:cs typeface="Arial"/>
              <a:sym typeface="Arial"/>
            </a:endParaRPr>
          </a:p>
        </p:txBody>
      </p:sp>
      <p:sp>
        <p:nvSpPr>
          <p:cNvPr id="140" name="Google Shape;140;p16"/>
          <p:cNvSpPr txBox="1">
            <a:spLocks noGrp="1"/>
          </p:cNvSpPr>
          <p:nvPr>
            <p:ph type="sldNum" idx="12"/>
          </p:nvPr>
        </p:nvSpPr>
        <p:spPr>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Clr>
                <a:srgbClr val="000000"/>
              </a:buClr>
              <a:buSzPct val="100000"/>
              <a:buFont typeface="Arial"/>
              <a:buNone/>
            </a:pPr>
            <a:fld id="{00000000-1234-1234-1234-123412341234}" type="slidenum">
              <a:rPr lang="en-US"/>
              <a:t>5</a:t>
            </a:fld>
            <a:endParaRPr dirty="0"/>
          </a:p>
        </p:txBody>
      </p:sp>
      <p:sp>
        <p:nvSpPr>
          <p:cNvPr id="141" name="Google Shape;141;p16"/>
          <p:cNvSpPr txBox="1">
            <a:spLocks noGrp="1"/>
          </p:cNvSpPr>
          <p:nvPr>
            <p:ph type="body" idx="1"/>
          </p:nvPr>
        </p:nvSpPr>
        <p:spPr>
          <a:xfrm>
            <a:off x="190050" y="1651375"/>
            <a:ext cx="8763900" cy="33705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080"/>
              <a:buNone/>
            </a:pPr>
            <a:r>
              <a:rPr lang="en-US" sz="1350" dirty="0">
                <a:solidFill>
                  <a:srgbClr val="000000"/>
                </a:solidFill>
                <a:highlight>
                  <a:srgbClr val="FFFFFF"/>
                </a:highlight>
                <a:latin typeface="Georgia"/>
                <a:ea typeface="Georgia"/>
                <a:cs typeface="Georgia"/>
                <a:sym typeface="Georgia"/>
              </a:rPr>
              <a:t> </a:t>
            </a:r>
            <a:endParaRPr sz="2000" dirty="0">
              <a:solidFill>
                <a:srgbClr val="000000"/>
              </a:solidFill>
            </a:endParaRPr>
          </a:p>
          <a:p>
            <a:pPr marL="0" lvl="0" indent="0" algn="l" rtl="0">
              <a:lnSpc>
                <a:spcPct val="125000"/>
              </a:lnSpc>
              <a:spcBef>
                <a:spcPts val="0"/>
              </a:spcBef>
              <a:spcAft>
                <a:spcPts val="0"/>
              </a:spcAft>
              <a:buSzPts val="1080"/>
              <a:buNone/>
            </a:pPr>
            <a:endParaRPr sz="2000" dirty="0"/>
          </a:p>
        </p:txBody>
      </p:sp>
      <p:sp>
        <p:nvSpPr>
          <p:cNvPr id="142" name="Google Shape;142;p16">
            <a:hlinkClick r:id="rId3"/>
          </p:cNvPr>
          <p:cNvSpPr txBox="1"/>
          <p:nvPr/>
        </p:nvSpPr>
        <p:spPr>
          <a:xfrm>
            <a:off x="685801" y="972225"/>
            <a:ext cx="5198932" cy="10171975"/>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1371600" marR="0" lvl="0" algn="l" rtl="0">
              <a:lnSpc>
                <a:spcPct val="115000"/>
              </a:lnSpc>
              <a:spcBef>
                <a:spcPts val="0"/>
              </a:spcBef>
              <a:spcAft>
                <a:spcPts val="0"/>
              </a:spcAft>
            </a:pPr>
            <a:endParaRPr sz="2000" dirty="0"/>
          </a:p>
          <a:p>
            <a:pPr marL="457200" marR="0" lvl="0" indent="-342900" algn="l" rtl="0">
              <a:lnSpc>
                <a:spcPct val="115000"/>
              </a:lnSpc>
              <a:spcBef>
                <a:spcPts val="0"/>
              </a:spcBef>
              <a:spcAft>
                <a:spcPts val="0"/>
              </a:spcAft>
              <a:buSzPts val="1800"/>
              <a:buChar char="●"/>
            </a:pPr>
            <a:r>
              <a:rPr lang="en-US" sz="2000" b="1" dirty="0"/>
              <a:t>No new money to pay providers a fairer wage: </a:t>
            </a:r>
            <a:r>
              <a:rPr lang="en-US" sz="2000" dirty="0"/>
              <a:t>Only references next steps for cost-based formula (“alternative methodology”).</a:t>
            </a:r>
          </a:p>
          <a:p>
            <a:pPr marL="114300" marR="0" lvl="0" algn="l" rtl="0">
              <a:lnSpc>
                <a:spcPct val="115000"/>
              </a:lnSpc>
              <a:spcBef>
                <a:spcPts val="0"/>
              </a:spcBef>
              <a:spcAft>
                <a:spcPts val="0"/>
              </a:spcAft>
              <a:buSzPts val="1800"/>
            </a:pPr>
            <a:endParaRPr lang="en-US" sz="2000" dirty="0"/>
          </a:p>
          <a:p>
            <a:pPr marL="457200" marR="0" lvl="0" indent="-342900" algn="l" rtl="0">
              <a:lnSpc>
                <a:spcPct val="115000"/>
              </a:lnSpc>
              <a:spcBef>
                <a:spcPts val="0"/>
              </a:spcBef>
              <a:spcAft>
                <a:spcPts val="0"/>
              </a:spcAft>
              <a:buSzPts val="1800"/>
              <a:buChar char="●"/>
            </a:pPr>
            <a:r>
              <a:rPr lang="en-US" sz="2000" b="1" dirty="0"/>
              <a:t>No new child care spaces</a:t>
            </a:r>
            <a:r>
              <a:rPr lang="en-US" sz="2000" dirty="0"/>
              <a:t>: For second year, delays Governor’s promise of new </a:t>
            </a:r>
            <a:r>
              <a:rPr lang="en-US" sz="2000" dirty="0">
                <a:solidFill>
                  <a:schemeClr val="accent1">
                    <a:lumMod val="50000"/>
                  </a:schemeClr>
                </a:solidFill>
              </a:rPr>
              <a:t>200,000 spaces </a:t>
            </a:r>
            <a:r>
              <a:rPr lang="en-US" sz="2000" dirty="0"/>
              <a:t>by FY 25-26. Officially pushes back deadline to FY 26-27.</a:t>
            </a:r>
          </a:p>
          <a:p>
            <a:pPr marL="114300" marR="0" lvl="0" algn="l" rtl="0">
              <a:lnSpc>
                <a:spcPct val="115000"/>
              </a:lnSpc>
              <a:spcBef>
                <a:spcPts val="0"/>
              </a:spcBef>
              <a:spcAft>
                <a:spcPts val="0"/>
              </a:spcAft>
              <a:buSzPts val="1800"/>
            </a:pPr>
            <a:endParaRPr lang="en-US" sz="2000" dirty="0"/>
          </a:p>
          <a:p>
            <a:pPr marL="457200" marR="0" lvl="0" indent="-342900" algn="l" rtl="0">
              <a:lnSpc>
                <a:spcPct val="115000"/>
              </a:lnSpc>
              <a:spcBef>
                <a:spcPts val="0"/>
              </a:spcBef>
              <a:spcAft>
                <a:spcPts val="0"/>
              </a:spcAft>
              <a:buSzPts val="1800"/>
              <a:buChar char="●"/>
            </a:pPr>
            <a:r>
              <a:rPr lang="en-US" sz="2000" b="1" dirty="0"/>
              <a:t>No child care budget cuts: </a:t>
            </a:r>
            <a:r>
              <a:rPr lang="en-US" sz="2000" dirty="0"/>
              <a:t>Current funding remains the same.</a:t>
            </a:r>
          </a:p>
          <a:p>
            <a:pPr marL="0" marR="0" lvl="0" indent="0" algn="l" rtl="0">
              <a:lnSpc>
                <a:spcPct val="150000"/>
              </a:lnSpc>
              <a:spcBef>
                <a:spcPts val="0"/>
              </a:spcBef>
              <a:spcAft>
                <a:spcPts val="0"/>
              </a:spcAft>
              <a:buNone/>
            </a:pPr>
            <a:endParaRPr sz="1800" dirty="0"/>
          </a:p>
          <a:p>
            <a:pPr marL="457200" marR="0" lvl="0" indent="0" algn="l" rtl="0">
              <a:lnSpc>
                <a:spcPct val="100000"/>
              </a:lnSpc>
              <a:spcBef>
                <a:spcPts val="0"/>
              </a:spcBef>
              <a:spcAft>
                <a:spcPts val="0"/>
              </a:spcAft>
              <a:buNone/>
            </a:pPr>
            <a:endParaRPr sz="1800" dirty="0"/>
          </a:p>
          <a:p>
            <a:pPr marL="0" marR="0" lvl="0" indent="0" algn="l" rtl="0">
              <a:lnSpc>
                <a:spcPct val="100000"/>
              </a:lnSpc>
              <a:spcBef>
                <a:spcPts val="0"/>
              </a:spcBef>
              <a:spcAft>
                <a:spcPts val="0"/>
              </a:spcAft>
              <a:buNone/>
            </a:pPr>
            <a:endParaRPr sz="1800" dirty="0"/>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p:txBody>
      </p:sp>
      <p:pic>
        <p:nvPicPr>
          <p:cNvPr id="7" name="Picture 6" descr="Care Can't Wait Coalition Urges Congress to Immediately Pass Supplemental  Funding for Child Care - Caring Across Generations"/>
          <p:cNvPicPr/>
          <p:nvPr/>
        </p:nvPicPr>
        <p:blipFill>
          <a:blip r:embed="rId4">
            <a:extLst>
              <a:ext uri="{28A0092B-C50C-407E-A947-70E740481C1C}">
                <a14:useLocalDpi xmlns:a14="http://schemas.microsoft.com/office/drawing/2010/main" val="0"/>
              </a:ext>
            </a:extLst>
          </a:blip>
          <a:srcRect/>
          <a:stretch>
            <a:fillRect/>
          </a:stretch>
        </p:blipFill>
        <p:spPr bwMode="auto">
          <a:xfrm>
            <a:off x="6230983" y="3221182"/>
            <a:ext cx="2796119" cy="19353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500" dirty="0">
                <a:solidFill>
                  <a:schemeClr val="tx1"/>
                </a:solidFill>
                <a:latin typeface="Arial"/>
                <a:ea typeface="Arial"/>
                <a:cs typeface="Arial"/>
                <a:sym typeface="Arial"/>
              </a:rPr>
              <a:t>California State Preschool &amp;</a:t>
            </a:r>
            <a:br>
              <a:rPr lang="en-US" sz="3500" dirty="0">
                <a:solidFill>
                  <a:schemeClr val="tx1"/>
                </a:solidFill>
                <a:latin typeface="Arial"/>
                <a:ea typeface="Arial"/>
                <a:cs typeface="Arial"/>
                <a:sym typeface="Arial"/>
              </a:rPr>
            </a:br>
            <a:r>
              <a:rPr lang="en-US" sz="3500" dirty="0">
                <a:solidFill>
                  <a:schemeClr val="tx1"/>
                </a:solidFill>
                <a:latin typeface="Arial"/>
                <a:ea typeface="Arial"/>
                <a:cs typeface="Arial"/>
                <a:sym typeface="Arial"/>
              </a:rPr>
              <a:t>Transitional Kindergarten</a:t>
            </a:r>
            <a:endParaRPr sz="3500" dirty="0">
              <a:solidFill>
                <a:schemeClr val="tx1"/>
              </a:solidFill>
              <a:latin typeface="Arial"/>
              <a:ea typeface="Arial"/>
              <a:cs typeface="Arial"/>
              <a:sym typeface="Arial"/>
            </a:endParaRPr>
          </a:p>
        </p:txBody>
      </p:sp>
      <p:sp>
        <p:nvSpPr>
          <p:cNvPr id="149" name="Google Shape;149;p17"/>
          <p:cNvSpPr txBox="1">
            <a:spLocks noGrp="1"/>
          </p:cNvSpPr>
          <p:nvPr>
            <p:ph type="sldNum" idx="12"/>
          </p:nvPr>
        </p:nvSpPr>
        <p:spPr>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Clr>
                <a:srgbClr val="000000"/>
              </a:buClr>
              <a:buSzPct val="100000"/>
              <a:buFont typeface="Arial"/>
              <a:buNone/>
            </a:pPr>
            <a:fld id="{00000000-1234-1234-1234-123412341234}" type="slidenum">
              <a:rPr lang="en-US"/>
              <a:t>6</a:t>
            </a:fld>
            <a:endParaRPr dirty="0"/>
          </a:p>
        </p:txBody>
      </p:sp>
      <p:sp>
        <p:nvSpPr>
          <p:cNvPr id="151" name="Google Shape;151;p17">
            <a:hlinkClick r:id="rId3"/>
          </p:cNvPr>
          <p:cNvSpPr txBox="1"/>
          <p:nvPr/>
        </p:nvSpPr>
        <p:spPr>
          <a:xfrm>
            <a:off x="526291" y="935971"/>
            <a:ext cx="8424300" cy="6658706"/>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dirty="0"/>
          </a:p>
          <a:p>
            <a:pPr marL="914400" marR="0" lvl="0" indent="0" algn="l" rtl="0">
              <a:lnSpc>
                <a:spcPct val="115000"/>
              </a:lnSpc>
              <a:spcBef>
                <a:spcPts val="0"/>
              </a:spcBef>
              <a:spcAft>
                <a:spcPts val="0"/>
              </a:spcAft>
              <a:buNone/>
            </a:pPr>
            <a:endParaRPr sz="1800" dirty="0"/>
          </a:p>
          <a:p>
            <a:pPr marL="342900" indent="-342900">
              <a:buFont typeface="Arial" panose="020B0604020202020204" pitchFamily="34" charset="0"/>
              <a:buChar char="•"/>
            </a:pPr>
            <a:r>
              <a:rPr lang="en-US" sz="2000" dirty="0"/>
              <a:t>Maintains current funding for CSPP and expansion of TK.</a:t>
            </a:r>
          </a:p>
          <a:p>
            <a:endParaRPr lang="en-US" sz="2000" dirty="0"/>
          </a:p>
          <a:p>
            <a:pPr marL="342900" lvl="1" indent="-342900">
              <a:buFont typeface="Arial" panose="020B0604020202020204" pitchFamily="34" charset="0"/>
              <a:buChar char="•"/>
            </a:pPr>
            <a:r>
              <a:rPr lang="en-US" sz="2000" dirty="0"/>
              <a:t>Delays </a:t>
            </a:r>
            <a:r>
              <a:rPr lang="en-US" sz="2000" dirty="0">
                <a:solidFill>
                  <a:schemeClr val="accent1">
                    <a:lumMod val="50000"/>
                  </a:schemeClr>
                </a:solidFill>
              </a:rPr>
              <a:t>$550 million </a:t>
            </a:r>
            <a:r>
              <a:rPr lang="en-US" sz="2000" dirty="0"/>
              <a:t>for California Preschool, Transitional Kindergarten and Full-Day Kindergarten Facilities Grant Program from this year to next year. </a:t>
            </a:r>
            <a:endParaRPr sz="1800" dirty="0"/>
          </a:p>
          <a:p>
            <a:pPr marL="0" marR="0" lvl="0" indent="0" algn="l" rtl="0">
              <a:lnSpc>
                <a:spcPct val="100000"/>
              </a:lnSpc>
              <a:spcBef>
                <a:spcPts val="0"/>
              </a:spcBef>
              <a:spcAft>
                <a:spcPts val="0"/>
              </a:spcAft>
              <a:buNone/>
            </a:pPr>
            <a:endParaRPr sz="1800" dirty="0"/>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p:txBody>
      </p:sp>
      <p:pic>
        <p:nvPicPr>
          <p:cNvPr id="7" name="Picture 6" descr="Transitional Kindergarten | SFUSD"/>
          <p:cNvPicPr/>
          <p:nvPr/>
        </p:nvPicPr>
        <p:blipFill>
          <a:blip r:embed="rId4">
            <a:extLst>
              <a:ext uri="{28A0092B-C50C-407E-A947-70E740481C1C}">
                <a14:useLocalDpi xmlns:a14="http://schemas.microsoft.com/office/drawing/2010/main" val="0"/>
              </a:ext>
            </a:extLst>
          </a:blip>
          <a:srcRect/>
          <a:stretch>
            <a:fillRect/>
          </a:stretch>
        </p:blipFill>
        <p:spPr bwMode="auto">
          <a:xfrm>
            <a:off x="3043427" y="3624943"/>
            <a:ext cx="3390029" cy="233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sz="3500" dirty="0">
                <a:latin typeface="Arial"/>
                <a:ea typeface="Arial"/>
                <a:cs typeface="Arial"/>
                <a:sym typeface="Arial"/>
              </a:rPr>
              <a:t>CalWORKs</a:t>
            </a:r>
            <a:endParaRPr sz="3500" dirty="0">
              <a:latin typeface="Arial"/>
              <a:ea typeface="Arial"/>
              <a:cs typeface="Arial"/>
              <a:sym typeface="Arial"/>
            </a:endParaRPr>
          </a:p>
        </p:txBody>
      </p:sp>
      <p:sp>
        <p:nvSpPr>
          <p:cNvPr id="159" name="Google Shape;159;p18"/>
          <p:cNvSpPr txBox="1">
            <a:spLocks noGrp="1"/>
          </p:cNvSpPr>
          <p:nvPr>
            <p:ph type="sldNum" idx="12"/>
          </p:nvPr>
        </p:nvSpPr>
        <p:spPr>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SzPct val="117647"/>
              <a:buNone/>
            </a:pPr>
            <a:fld id="{00000000-1234-1234-1234-123412341234}" type="slidenum">
              <a:rPr lang="en-US"/>
              <a:t>7</a:t>
            </a:fld>
            <a:endParaRPr dirty="0"/>
          </a:p>
        </p:txBody>
      </p:sp>
      <p:sp>
        <p:nvSpPr>
          <p:cNvPr id="4" name="Rectangle 3"/>
          <p:cNvSpPr/>
          <p:nvPr/>
        </p:nvSpPr>
        <p:spPr>
          <a:xfrm>
            <a:off x="609600" y="1733232"/>
            <a:ext cx="7844589" cy="4708981"/>
          </a:xfrm>
          <a:prstGeom prst="rect">
            <a:avLst/>
          </a:prstGeom>
        </p:spPr>
        <p:txBody>
          <a:bodyPr wrap="square">
            <a:spAutoFit/>
          </a:bodyPr>
          <a:lstStyle/>
          <a:p>
            <a:r>
              <a:rPr lang="en-US" sz="2000" dirty="0"/>
              <a:t>    Reductions in key CalWORKs Programs:</a:t>
            </a:r>
          </a:p>
          <a:p>
            <a:endParaRPr lang="en-US" sz="2000" dirty="0"/>
          </a:p>
          <a:p>
            <a:pPr marL="808038" lvl="1" indent="-342900">
              <a:buFont typeface="Arial" panose="020B0604020202020204" pitchFamily="34" charset="0"/>
              <a:buChar char="•"/>
            </a:pPr>
            <a:r>
              <a:rPr lang="en-US" sz="2000" b="1" dirty="0"/>
              <a:t>Family Stabilization </a:t>
            </a:r>
            <a:r>
              <a:rPr lang="en-US" sz="2000" dirty="0"/>
              <a:t>(for families experiencing crisis, such as drug treatment and emergency housing)</a:t>
            </a:r>
          </a:p>
          <a:p>
            <a:pPr marL="1257300" lvl="1" indent="-342900">
              <a:buFont typeface="Wingdings" panose="05000000000000000000" pitchFamily="2" charset="2"/>
              <a:buChar char="§"/>
            </a:pPr>
            <a:r>
              <a:rPr lang="en-US" sz="2000" dirty="0"/>
              <a:t>Reverts </a:t>
            </a:r>
            <a:r>
              <a:rPr lang="en-US" sz="2000" dirty="0">
                <a:solidFill>
                  <a:schemeClr val="accent1">
                    <a:lumMod val="50000"/>
                  </a:schemeClr>
                </a:solidFill>
              </a:rPr>
              <a:t>$55 million GF </a:t>
            </a:r>
            <a:r>
              <a:rPr lang="en-US" sz="2000" dirty="0"/>
              <a:t>from 2023-24 and reduces </a:t>
            </a:r>
            <a:r>
              <a:rPr lang="en-US" sz="2000" dirty="0">
                <a:solidFill>
                  <a:schemeClr val="accent1">
                    <a:lumMod val="50000"/>
                  </a:schemeClr>
                </a:solidFill>
              </a:rPr>
              <a:t>$71 million </a:t>
            </a:r>
            <a:r>
              <a:rPr lang="en-US" sz="2000" dirty="0"/>
              <a:t>GF beginning 2024-25 and ongoing.</a:t>
            </a:r>
          </a:p>
          <a:p>
            <a:pPr marL="914400" lvl="1"/>
            <a:endParaRPr lang="en-US" sz="2000" dirty="0"/>
          </a:p>
          <a:p>
            <a:pPr marL="738188" lvl="1" indent="-273050">
              <a:buFont typeface="Arial" panose="020B0604020202020204" pitchFamily="34" charset="0"/>
              <a:buChar char="•"/>
            </a:pPr>
            <a:r>
              <a:rPr lang="en-US" sz="2000" b="1" dirty="0"/>
              <a:t>Expanded Subsidized Employment </a:t>
            </a:r>
            <a:r>
              <a:rPr lang="en-US" sz="2000" dirty="0"/>
              <a:t>(assists CalWORKs participants with procuring jobs)</a:t>
            </a:r>
          </a:p>
          <a:p>
            <a:pPr marL="1320800" lvl="1" indent="-342900">
              <a:buFont typeface="Wingdings" panose="05000000000000000000" pitchFamily="2" charset="2"/>
              <a:buChar char="§"/>
            </a:pPr>
            <a:r>
              <a:rPr lang="en-US" sz="2000" dirty="0"/>
              <a:t>Reverts </a:t>
            </a:r>
            <a:r>
              <a:rPr lang="en-US" sz="2000" dirty="0">
                <a:solidFill>
                  <a:schemeClr val="accent1">
                    <a:lumMod val="50000"/>
                  </a:schemeClr>
                </a:solidFill>
              </a:rPr>
              <a:t>$134.1 million </a:t>
            </a:r>
            <a:r>
              <a:rPr lang="en-US" sz="2000" dirty="0"/>
              <a:t>GF in 2023-24 and reduces </a:t>
            </a:r>
            <a:r>
              <a:rPr lang="en-US" sz="2000" dirty="0">
                <a:solidFill>
                  <a:schemeClr val="accent1">
                    <a:lumMod val="50000"/>
                  </a:schemeClr>
                </a:solidFill>
              </a:rPr>
              <a:t>$134.1 million </a:t>
            </a:r>
            <a:r>
              <a:rPr lang="en-US" sz="2000" dirty="0"/>
              <a:t>GF in 2024-25 and ongoing.</a:t>
            </a:r>
          </a:p>
          <a:p>
            <a:pPr marL="977900" lvl="1"/>
            <a:endParaRPr lang="en-US" sz="2000" dirty="0"/>
          </a:p>
          <a:p>
            <a:pPr marL="865188" lvl="1" indent="-407988">
              <a:buFont typeface="Arial" panose="020B0604020202020204" pitchFamily="34" charset="0"/>
              <a:buChar char="•"/>
            </a:pPr>
            <a:r>
              <a:rPr lang="en-US" sz="2000" b="1" dirty="0"/>
              <a:t>Employment Services Intensive Case Management: </a:t>
            </a:r>
          </a:p>
          <a:p>
            <a:pPr marL="1322387" lvl="1" indent="-342900">
              <a:buFont typeface="Wingdings" panose="05000000000000000000" pitchFamily="2" charset="2"/>
              <a:buChar char="§"/>
            </a:pPr>
            <a:r>
              <a:rPr lang="en-US" sz="2000" dirty="0"/>
              <a:t>Reduces </a:t>
            </a:r>
            <a:r>
              <a:rPr lang="en-US" sz="2000" dirty="0">
                <a:solidFill>
                  <a:schemeClr val="accent1">
                    <a:lumMod val="50000"/>
                  </a:schemeClr>
                </a:solidFill>
              </a:rPr>
              <a:t>$47 million </a:t>
            </a:r>
            <a:r>
              <a:rPr lang="en-US" sz="2000" dirty="0"/>
              <a:t>GF in 2024-25 and ongoing. </a:t>
            </a:r>
          </a:p>
          <a:p>
            <a:pPr marL="465138" lvl="1"/>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9"/>
          <p:cNvSpPr txBox="1">
            <a:spLocks noGrp="1"/>
          </p:cNvSpPr>
          <p:nvPr>
            <p:ph type="title"/>
          </p:nvPr>
        </p:nvSpPr>
        <p:spPr>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rgbClr val="000000"/>
              </a:buClr>
              <a:buSzPts val="1800"/>
              <a:buFont typeface="Arial"/>
              <a:buNone/>
            </a:pPr>
            <a:r>
              <a:rPr lang="en-US" sz="3500" dirty="0">
                <a:solidFill>
                  <a:schemeClr val="dk1"/>
                </a:solidFill>
                <a:latin typeface="Arial"/>
                <a:ea typeface="Arial"/>
                <a:cs typeface="Arial"/>
                <a:sym typeface="Arial"/>
              </a:rPr>
              <a:t>Other Vital Programs for </a:t>
            </a:r>
            <a:br>
              <a:rPr lang="en-US" sz="3500" dirty="0">
                <a:solidFill>
                  <a:schemeClr val="dk1"/>
                </a:solidFill>
                <a:latin typeface="Arial"/>
                <a:ea typeface="Arial"/>
                <a:cs typeface="Arial"/>
                <a:sym typeface="Arial"/>
              </a:rPr>
            </a:br>
            <a:r>
              <a:rPr lang="en-US" sz="3500" dirty="0">
                <a:solidFill>
                  <a:schemeClr val="dk1"/>
                </a:solidFill>
                <a:latin typeface="Arial"/>
                <a:ea typeface="Arial"/>
                <a:cs typeface="Arial"/>
                <a:sym typeface="Arial"/>
              </a:rPr>
              <a:t>Children and Families</a:t>
            </a:r>
            <a:endParaRPr sz="3500" dirty="0"/>
          </a:p>
        </p:txBody>
      </p:sp>
      <p:sp>
        <p:nvSpPr>
          <p:cNvPr id="167" name="Google Shape;167;p19"/>
          <p:cNvSpPr txBox="1">
            <a:spLocks noGrp="1"/>
          </p:cNvSpPr>
          <p:nvPr>
            <p:ph type="sldNum" idx="12"/>
          </p:nvPr>
        </p:nvSpPr>
        <p:spPr>
          <a:prstGeom prst="rect">
            <a:avLst/>
          </a:prstGeom>
        </p:spPr>
        <p:txBody>
          <a:bodyPr spcFirstLastPara="1" wrap="square" lIns="91425" tIns="45700" rIns="91425" bIns="45700" anchor="ctr" anchorCtr="0">
            <a:normAutofit fontScale="85000" lnSpcReduction="20000"/>
          </a:bodyPr>
          <a:lstStyle/>
          <a:p>
            <a:pPr marL="0" lvl="0" indent="0" algn="ctr" rtl="0">
              <a:spcBef>
                <a:spcPts val="0"/>
              </a:spcBef>
              <a:spcAft>
                <a:spcPts val="0"/>
              </a:spcAft>
              <a:buClr>
                <a:srgbClr val="000000"/>
              </a:buClr>
              <a:buSzPct val="100000"/>
              <a:buFont typeface="Arial"/>
              <a:buNone/>
            </a:pPr>
            <a:fld id="{00000000-1234-1234-1234-123412341234}" type="slidenum">
              <a:rPr lang="en-US"/>
              <a:t>8</a:t>
            </a:fld>
            <a:endParaRPr dirty="0"/>
          </a:p>
        </p:txBody>
      </p:sp>
      <p:sp>
        <p:nvSpPr>
          <p:cNvPr id="168" name="Google Shape;168;p19"/>
          <p:cNvSpPr txBox="1"/>
          <p:nvPr/>
        </p:nvSpPr>
        <p:spPr>
          <a:xfrm>
            <a:off x="609600" y="1516698"/>
            <a:ext cx="7574280" cy="4801284"/>
          </a:xfrm>
          <a:prstGeom prst="rect">
            <a:avLst/>
          </a:prstGeom>
          <a:noFill/>
          <a:ln>
            <a:noFill/>
          </a:ln>
        </p:spPr>
        <p:txBody>
          <a:bodyPr spcFirstLastPara="1" wrap="square" lIns="91425" tIns="91425" rIns="91425" bIns="91425" anchor="t" anchorCtr="0">
            <a:spAutoFit/>
          </a:bodyPr>
          <a:lstStyle/>
          <a:p>
            <a:pPr marL="512763" lvl="1"/>
            <a:endParaRPr lang="en-US" sz="2000" dirty="0">
              <a:solidFill>
                <a:schemeClr val="bg2"/>
              </a:solidFill>
            </a:endParaRPr>
          </a:p>
          <a:p>
            <a:pPr marL="285750" lvl="0" indent="-285750">
              <a:buFont typeface="Arial" panose="020B0604020202020204" pitchFamily="34" charset="0"/>
              <a:buChar char="•"/>
            </a:pPr>
            <a:r>
              <a:rPr lang="en-US" sz="2000" b="1" dirty="0">
                <a:solidFill>
                  <a:schemeClr val="bg2"/>
                </a:solidFill>
              </a:rPr>
              <a:t>Critical Supports for Immigrant Families:</a:t>
            </a:r>
            <a:r>
              <a:rPr lang="en-US" sz="2000" dirty="0">
                <a:solidFill>
                  <a:schemeClr val="bg2"/>
                </a:solidFill>
              </a:rPr>
              <a:t> </a:t>
            </a:r>
          </a:p>
          <a:p>
            <a:pPr marL="690563" lvl="0" indent="-225425">
              <a:buFont typeface="Arial" panose="020B0604020202020204" pitchFamily="34" charset="0"/>
              <a:buChar char="•"/>
            </a:pPr>
            <a:r>
              <a:rPr lang="en-US" sz="2000" dirty="0">
                <a:solidFill>
                  <a:schemeClr val="bg2"/>
                </a:solidFill>
              </a:rPr>
              <a:t>Expands Medi-Cal Eligibility to income-eligible undocumented immigrants ages 26-49 starting January 1, 2024. </a:t>
            </a:r>
          </a:p>
          <a:p>
            <a:pPr marL="690563" lvl="0" indent="-225425">
              <a:buFont typeface="Arial" panose="020B0604020202020204" pitchFamily="34" charset="0"/>
              <a:buChar char="•"/>
            </a:pPr>
            <a:r>
              <a:rPr lang="en-US" sz="2000" dirty="0">
                <a:solidFill>
                  <a:schemeClr val="bg2"/>
                </a:solidFill>
              </a:rPr>
              <a:t>Maintains the grant increase for the Cash Assistance Program for Immigrants (equivalent to the SSI/SSP grant).</a:t>
            </a:r>
          </a:p>
          <a:p>
            <a:pPr marL="465138" lvl="0"/>
            <a:endParaRPr lang="en-US" sz="2000" dirty="0">
              <a:solidFill>
                <a:schemeClr val="bg2"/>
              </a:solidFill>
            </a:endParaRPr>
          </a:p>
          <a:p>
            <a:pPr marL="512763" lvl="0" indent="-512763">
              <a:buFont typeface="Arial" panose="020B0604020202020204" pitchFamily="34" charset="0"/>
              <a:buChar char="•"/>
            </a:pPr>
            <a:r>
              <a:rPr lang="en-US" sz="2000" b="1" dirty="0">
                <a:solidFill>
                  <a:schemeClr val="bg2"/>
                </a:solidFill>
              </a:rPr>
              <a:t>California Earned Income Tax Credit (CalEITC): </a:t>
            </a:r>
            <a:r>
              <a:rPr lang="en-US" sz="2000" dirty="0">
                <a:solidFill>
                  <a:schemeClr val="bg2"/>
                </a:solidFill>
              </a:rPr>
              <a:t>No new funding and a </a:t>
            </a:r>
            <a:r>
              <a:rPr lang="en-US" sz="2000" dirty="0">
                <a:solidFill>
                  <a:schemeClr val="accent1">
                    <a:lumMod val="50000"/>
                  </a:schemeClr>
                </a:solidFill>
              </a:rPr>
              <a:t>$20 million </a:t>
            </a:r>
            <a:r>
              <a:rPr lang="en-US" sz="2000" dirty="0">
                <a:solidFill>
                  <a:schemeClr val="bg2"/>
                </a:solidFill>
              </a:rPr>
              <a:t>reduction in tax outreach, education, and free tax preparation services from last year.</a:t>
            </a:r>
          </a:p>
          <a:p>
            <a:pPr marL="690563" lvl="0" indent="-225425">
              <a:buFont typeface="Arial" panose="020B0604020202020204" pitchFamily="34" charset="0"/>
              <a:buChar char="•"/>
            </a:pPr>
            <a:endParaRPr lang="en-US" sz="2000" dirty="0">
              <a:solidFill>
                <a:schemeClr val="bg2"/>
              </a:solidFill>
            </a:endParaRPr>
          </a:p>
          <a:p>
            <a:pPr marL="465138" lvl="0"/>
            <a:endParaRPr lang="en-US" sz="2000" dirty="0">
              <a:solidFill>
                <a:schemeClr val="bg2"/>
              </a:solidFill>
            </a:endParaRPr>
          </a:p>
          <a:p>
            <a:pPr marL="465138" lvl="0"/>
            <a:endParaRPr lang="en-US" sz="2000" dirty="0">
              <a:solidFill>
                <a:schemeClr val="bg2"/>
              </a:solidFill>
            </a:endParaRPr>
          </a:p>
          <a:p>
            <a:pPr marL="465138" lvl="0"/>
            <a:endParaRPr sz="2000" dirty="0">
              <a:solidFill>
                <a:schemeClr val="bg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chemeClr val="dk1"/>
                </a:solidFill>
                <a:latin typeface="Arial"/>
                <a:ea typeface="Arial"/>
                <a:cs typeface="Arial"/>
                <a:sym typeface="Arial"/>
              </a:rPr>
              <a:t>Other Vital Programs for </a:t>
            </a:r>
            <a:br>
              <a:rPr lang="en-US" dirty="0">
                <a:solidFill>
                  <a:schemeClr val="dk1"/>
                </a:solidFill>
                <a:latin typeface="Arial"/>
                <a:ea typeface="Arial"/>
                <a:cs typeface="Arial"/>
                <a:sym typeface="Arial"/>
              </a:rPr>
            </a:br>
            <a:r>
              <a:rPr lang="en-US" dirty="0">
                <a:solidFill>
                  <a:schemeClr val="dk1"/>
                </a:solidFill>
                <a:latin typeface="Arial"/>
                <a:ea typeface="Arial"/>
                <a:cs typeface="Arial"/>
                <a:sym typeface="Arial"/>
              </a:rPr>
              <a:t>Children and Families</a:t>
            </a:r>
            <a:endParaRPr lang="en-US" dirty="0"/>
          </a:p>
        </p:txBody>
      </p:sp>
      <p:sp>
        <p:nvSpPr>
          <p:cNvPr id="3" name="Slide Number Placeholder 2"/>
          <p:cNvSpPr>
            <a:spLocks noGrp="1"/>
          </p:cNvSpPr>
          <p:nvPr>
            <p:ph type="sldNum" idx="12"/>
          </p:nvPr>
        </p:nvSpPr>
        <p:spPr/>
        <p:txBody>
          <a:bodyPr>
            <a:normAutofit fontScale="85000" lnSpcReduction="20000"/>
          </a:bodyPr>
          <a:lstStyle/>
          <a:p>
            <a:pPr marL="0" lvl="0" indent="0" algn="ctr" rtl="0">
              <a:spcBef>
                <a:spcPts val="0"/>
              </a:spcBef>
              <a:spcAft>
                <a:spcPts val="0"/>
              </a:spcAft>
              <a:buNone/>
            </a:pPr>
            <a:fld id="{00000000-1234-1234-1234-123412341234}" type="slidenum">
              <a:rPr lang="en-US" smtClean="0"/>
              <a:t>9</a:t>
            </a:fld>
            <a:endParaRPr lang="en-US" dirty="0"/>
          </a:p>
        </p:txBody>
      </p:sp>
      <p:sp>
        <p:nvSpPr>
          <p:cNvPr id="4" name="Rectangle 3"/>
          <p:cNvSpPr/>
          <p:nvPr/>
        </p:nvSpPr>
        <p:spPr>
          <a:xfrm>
            <a:off x="384746" y="1551087"/>
            <a:ext cx="8378253" cy="5016758"/>
          </a:xfrm>
          <a:prstGeom prst="rect">
            <a:avLst/>
          </a:prstGeom>
        </p:spPr>
        <p:txBody>
          <a:bodyPr wrap="square">
            <a:spAutoFit/>
          </a:bodyPr>
          <a:lstStyle/>
          <a:p>
            <a:pPr lvl="0"/>
            <a:r>
              <a:rPr lang="en-US" sz="2000" b="1" dirty="0">
                <a:solidFill>
                  <a:schemeClr val="bg2"/>
                </a:solidFill>
              </a:rPr>
              <a:t>    Food Assistance for Families: </a:t>
            </a:r>
          </a:p>
          <a:p>
            <a:pPr marL="690563" lvl="1" indent="-177800">
              <a:buFont typeface="Arial" panose="020B0604020202020204" pitchFamily="34" charset="0"/>
              <a:buChar char="•"/>
            </a:pPr>
            <a:r>
              <a:rPr lang="en-US" sz="2000" dirty="0">
                <a:solidFill>
                  <a:schemeClr val="bg2"/>
                </a:solidFill>
              </a:rPr>
              <a:t>Extends California Food Assistance Program eligibility for undocumented individuals over age 55 starting October 2025.</a:t>
            </a:r>
          </a:p>
          <a:p>
            <a:pPr marL="512763" lvl="1"/>
            <a:endParaRPr lang="en-US" sz="2000" dirty="0">
              <a:solidFill>
                <a:schemeClr val="bg2"/>
              </a:solidFill>
            </a:endParaRPr>
          </a:p>
          <a:p>
            <a:pPr marL="690563" lvl="1" indent="-177800">
              <a:buFont typeface="Arial" panose="020B0604020202020204" pitchFamily="34" charset="0"/>
              <a:buChar char="•"/>
            </a:pPr>
            <a:r>
              <a:rPr lang="en-US" sz="2000" dirty="0">
                <a:solidFill>
                  <a:schemeClr val="bg2"/>
                </a:solidFill>
              </a:rPr>
              <a:t>Funds the CalFresh benefit pilot program.</a:t>
            </a:r>
          </a:p>
          <a:p>
            <a:pPr marL="512763" lvl="1"/>
            <a:endParaRPr lang="en-US" sz="2000" dirty="0">
              <a:solidFill>
                <a:schemeClr val="bg2"/>
              </a:solidFill>
            </a:endParaRPr>
          </a:p>
          <a:p>
            <a:pPr marL="690563" lvl="1" indent="-177800">
              <a:buFont typeface="Arial" panose="020B0604020202020204" pitchFamily="34" charset="0"/>
              <a:buChar char="•"/>
            </a:pPr>
            <a:r>
              <a:rPr lang="en-US" sz="2000" dirty="0">
                <a:solidFill>
                  <a:schemeClr val="bg2"/>
                </a:solidFill>
              </a:rPr>
              <a:t>Phases in the Summer EBT program for students eligible for reduced-price meals.</a:t>
            </a:r>
          </a:p>
          <a:p>
            <a:pPr marL="512763" lvl="1"/>
            <a:endParaRPr lang="en-US" sz="2000" dirty="0">
              <a:solidFill>
                <a:schemeClr val="bg2"/>
              </a:solidFill>
            </a:endParaRPr>
          </a:p>
          <a:p>
            <a:pPr marL="690563" lvl="1" indent="-177800">
              <a:buFont typeface="Arial" panose="020B0604020202020204" pitchFamily="34" charset="0"/>
              <a:buChar char="•"/>
            </a:pPr>
            <a:r>
              <a:rPr lang="en-US" sz="2000" dirty="0">
                <a:solidFill>
                  <a:schemeClr val="bg2"/>
                </a:solidFill>
              </a:rPr>
              <a:t>Fully funds the universal school meals program in 2024-25 (</a:t>
            </a:r>
            <a:r>
              <a:rPr lang="en-US" sz="2000" dirty="0">
                <a:solidFill>
                  <a:schemeClr val="accent1">
                    <a:lumMod val="50000"/>
                  </a:schemeClr>
                </a:solidFill>
              </a:rPr>
              <a:t>$122.2 million </a:t>
            </a:r>
            <a:r>
              <a:rPr lang="en-US" sz="2000" dirty="0">
                <a:solidFill>
                  <a:schemeClr val="bg2"/>
                </a:solidFill>
              </a:rPr>
              <a:t>increase). </a:t>
            </a:r>
          </a:p>
          <a:p>
            <a:pPr marL="512763" lvl="1"/>
            <a:endParaRPr lang="en-US" sz="2000" dirty="0">
              <a:solidFill>
                <a:schemeClr val="bg2"/>
              </a:solidFill>
            </a:endParaRPr>
          </a:p>
          <a:p>
            <a:pPr marL="690563" lvl="1" indent="-177800">
              <a:buFont typeface="Arial" panose="020B0604020202020204" pitchFamily="34" charset="0"/>
              <a:buChar char="•"/>
            </a:pPr>
            <a:r>
              <a:rPr lang="en-US" sz="2000" dirty="0">
                <a:solidFill>
                  <a:schemeClr val="bg2"/>
                </a:solidFill>
              </a:rPr>
              <a:t>Maintains </a:t>
            </a:r>
            <a:r>
              <a:rPr lang="en-US" sz="2000" dirty="0">
                <a:solidFill>
                  <a:schemeClr val="accent1">
                    <a:lumMod val="50000"/>
                  </a:schemeClr>
                </a:solidFill>
              </a:rPr>
              <a:t>$1.8 million </a:t>
            </a:r>
            <a:r>
              <a:rPr lang="en-US" sz="2000" dirty="0">
                <a:solidFill>
                  <a:schemeClr val="bg2"/>
                </a:solidFill>
              </a:rPr>
              <a:t>from previous allocations, but reverts </a:t>
            </a:r>
            <a:r>
              <a:rPr lang="en-US" sz="2000" dirty="0">
                <a:solidFill>
                  <a:schemeClr val="accent1">
                    <a:lumMod val="50000"/>
                  </a:schemeClr>
                </a:solidFill>
              </a:rPr>
              <a:t>$33.2 million </a:t>
            </a:r>
            <a:r>
              <a:rPr lang="en-US" sz="2000" dirty="0">
                <a:solidFill>
                  <a:schemeClr val="bg2"/>
                </a:solidFill>
              </a:rPr>
              <a:t>from the California Nutrition Incentive Program, which gives monetary incentives to CalFresh, WIC, and Senior Farmers Market Nutrition Program participants when they purchase fresh produce.</a:t>
            </a:r>
          </a:p>
        </p:txBody>
      </p:sp>
    </p:spTree>
    <p:extLst>
      <p:ext uri="{BB962C8B-B14F-4D97-AF65-F5344CB8AC3E}">
        <p14:creationId xmlns:p14="http://schemas.microsoft.com/office/powerpoint/2010/main" val="175273673"/>
      </p:ext>
    </p:extLst>
  </p:cSld>
  <p:clrMapOvr>
    <a:masterClrMapping/>
  </p:clrMapOvr>
</p:sld>
</file>

<file path=ppt/theme/theme1.xml><?xml version="1.0" encoding="utf-8"?>
<a:theme xmlns:a="http://schemas.openxmlformats.org/drawingml/2006/main" name="CCLC PowerPoint Template">
  <a:themeElements>
    <a:clrScheme name="CCLC 2020 Branding">
      <a:dk1>
        <a:srgbClr val="231F20"/>
      </a:dk1>
      <a:lt1>
        <a:srgbClr val="FFFFFF"/>
      </a:lt1>
      <a:dk2>
        <a:srgbClr val="231F20"/>
      </a:dk2>
      <a:lt2>
        <a:srgbClr val="FFFFFF"/>
      </a:lt2>
      <a:accent1>
        <a:srgbClr val="0077A2"/>
      </a:accent1>
      <a:accent2>
        <a:srgbClr val="6AA844"/>
      </a:accent2>
      <a:accent3>
        <a:srgbClr val="C5CAD1"/>
      </a:accent3>
      <a:accent4>
        <a:srgbClr val="666F74"/>
      </a:accent4>
      <a:accent5>
        <a:srgbClr val="D5EEF2"/>
      </a:accent5>
      <a:accent6>
        <a:srgbClr val="CFDF91"/>
      </a:accent6>
      <a:hlink>
        <a:srgbClr val="0077A2"/>
      </a:hlink>
      <a:folHlink>
        <a:srgbClr val="666F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2579</TotalTime>
  <Words>773</Words>
  <Application>Microsoft Office PowerPoint</Application>
  <PresentationFormat>On-screen Show (4:3)</PresentationFormat>
  <Paragraphs>174</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Georgia</vt:lpstr>
      <vt:lpstr>Noto Sans Symbols</vt:lpstr>
      <vt:lpstr>Wingdings</vt:lpstr>
      <vt:lpstr>CCLC PowerPoint Template</vt:lpstr>
      <vt:lpstr>PowerPoint Presentation</vt:lpstr>
      <vt:lpstr>Federal &amp; State Legislative Updates 2024-2025</vt:lpstr>
      <vt:lpstr> Federal Budget  FFY 2024</vt:lpstr>
      <vt:lpstr> California State Budget FY 2024-2025 </vt:lpstr>
      <vt:lpstr>Child Care Programs</vt:lpstr>
      <vt:lpstr>California State Preschool &amp; Transitional Kindergarten</vt:lpstr>
      <vt:lpstr>CalWORKs</vt:lpstr>
      <vt:lpstr>Other Vital Programs for  Children and Families</vt:lpstr>
      <vt:lpstr>Other Vital Programs for  Children and Families</vt:lpstr>
      <vt:lpstr>New Policy Bill </vt:lpstr>
      <vt:lpstr>Two-Year Policy Bills</vt:lpstr>
      <vt:lpstr>  What’s Ahead?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LFurstenfeld</dc:creator>
  <cp:lastModifiedBy>Fran Biderman</cp:lastModifiedBy>
  <cp:revision>38</cp:revision>
  <dcterms:modified xsi:type="dcterms:W3CDTF">2024-01-23T16:44:32Z</dcterms:modified>
</cp:coreProperties>
</file>