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84" autoAdjust="0"/>
  </p:normalViewPr>
  <p:slideViewPr>
    <p:cSldViewPr snapToGrid="0">
      <p:cViewPr varScale="1">
        <p:scale>
          <a:sx n="65" d="100"/>
          <a:sy n="65" d="100"/>
        </p:scale>
        <p:origin x="195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7840"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41" y="1"/>
            <a:ext cx="3037840"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1"/>
            <a:ext cx="560832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40"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41" y="8829967"/>
            <a:ext cx="3037840"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701041" y="4415791"/>
            <a:ext cx="5608320" cy="4183380"/>
          </a:xfrm>
          <a:prstGeom prst="rect">
            <a:avLst/>
          </a:prstGeom>
          <a:noFill/>
          <a:ln>
            <a:noFill/>
          </a:ln>
        </p:spPr>
        <p:txBody>
          <a:bodyPr spcFirstLastPara="1" wrap="square" lIns="92425" tIns="46200" rIns="92425" bIns="46200" anchor="t" anchorCtr="0">
            <a:noAutofit/>
          </a:bodyPr>
          <a:lstStyle/>
          <a:p>
            <a:pPr marL="457200" lvl="1" indent="0" algn="l" rtl="0">
              <a:lnSpc>
                <a:spcPct val="100000"/>
              </a:lnSpc>
              <a:spcBef>
                <a:spcPts val="0"/>
              </a:spcBef>
              <a:spcAft>
                <a:spcPts val="0"/>
              </a:spcAft>
              <a:buSzPts val="1400"/>
              <a:buNone/>
            </a:pPr>
            <a:endParaRPr/>
          </a:p>
        </p:txBody>
      </p:sp>
      <p:sp>
        <p:nvSpPr>
          <p:cNvPr id="94" name="Google Shape;94;p1:notes"/>
          <p:cNvSpPr txBox="1">
            <a:spLocks noGrp="1"/>
          </p:cNvSpPr>
          <p:nvPr>
            <p:ph type="sldNum" idx="12"/>
          </p:nvPr>
        </p:nvSpPr>
        <p:spPr>
          <a:xfrm>
            <a:off x="3970941" y="8829967"/>
            <a:ext cx="3037840" cy="4648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ff8803947_0_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8ff8803947_0_8: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181" name="Google Shape;181;g28ff8803947_0_8: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ff8803947_0_16: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28ff8803947_0_16: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317500" lvl="0" indent="0" algn="l" rtl="0">
              <a:lnSpc>
                <a:spcPct val="100000"/>
              </a:lnSpc>
              <a:spcBef>
                <a:spcPts val="0"/>
              </a:spcBef>
              <a:spcAft>
                <a:spcPts val="0"/>
              </a:spcAft>
              <a:buSzPts val="1400"/>
              <a:buFont typeface="Arial"/>
              <a:buNone/>
            </a:pPr>
            <a:endParaRPr/>
          </a:p>
        </p:txBody>
      </p:sp>
      <p:sp>
        <p:nvSpPr>
          <p:cNvPr id="189" name="Google Shape;189;g28ff8803947_0_16: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7" name="Google Shape;197;p8: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701041" y="4415791"/>
            <a:ext cx="5608320" cy="418338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4" name="Google Shape;104;p2:notes"/>
          <p:cNvSpPr txBox="1">
            <a:spLocks noGrp="1"/>
          </p:cNvSpPr>
          <p:nvPr>
            <p:ph type="sldNum" idx="12"/>
          </p:nvPr>
        </p:nvSpPr>
        <p:spPr>
          <a:xfrm>
            <a:off x="3970941" y="8829967"/>
            <a:ext cx="3037840"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457200" lvl="0" indent="0" algn="l" rtl="0">
              <a:lnSpc>
                <a:spcPct val="100000"/>
              </a:lnSpc>
              <a:spcBef>
                <a:spcPts val="0"/>
              </a:spcBef>
              <a:spcAft>
                <a:spcPts val="0"/>
              </a:spcAft>
              <a:buNone/>
            </a:pPr>
            <a:endParaRPr/>
          </a:p>
        </p:txBody>
      </p:sp>
      <p:sp>
        <p:nvSpPr>
          <p:cNvPr id="116" name="Google Shape;116;p3: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7" name="Google Shape;127;p4: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e18d4b01c_0_0: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e18d4b01c_0_0: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0"/>
              </a:spcBef>
              <a:spcAft>
                <a:spcPts val="0"/>
              </a:spcAft>
              <a:buNone/>
            </a:pPr>
            <a:endParaRPr dirty="0">
              <a:latin typeface="Arial"/>
              <a:ea typeface="Arial"/>
              <a:cs typeface="Arial"/>
              <a:sym typeface="Arial"/>
            </a:endParaRPr>
          </a:p>
        </p:txBody>
      </p:sp>
      <p:sp>
        <p:nvSpPr>
          <p:cNvPr id="137" name="Google Shape;137;g24e18d4b01c_0_0: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5: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171450" lvl="0" indent="-171450" algn="l" rtl="0">
              <a:lnSpc>
                <a:spcPct val="100000"/>
              </a:lnSpc>
              <a:spcBef>
                <a:spcPts val="0"/>
              </a:spcBef>
              <a:spcAft>
                <a:spcPts val="0"/>
              </a:spcAft>
              <a:buSzPts val="1400"/>
              <a:buFont typeface="Arial"/>
              <a:buChar char="•"/>
            </a:pPr>
            <a:r>
              <a:rPr lang="en-US"/>
              <a:t>Suggestion</a:t>
            </a:r>
            <a:endParaRPr/>
          </a:p>
        </p:txBody>
      </p:sp>
      <p:sp>
        <p:nvSpPr>
          <p:cNvPr id="146" name="Google Shape;146;p5: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701041" y="4415791"/>
            <a:ext cx="5608320" cy="4183380"/>
          </a:xfrm>
          <a:prstGeom prst="rect">
            <a:avLst/>
          </a:prstGeom>
          <a:noFill/>
          <a:ln>
            <a:noFill/>
          </a:ln>
        </p:spPr>
        <p:txBody>
          <a:bodyPr spcFirstLastPara="1" wrap="square" lIns="92425" tIns="46200" rIns="92425" bIns="462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156" name="Google Shape;156;p7:notes"/>
          <p:cNvSpPr txBox="1">
            <a:spLocks noGrp="1"/>
          </p:cNvSpPr>
          <p:nvPr>
            <p:ph type="sldNum" idx="12"/>
          </p:nvPr>
        </p:nvSpPr>
        <p:spPr>
          <a:xfrm>
            <a:off x="3970941" y="8829967"/>
            <a:ext cx="3037840"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8ff8803947_0_0: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8ff8803947_0_0:notes"/>
          <p:cNvSpPr txBox="1">
            <a:spLocks noGrp="1"/>
          </p:cNvSpPr>
          <p:nvPr>
            <p:ph type="body" idx="1"/>
          </p:nvPr>
        </p:nvSpPr>
        <p:spPr>
          <a:xfrm>
            <a:off x="701041" y="4415791"/>
            <a:ext cx="5608200" cy="41835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4" name="Google Shape;164;g28ff8803947_0_0:notes"/>
          <p:cNvSpPr txBox="1">
            <a:spLocks noGrp="1"/>
          </p:cNvSpPr>
          <p:nvPr>
            <p:ph type="sldNum" idx="12"/>
          </p:nvPr>
        </p:nvSpPr>
        <p:spPr>
          <a:xfrm>
            <a:off x="3970941" y="8829967"/>
            <a:ext cx="3037800" cy="4647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cdce9a704_0_8:notes"/>
          <p:cNvSpPr>
            <a:spLocks noGrp="1" noRot="1" noChangeAspect="1"/>
          </p:cNvSpPr>
          <p:nvPr>
            <p:ph type="sldImg" idx="2"/>
          </p:nvPr>
        </p:nvSpPr>
        <p:spPr>
          <a:xfrm>
            <a:off x="1182688" y="696913"/>
            <a:ext cx="46466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8cdce9a704_0_8:notes"/>
          <p:cNvSpPr txBox="1">
            <a:spLocks noGrp="1"/>
          </p:cNvSpPr>
          <p:nvPr>
            <p:ph type="body" idx="1"/>
          </p:nvPr>
        </p:nvSpPr>
        <p:spPr>
          <a:xfrm>
            <a:off x="701041" y="4415791"/>
            <a:ext cx="56082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73" name="Google Shape;173;g28cdce9a704_0_8:notes"/>
          <p:cNvSpPr txBox="1">
            <a:spLocks noGrp="1"/>
          </p:cNvSpPr>
          <p:nvPr>
            <p:ph type="sldNum" idx="12"/>
          </p:nvPr>
        </p:nvSpPr>
        <p:spPr>
          <a:xfrm>
            <a:off x="3970941" y="8829967"/>
            <a:ext cx="3037800" cy="4647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body" idx="1"/>
          </p:nvPr>
        </p:nvSpPr>
        <p:spPr>
          <a:xfrm>
            <a:off x="612648" y="1600200"/>
            <a:ext cx="8153400" cy="44958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82"/>
        <p:cNvGrpSpPr/>
        <p:nvPr/>
      </p:nvGrpSpPr>
      <p:grpSpPr>
        <a:xfrm>
          <a:off x="0" y="0"/>
          <a:ext cx="0" cy="0"/>
          <a:chOff x="0" y="0"/>
          <a:chExt cx="0" cy="0"/>
        </a:xfrm>
      </p:grpSpPr>
      <p:sp>
        <p:nvSpPr>
          <p:cNvPr id="83" name="Google Shape;83;p11"/>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5" name="Google Shape;85;p11"/>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1"/>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1"/>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1"/>
          <p:cNvSpPr txBox="1">
            <a:spLocks noGrp="1"/>
          </p:cNvSpPr>
          <p:nvPr>
            <p:ph type="sldNum" idx="12"/>
          </p:nvPr>
        </p:nvSpPr>
        <p:spPr>
          <a:xfrm rot="5400000">
            <a:off x="5989638" y="14446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2" name="Google Shape;32;p4"/>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3" name="Google Shape;33;p4"/>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5" name="Google Shape;35;p4"/>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5"/>
          <p:cNvSpPr/>
          <p:nvPr/>
        </p:nvSpPr>
        <p:spPr>
          <a:xfrm>
            <a:off x="-9144" y="6053328"/>
            <a:ext cx="2249424"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5"/>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5"/>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4400"/>
              <a:buFont typeface="Calibri"/>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700"/>
              </a:spcBef>
              <a:spcAft>
                <a:spcPts val="0"/>
              </a:spcAft>
              <a:buSzPts val="1560"/>
              <a:buNone/>
              <a:defRPr sz="2600">
                <a:solidFill>
                  <a:srgbClr val="FFFFFF"/>
                </a:solidFill>
              </a:defRPr>
            </a:lvl1pPr>
            <a:lvl2pPr lvl="1" algn="ctr">
              <a:lnSpc>
                <a:spcPct val="100000"/>
              </a:lnSpc>
              <a:spcBef>
                <a:spcPts val="550"/>
              </a:spcBef>
              <a:spcAft>
                <a:spcPts val="0"/>
              </a:spcAft>
              <a:buSzPts val="1260"/>
              <a:buNone/>
              <a:defRPr/>
            </a:lvl2pPr>
            <a:lvl3pPr lvl="2" algn="ctr">
              <a:lnSpc>
                <a:spcPct val="100000"/>
              </a:lnSpc>
              <a:spcBef>
                <a:spcPts val="500"/>
              </a:spcBef>
              <a:spcAft>
                <a:spcPts val="0"/>
              </a:spcAft>
              <a:buSzPts val="1350"/>
              <a:buNone/>
              <a:defRPr/>
            </a:lvl3pPr>
            <a:lvl4pPr lvl="3" algn="ctr">
              <a:lnSpc>
                <a:spcPct val="100000"/>
              </a:lnSpc>
              <a:spcBef>
                <a:spcPts val="400"/>
              </a:spcBef>
              <a:spcAft>
                <a:spcPts val="0"/>
              </a:spcAft>
              <a:buSzPts val="1350"/>
              <a:buNone/>
              <a:defRPr/>
            </a:lvl4pPr>
            <a:lvl5pPr lvl="4" algn="ctr">
              <a:lnSpc>
                <a:spcPct val="100000"/>
              </a:lnSpc>
              <a:spcBef>
                <a:spcPts val="400"/>
              </a:spcBef>
              <a:spcAft>
                <a:spcPts val="0"/>
              </a:spcAft>
              <a:buSzPts val="117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42" name="Google Shape;42;p5"/>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2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2085393" y="236538"/>
            <a:ext cx="58674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001000" y="228600"/>
            <a:ext cx="838200" cy="3810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lt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blipFill rotWithShape="1">
          <a:blip r:embed="rId2">
            <a:alphaModFix/>
          </a:blip>
          <a:tile tx="0" ty="0" sx="100000" sy="100000" flip="none" algn="tl"/>
        </a:blipFill>
        <a:effectLst/>
      </p:bgPr>
    </p:bg>
    <p:spTree>
      <p:nvGrpSpPr>
        <p:cNvPr id="1" name="Shape 45"/>
        <p:cNvGrpSpPr/>
        <p:nvPr/>
      </p:nvGrpSpPr>
      <p:grpSpPr>
        <a:xfrm>
          <a:off x="0" y="0"/>
          <a:ext cx="0" cy="0"/>
          <a:chOff x="0" y="0"/>
          <a:chExt cx="0" cy="0"/>
        </a:xfrm>
      </p:grpSpPr>
      <p:sp>
        <p:nvSpPr>
          <p:cNvPr id="46" name="Google Shape;46;p6"/>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680"/>
              <a:buNone/>
              <a:defRPr sz="2800">
                <a:solidFill>
                  <a:schemeClr val="dk2"/>
                </a:solidFill>
              </a:defRPr>
            </a:lvl1pPr>
            <a:lvl2pPr marL="914400" lvl="1" indent="-228600" algn="l">
              <a:lnSpc>
                <a:spcPct val="100000"/>
              </a:lnSpc>
              <a:spcBef>
                <a:spcPts val="550"/>
              </a:spcBef>
              <a:spcAft>
                <a:spcPts val="0"/>
              </a:spcAft>
              <a:buSzPts val="1260"/>
              <a:buNone/>
              <a:defRPr sz="1800">
                <a:solidFill>
                  <a:srgbClr val="8A8A8A"/>
                </a:solidFill>
              </a:defRPr>
            </a:lvl2pPr>
            <a:lvl3pPr marL="1371600" lvl="2" indent="-228600" algn="l">
              <a:lnSpc>
                <a:spcPct val="100000"/>
              </a:lnSpc>
              <a:spcBef>
                <a:spcPts val="500"/>
              </a:spcBef>
              <a:spcAft>
                <a:spcPts val="0"/>
              </a:spcAft>
              <a:buSzPts val="1200"/>
              <a:buNone/>
              <a:defRPr sz="1600">
                <a:solidFill>
                  <a:srgbClr val="8A8A8A"/>
                </a:solidFill>
              </a:defRPr>
            </a:lvl3pPr>
            <a:lvl4pPr marL="1828800" lvl="3" indent="-228600" algn="l">
              <a:lnSpc>
                <a:spcPct val="100000"/>
              </a:lnSpc>
              <a:spcBef>
                <a:spcPts val="400"/>
              </a:spcBef>
              <a:spcAft>
                <a:spcPts val="0"/>
              </a:spcAft>
              <a:buSzPts val="1050"/>
              <a:buNone/>
              <a:defRPr sz="1400">
                <a:solidFill>
                  <a:srgbClr val="8A8A8A"/>
                </a:solidFill>
              </a:defRPr>
            </a:lvl4pPr>
            <a:lvl5pPr marL="2286000" lvl="4" indent="-228600" algn="l">
              <a:lnSpc>
                <a:spcPct val="100000"/>
              </a:lnSpc>
              <a:spcBef>
                <a:spcPts val="400"/>
              </a:spcBef>
              <a:spcAft>
                <a:spcPts val="0"/>
              </a:spcAft>
              <a:buSzPts val="910"/>
              <a:buNone/>
              <a:defRPr sz="1400">
                <a:solidFill>
                  <a:srgbClr val="8A8A8A"/>
                </a:solidFill>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7" name="Google Shape;47;p6"/>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6"/>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 name="Google Shape;49;p6"/>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6"/>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4400"/>
              <a:buFont typeface="Calibri"/>
              <a:buNone/>
              <a:defRPr sz="4400" b="0"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0" y="1752600"/>
            <a:ext cx="1295400" cy="701676"/>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2400"/>
              <a:buFont typeface="Arial"/>
              <a:buNone/>
              <a:defRPr sz="2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3" name="Google Shape;53;p6"/>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0" y="6248400"/>
            <a:ext cx="533400" cy="381000"/>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609600" y="273050"/>
            <a:ext cx="8077200" cy="8699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4400"/>
              <a:buFont typeface="Calibri"/>
              <a:buNone/>
              <a:defRPr sz="4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63" name="Google Shape;63;p8"/>
          <p:cNvSpPr txBox="1">
            <a:spLocks noGrp="1"/>
          </p:cNvSpPr>
          <p:nvPr>
            <p:ph type="body" idx="1"/>
          </p:nvPr>
        </p:nvSpPr>
        <p:spPr>
          <a:xfrm>
            <a:off x="609600" y="1752600"/>
            <a:ext cx="16002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lnSpc>
                <a:spcPct val="100000"/>
              </a:lnSpc>
              <a:spcBef>
                <a:spcPts val="700"/>
              </a:spcBef>
              <a:spcAft>
                <a:spcPts val="0"/>
              </a:spcAft>
              <a:buSzPts val="1080"/>
              <a:buNone/>
              <a:defRPr sz="1800">
                <a:solidFill>
                  <a:schemeClr val="lt1"/>
                </a:solidFill>
                <a:latin typeface="Calibri"/>
                <a:ea typeface="Calibri"/>
                <a:cs typeface="Calibri"/>
                <a:sym typeface="Calibri"/>
              </a:defRPr>
            </a:lvl1pPr>
            <a:lvl2pPr marL="914400" lvl="1" indent="-228600" algn="l">
              <a:lnSpc>
                <a:spcPct val="100000"/>
              </a:lnSpc>
              <a:spcBef>
                <a:spcPts val="1000"/>
              </a:spcBef>
              <a:spcAft>
                <a:spcPts val="0"/>
              </a:spcAft>
              <a:buSzPts val="840"/>
              <a:buNone/>
              <a:defRPr sz="1200">
                <a:solidFill>
                  <a:schemeClr val="lt1"/>
                </a:solidFill>
                <a:latin typeface="Calibri"/>
                <a:ea typeface="Calibri"/>
                <a:cs typeface="Calibri"/>
                <a:sym typeface="Calibri"/>
              </a:defRPr>
            </a:lvl2pPr>
            <a:lvl3pPr marL="1371600" lvl="2" indent="-228600" algn="l">
              <a:lnSpc>
                <a:spcPct val="100000"/>
              </a:lnSpc>
              <a:spcBef>
                <a:spcPts val="500"/>
              </a:spcBef>
              <a:spcAft>
                <a:spcPts val="0"/>
              </a:spcAft>
              <a:buSzPts val="750"/>
              <a:buNone/>
              <a:defRPr sz="1000">
                <a:solidFill>
                  <a:schemeClr val="lt1"/>
                </a:solidFill>
                <a:latin typeface="Calibri"/>
                <a:ea typeface="Calibri"/>
                <a:cs typeface="Calibri"/>
                <a:sym typeface="Calibri"/>
              </a:defRPr>
            </a:lvl3pPr>
            <a:lvl4pPr marL="1828800" lvl="3" indent="-228600" algn="l">
              <a:lnSpc>
                <a:spcPct val="100000"/>
              </a:lnSpc>
              <a:spcBef>
                <a:spcPts val="400"/>
              </a:spcBef>
              <a:spcAft>
                <a:spcPts val="0"/>
              </a:spcAft>
              <a:buSzPts val="675"/>
              <a:buNone/>
              <a:defRPr sz="900">
                <a:solidFill>
                  <a:schemeClr val="lt1"/>
                </a:solidFill>
                <a:latin typeface="Calibri"/>
                <a:ea typeface="Calibri"/>
                <a:cs typeface="Calibri"/>
                <a:sym typeface="Calibri"/>
              </a:defRPr>
            </a:lvl4pPr>
            <a:lvl5pPr marL="2286000" lvl="4" indent="-228600" algn="l">
              <a:lnSpc>
                <a:spcPct val="100000"/>
              </a:lnSpc>
              <a:spcBef>
                <a:spcPts val="400"/>
              </a:spcBef>
              <a:spcAft>
                <a:spcPts val="0"/>
              </a:spcAft>
              <a:buSzPts val="585"/>
              <a:buNone/>
              <a:defRPr sz="900">
                <a:solidFill>
                  <a:schemeClr val="lt1"/>
                </a:solidFill>
                <a:latin typeface="Calibri"/>
                <a:ea typeface="Calibri"/>
                <a:cs typeface="Calibri"/>
                <a:sym typeface="Calibri"/>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4" name="Google Shape;64;p8"/>
          <p:cNvSpPr txBox="1">
            <a:spLocks noGrp="1"/>
          </p:cNvSpPr>
          <p:nvPr>
            <p:ph type="body" idx="2"/>
          </p:nvPr>
        </p:nvSpPr>
        <p:spPr>
          <a:xfrm>
            <a:off x="2362200" y="1752600"/>
            <a:ext cx="6400800" cy="44196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700"/>
              </a:spcBef>
              <a:spcAft>
                <a:spcPts val="0"/>
              </a:spcAft>
              <a:buSzPts val="1020"/>
              <a:buFont typeface="Calibri"/>
              <a:buNone/>
              <a:defRPr sz="1700"/>
            </a:lvl1pPr>
            <a:lvl2pPr marL="914400" lvl="1" indent="-228600" algn="l">
              <a:lnSpc>
                <a:spcPct val="100000"/>
              </a:lnSpc>
              <a:spcBef>
                <a:spcPts val="550"/>
              </a:spcBef>
              <a:spcAft>
                <a:spcPts val="0"/>
              </a:spcAft>
              <a:buSzPts val="840"/>
              <a:buFont typeface="Calibri"/>
              <a:buNone/>
              <a:defRPr sz="1200"/>
            </a:lvl2pPr>
            <a:lvl3pPr marL="1371600" lvl="2" indent="-228600" algn="l">
              <a:lnSpc>
                <a:spcPct val="100000"/>
              </a:lnSpc>
              <a:spcBef>
                <a:spcPts val="500"/>
              </a:spcBef>
              <a:spcAft>
                <a:spcPts val="0"/>
              </a:spcAft>
              <a:buSzPts val="750"/>
              <a:buFont typeface="Calibri"/>
              <a:buNone/>
              <a:defRPr sz="1000"/>
            </a:lvl3pPr>
            <a:lvl4pPr marL="1828800" lvl="3" indent="-228600" algn="l">
              <a:lnSpc>
                <a:spcPct val="100000"/>
              </a:lnSpc>
              <a:spcBef>
                <a:spcPts val="400"/>
              </a:spcBef>
              <a:spcAft>
                <a:spcPts val="0"/>
              </a:spcAft>
              <a:buSzPts val="675"/>
              <a:buFont typeface="Calibri"/>
              <a:buNone/>
              <a:defRPr sz="900"/>
            </a:lvl4pPr>
            <a:lvl5pPr marL="2286000" lvl="4" indent="-228600" algn="l">
              <a:lnSpc>
                <a:spcPct val="100000"/>
              </a:lnSpc>
              <a:spcBef>
                <a:spcPts val="400"/>
              </a:spcBef>
              <a:spcAft>
                <a:spcPts val="0"/>
              </a:spcAft>
              <a:buSzPts val="585"/>
              <a:buFont typeface="Calibri"/>
              <a:buNone/>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7" name="Google Shape;67;p9"/>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 name="Google Shape;68;p9"/>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9"/>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9"/>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800"/>
              <a:buFont typeface="Calibri"/>
              <a:buNone/>
              <a:defRPr sz="28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9"/>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0" y="4667249"/>
            <a:ext cx="1447800" cy="663578"/>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2800"/>
              <a:buFont typeface="Arial"/>
              <a:buNone/>
              <a:defRPr sz="28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a:spLocks noGrp="1"/>
          </p:cNvSpPr>
          <p:nvPr>
            <p:ph type="pic" idx="2"/>
          </p:nvPr>
        </p:nvSpPr>
        <p:spPr>
          <a:xfrm>
            <a:off x="1560576" y="0"/>
            <a:ext cx="7583424" cy="4568952"/>
          </a:xfrm>
          <a:prstGeom prst="rect">
            <a:avLst/>
          </a:prstGeom>
          <a:solidFill>
            <a:srgbClr val="CAD5D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lnSpc>
                <a:spcPct val="100000"/>
              </a:lnSpc>
              <a:spcBef>
                <a:spcPts val="700"/>
              </a:spcBef>
              <a:spcAft>
                <a:spcPts val="0"/>
              </a:spcAft>
              <a:buSzPts val="1080"/>
              <a:buChar char="◻"/>
              <a:defRPr/>
            </a:lvl1pPr>
            <a:lvl2pPr marL="914400" lvl="1" indent="-308610" algn="l">
              <a:lnSpc>
                <a:spcPct val="100000"/>
              </a:lnSpc>
              <a:spcBef>
                <a:spcPts val="550"/>
              </a:spcBef>
              <a:spcAft>
                <a:spcPts val="0"/>
              </a:spcAft>
              <a:buSzPts val="1260"/>
              <a:buChar char="?"/>
              <a:defRPr/>
            </a:lvl2pPr>
            <a:lvl3pPr marL="1371600" lvl="2" indent="-314325" algn="l">
              <a:lnSpc>
                <a:spcPct val="100000"/>
              </a:lnSpc>
              <a:spcBef>
                <a:spcPts val="500"/>
              </a:spcBef>
              <a:spcAft>
                <a:spcPts val="0"/>
              </a:spcAft>
              <a:buSzPts val="1350"/>
              <a:buChar char="■"/>
              <a:defRPr/>
            </a:lvl3pPr>
            <a:lvl4pPr marL="1828800" lvl="3" indent="-314325" algn="l">
              <a:lnSpc>
                <a:spcPct val="100000"/>
              </a:lnSpc>
              <a:spcBef>
                <a:spcPts val="400"/>
              </a:spcBef>
              <a:spcAft>
                <a:spcPts val="0"/>
              </a:spcAft>
              <a:buSzPts val="1350"/>
              <a:buChar char="■"/>
              <a:defRPr/>
            </a:lvl4pPr>
            <a:lvl5pPr marL="2286000" lvl="4" indent="-302895" algn="l">
              <a:lnSpc>
                <a:spcPct val="100000"/>
              </a:lnSpc>
              <a:spcBef>
                <a:spcPts val="400"/>
              </a:spcBef>
              <a:spcAft>
                <a:spcPts val="0"/>
              </a:spcAft>
              <a:buSzPts val="117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9" name="Google Shape;79;p10"/>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lnSpc>
                <a:spcPct val="100000"/>
              </a:lnSpc>
              <a:spcBef>
                <a:spcPts val="700"/>
              </a:spcBef>
              <a:spcAft>
                <a:spcPts val="0"/>
              </a:spcAft>
              <a:buClr>
                <a:schemeClr val="accent2"/>
              </a:buClr>
              <a:buSzPts val="1740"/>
              <a:buFont typeface="Noto Sans Symbols"/>
              <a:buChar char="◻"/>
              <a:defRPr sz="2900" b="0" i="0" u="none" strike="noStrike" cap="none">
                <a:solidFill>
                  <a:schemeClr val="dk1"/>
                </a:solidFill>
                <a:latin typeface="Calibri"/>
                <a:ea typeface="Calibri"/>
                <a:cs typeface="Calibri"/>
                <a:sym typeface="Calibri"/>
              </a:defRPr>
            </a:lvl1pPr>
            <a:lvl2pPr marL="914400" marR="0" lvl="1" indent="-344169" algn="l" rtl="0">
              <a:lnSpc>
                <a:spcPct val="100000"/>
              </a:lnSpc>
              <a:spcBef>
                <a:spcPts val="550"/>
              </a:spcBef>
              <a:spcAft>
                <a:spcPts val="0"/>
              </a:spcAft>
              <a:buClr>
                <a:schemeClr val="accent1"/>
              </a:buClr>
              <a:buSzPts val="1820"/>
              <a:buFont typeface="Noto Sans Symbols"/>
              <a:buChar char="🞑"/>
              <a:defRPr sz="2600" b="0" i="0" u="none" strike="noStrike" cap="none">
                <a:solidFill>
                  <a:schemeClr val="dk1"/>
                </a:solidFill>
                <a:latin typeface="Calibri"/>
                <a:ea typeface="Calibri"/>
                <a:cs typeface="Calibri"/>
                <a:sym typeface="Calibri"/>
              </a:defRPr>
            </a:lvl2pPr>
            <a:lvl3pPr marL="1371600" marR="0" lvl="2" indent="-338137" algn="l" rtl="0">
              <a:lnSpc>
                <a:spcPct val="100000"/>
              </a:lnSpc>
              <a:spcBef>
                <a:spcPts val="500"/>
              </a:spcBef>
              <a:spcAft>
                <a:spcPts val="0"/>
              </a:spcAft>
              <a:buClr>
                <a:schemeClr val="accent2"/>
              </a:buClr>
              <a:buSzPts val="1725"/>
              <a:buFont typeface="Noto Sans Symbols"/>
              <a:buChar char="■"/>
              <a:defRPr sz="23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400"/>
              </a:spcBef>
              <a:spcAft>
                <a:spcPts val="0"/>
              </a:spcAft>
              <a:buClr>
                <a:schemeClr val="accent3"/>
              </a:buClr>
              <a:buSzPts val="15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accent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accent2"/>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accent3"/>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accent4"/>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a:bodyPr>
          <a:lstStyle>
            <a:lvl1pPr marL="0" marR="0" lvl="0"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400"/>
              <a:buFont typeface="Arial"/>
              <a:buNone/>
              <a:defRPr sz="1400" b="1"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120#:~:text=(7)%C2%A0Effective%20October%201%2C%202023%2C%20the%20maximum%20aid%20payments%20in%20effect%20on%20July%201%2C%202023%2C%20as%20specified%20in%20paragraph%20(6)%2C%20shall%20be%20increased%20by%203.6%20percen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leginfo.legislature.ca.gov/faces/billNavClient.xhtml?bill_id=202320240SB120#:~:text=(b)%C2%A0Notwithstanding%20any%20other%20law%2C%20effective,of%20subdivision%20(a)%20of%20Section%2011450.02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SB61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leginfo.legislature.ca.gov/faces/billNavClient.xhtml?bill_id=202320240SB521" TargetMode="External"/><Relationship Id="rId4" Type="http://schemas.openxmlformats.org/officeDocument/2006/relationships/hyperlink" Target="https://leginfo.legislature.ca.gov/faces/billNavClient.xhtml?bill_id=202320240SB40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ss.ca.gov/Portals/9/Additional-Resources/Fiscal-and-Financial-Information/LOcal-Assistance-Estimates/2023-Budget-Act-Executive-Summary.pdf#page=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11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116"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116#:~:text=8210.%C2%A0(a)%C2%A0Each%20applicant%20or%20contracting%20agency%20shall%20give,above%20the%20income%20eligibility%20threshold%2C%20as%20described%20in%20Section%20821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eginfo.legislature.ca.gov/faces/billNavClient.xhtml?bill_id=202320240SB114#:~:text=opportunity%20program%20hours.-,(9)%C2%A0(A)%C2%A0An%20expanded%20learning%20opportunity%20program%20shall%20not%20be%20required,program%20shall%20not%20receive%20any%20additional%20funding%20pursuant%20to%20this%20subparagraph.,-(D)%C2%A0Nothing%20in" TargetMode="External"/><Relationship Id="rId5" Type="http://schemas.openxmlformats.org/officeDocument/2006/relationships/hyperlink" Target="https://leginfo.legislature.ca.gov/faces/billNavClient.xhtml?bill_id=202320240SB114#:~:text=(3)%C2%A0(A)%C2%A0Commencing%20with%20the%202025,by%20the%20Commission%20on%20Teacher%20Credentialing." TargetMode="External"/><Relationship Id="rId4" Type="http://schemas.openxmlformats.org/officeDocument/2006/relationships/hyperlink" Target="https://leginfo.legislature.ca.gov/faces/billNavClient.xhtml?bill_id=202320240SB114#:~:text=(2)%C2%A0%E2%80%9CEarly%20enrollment%20child%E2%80%9D%20means%20a%20child%20whose%20fourth%20birthday%20will%20be%20between%20the%20second%20of%20June%20and%20first%20of%20September%20preceding%20the%20school%20year%20during%20which%20they%20are%20enrolled%20in%20a%20transitional%20kindergarten%20classro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2"/>
          <p:cNvSpPr txBox="1">
            <a:spLocks noGrp="1"/>
          </p:cNvSpPr>
          <p:nvPr>
            <p:ph type="body" idx="1"/>
          </p:nvPr>
        </p:nvSpPr>
        <p:spPr>
          <a:xfrm>
            <a:off x="32359" y="1524000"/>
            <a:ext cx="9111641" cy="4959438"/>
          </a:xfrm>
          <a:prstGeom prst="rect">
            <a:avLst/>
          </a:prstGeom>
          <a:noFill/>
          <a:ln>
            <a:noFill/>
          </a:ln>
        </p:spPr>
        <p:txBody>
          <a:bodyPr spcFirstLastPara="1" wrap="square" lIns="91425" tIns="45700" rIns="91425" bIns="45700" anchor="t" anchorCtr="0">
            <a:normAutofit/>
          </a:bodyPr>
          <a:lstStyle/>
          <a:p>
            <a:pPr marL="45720" lvl="0" indent="0" algn="ctr" rtl="0">
              <a:lnSpc>
                <a:spcPct val="100000"/>
              </a:lnSpc>
              <a:spcBef>
                <a:spcPts val="0"/>
              </a:spcBef>
              <a:spcAft>
                <a:spcPts val="0"/>
              </a:spcAft>
              <a:buClr>
                <a:srgbClr val="4F7E32"/>
              </a:buClr>
              <a:buSzPts val="720"/>
              <a:buNone/>
            </a:pPr>
            <a:endParaRPr sz="1200">
              <a:latin typeface="Arial"/>
              <a:ea typeface="Arial"/>
              <a:cs typeface="Arial"/>
              <a:sym typeface="Arial"/>
            </a:endParaRPr>
          </a:p>
          <a:p>
            <a:pPr marL="45720" lvl="0" indent="0" algn="ctr" rtl="0">
              <a:lnSpc>
                <a:spcPct val="100000"/>
              </a:lnSpc>
              <a:spcBef>
                <a:spcPts val="700"/>
              </a:spcBef>
              <a:spcAft>
                <a:spcPts val="0"/>
              </a:spcAft>
              <a:buClr>
                <a:srgbClr val="4F7E32"/>
              </a:buClr>
              <a:buSzPts val="2160"/>
              <a:buNone/>
            </a:pPr>
            <a:endParaRPr sz="3600">
              <a:latin typeface="Arial"/>
              <a:ea typeface="Arial"/>
              <a:cs typeface="Arial"/>
              <a:sym typeface="Arial"/>
            </a:endParaRPr>
          </a:p>
          <a:p>
            <a:pPr marL="45720" lvl="0" indent="0" algn="ctr" rtl="0">
              <a:lnSpc>
                <a:spcPct val="100000"/>
              </a:lnSpc>
              <a:spcBef>
                <a:spcPts val="700"/>
              </a:spcBef>
              <a:spcAft>
                <a:spcPts val="0"/>
              </a:spcAft>
              <a:buClr>
                <a:srgbClr val="4F7E32"/>
              </a:buClr>
              <a:buSzPts val="3240"/>
              <a:buNone/>
            </a:pPr>
            <a:r>
              <a:rPr lang="en-US" sz="3200" b="1">
                <a:latin typeface="Arial"/>
                <a:ea typeface="Arial"/>
                <a:cs typeface="Arial"/>
                <a:sym typeface="Arial"/>
              </a:rPr>
              <a:t>Federal &amp; State ECE Policy Updates </a:t>
            </a:r>
            <a:endParaRPr sz="3200" b="1">
              <a:latin typeface="Arial"/>
              <a:ea typeface="Arial"/>
              <a:cs typeface="Arial"/>
              <a:sym typeface="Arial"/>
            </a:endParaRPr>
          </a:p>
          <a:p>
            <a:pPr marL="45720" lvl="0" indent="0" algn="ctr" rtl="0">
              <a:lnSpc>
                <a:spcPct val="100000"/>
              </a:lnSpc>
              <a:spcBef>
                <a:spcPts val="700"/>
              </a:spcBef>
              <a:spcAft>
                <a:spcPts val="0"/>
              </a:spcAft>
              <a:buClr>
                <a:srgbClr val="4F7E32"/>
              </a:buClr>
              <a:buSzPts val="3240"/>
              <a:buNone/>
            </a:pPr>
            <a:r>
              <a:rPr lang="en-US" sz="3200" b="1">
                <a:latin typeface="Arial"/>
                <a:ea typeface="Arial"/>
                <a:cs typeface="Arial"/>
                <a:sym typeface="Arial"/>
              </a:rPr>
              <a:t>Bay Area Early Childhood Funders</a:t>
            </a:r>
            <a:endParaRPr sz="3200" i="1">
              <a:latin typeface="Arial"/>
              <a:ea typeface="Arial"/>
              <a:cs typeface="Arial"/>
              <a:sym typeface="Arial"/>
            </a:endParaRPr>
          </a:p>
          <a:p>
            <a:pPr marL="0" lvl="0" indent="0" algn="ctr" rtl="0">
              <a:lnSpc>
                <a:spcPct val="100000"/>
              </a:lnSpc>
              <a:spcBef>
                <a:spcPts val="400"/>
              </a:spcBef>
              <a:spcAft>
                <a:spcPts val="0"/>
              </a:spcAft>
              <a:buClr>
                <a:schemeClr val="accent2"/>
              </a:buClr>
              <a:buSzPts val="2000"/>
              <a:buNone/>
            </a:pPr>
            <a:endParaRPr sz="2800">
              <a:solidFill>
                <a:schemeClr val="accent2"/>
              </a:solidFill>
              <a:latin typeface="Arial"/>
              <a:ea typeface="Arial"/>
              <a:cs typeface="Arial"/>
              <a:sym typeface="Arial"/>
            </a:endParaRPr>
          </a:p>
          <a:p>
            <a:pPr marL="0" lvl="0" indent="0" algn="ctr" rtl="0">
              <a:lnSpc>
                <a:spcPct val="100000"/>
              </a:lnSpc>
              <a:spcBef>
                <a:spcPts val="400"/>
              </a:spcBef>
              <a:spcAft>
                <a:spcPts val="0"/>
              </a:spcAft>
              <a:buClr>
                <a:schemeClr val="accent2"/>
              </a:buClr>
              <a:buSzPts val="2000"/>
              <a:buNone/>
            </a:pPr>
            <a:r>
              <a:rPr lang="en-US" sz="2400">
                <a:highlight>
                  <a:schemeClr val="lt1"/>
                </a:highlight>
                <a:latin typeface="Arial"/>
                <a:ea typeface="Arial"/>
                <a:cs typeface="Arial"/>
                <a:sym typeface="Arial"/>
              </a:rPr>
              <a:t>October 19, 2023</a:t>
            </a:r>
            <a:endParaRPr sz="2400">
              <a:highlight>
                <a:schemeClr val="lt1"/>
              </a:highlight>
              <a:latin typeface="Arial"/>
              <a:ea typeface="Arial"/>
              <a:cs typeface="Arial"/>
              <a:sym typeface="Arial"/>
            </a:endParaRPr>
          </a:p>
          <a:p>
            <a:pPr marL="0" lvl="0" indent="0" algn="ctr" rtl="0">
              <a:lnSpc>
                <a:spcPct val="100000"/>
              </a:lnSpc>
              <a:spcBef>
                <a:spcPts val="520"/>
              </a:spcBef>
              <a:spcAft>
                <a:spcPts val="0"/>
              </a:spcAft>
              <a:buClr>
                <a:schemeClr val="dk1"/>
              </a:buClr>
              <a:buSzPts val="2600"/>
              <a:buNone/>
            </a:pPr>
            <a:endParaRPr sz="2400">
              <a:latin typeface="Arial"/>
              <a:ea typeface="Arial"/>
              <a:cs typeface="Arial"/>
              <a:sym typeface="Arial"/>
            </a:endParaRPr>
          </a:p>
          <a:p>
            <a:pPr marL="0" lvl="0" indent="0" algn="ctr" rtl="0">
              <a:lnSpc>
                <a:spcPct val="100000"/>
              </a:lnSpc>
              <a:spcBef>
                <a:spcPts val="520"/>
              </a:spcBef>
              <a:spcAft>
                <a:spcPts val="0"/>
              </a:spcAft>
              <a:buClr>
                <a:schemeClr val="dk1"/>
              </a:buClr>
              <a:buSzPts val="2600"/>
              <a:buNone/>
            </a:pPr>
            <a:r>
              <a:rPr lang="en-US" sz="2400">
                <a:latin typeface="Arial"/>
                <a:ea typeface="Arial"/>
                <a:cs typeface="Arial"/>
                <a:sym typeface="Arial"/>
              </a:rPr>
              <a:t>Laurie Furstenfeld</a:t>
            </a:r>
            <a:endParaRPr sz="2400">
              <a:latin typeface="Arial"/>
              <a:ea typeface="Arial"/>
              <a:cs typeface="Arial"/>
              <a:sym typeface="Arial"/>
            </a:endParaRPr>
          </a:p>
          <a:p>
            <a:pPr marL="0" lvl="0" indent="0" algn="ctr" rtl="0">
              <a:lnSpc>
                <a:spcPct val="100000"/>
              </a:lnSpc>
              <a:spcBef>
                <a:spcPts val="440"/>
              </a:spcBef>
              <a:spcAft>
                <a:spcPts val="0"/>
              </a:spcAft>
              <a:buClr>
                <a:schemeClr val="dk1"/>
              </a:buClr>
              <a:buSzPts val="2200"/>
              <a:buNone/>
            </a:pPr>
            <a:r>
              <a:rPr lang="en-US" sz="2400">
                <a:latin typeface="Arial"/>
                <a:ea typeface="Arial"/>
                <a:cs typeface="Arial"/>
                <a:sym typeface="Arial"/>
              </a:rPr>
              <a:t>Child Care Law Center</a:t>
            </a:r>
            <a:endParaRPr sz="2400">
              <a:latin typeface="Arial"/>
              <a:ea typeface="Arial"/>
              <a:cs typeface="Arial"/>
              <a:sym typeface="Arial"/>
            </a:endParaRPr>
          </a:p>
        </p:txBody>
      </p:sp>
      <p:pic>
        <p:nvPicPr>
          <p:cNvPr id="97" name="Google Shape;97;p12"/>
          <p:cNvPicPr preferRelativeResize="0"/>
          <p:nvPr/>
        </p:nvPicPr>
        <p:blipFill rotWithShape="1">
          <a:blip r:embed="rId3">
            <a:alphaModFix/>
          </a:blip>
          <a:srcRect/>
          <a:stretch/>
        </p:blipFill>
        <p:spPr>
          <a:xfrm>
            <a:off x="0" y="6460796"/>
            <a:ext cx="4447619" cy="371429"/>
          </a:xfrm>
          <a:prstGeom prst="rect">
            <a:avLst/>
          </a:prstGeom>
          <a:noFill/>
          <a:ln>
            <a:noFill/>
          </a:ln>
        </p:spPr>
      </p:pic>
      <p:sp>
        <p:nvSpPr>
          <p:cNvPr id="98" name="Google Shape;98;p12"/>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00000"/>
              <a:buNone/>
            </a:pPr>
            <a:fld id="{00000000-1234-1234-1234-123412341234}" type="slidenum">
              <a:rPr lang="en-US"/>
              <a:t>1</a:t>
            </a:fld>
            <a:endParaRPr/>
          </a:p>
        </p:txBody>
      </p:sp>
      <p:pic>
        <p:nvPicPr>
          <p:cNvPr id="99" name="Google Shape;99;p12"/>
          <p:cNvPicPr preferRelativeResize="0"/>
          <p:nvPr/>
        </p:nvPicPr>
        <p:blipFill rotWithShape="1">
          <a:blip r:embed="rId4">
            <a:alphaModFix/>
          </a:blip>
          <a:srcRect/>
          <a:stretch/>
        </p:blipFill>
        <p:spPr>
          <a:xfrm>
            <a:off x="214125" y="352951"/>
            <a:ext cx="1659375" cy="712800"/>
          </a:xfrm>
          <a:prstGeom prst="rect">
            <a:avLst/>
          </a:prstGeom>
          <a:noFill/>
          <a:ln>
            <a:noFill/>
          </a:ln>
        </p:spPr>
      </p:pic>
      <p:sp>
        <p:nvSpPr>
          <p:cNvPr id="100" name="Google Shape;100;p12"/>
          <p:cNvSpPr txBox="1"/>
          <p:nvPr/>
        </p:nvSpPr>
        <p:spPr>
          <a:xfrm>
            <a:off x="6362700" y="6483438"/>
            <a:ext cx="26670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31F20"/>
                </a:solidFill>
                <a:latin typeface="Calibri"/>
                <a:ea typeface="Calibri"/>
                <a:cs typeface="Calibri"/>
                <a:sym typeface="Calibri"/>
              </a:rPr>
              <a:t>© 2022  Child Care Law Center</a:t>
            </a:r>
            <a:endParaRPr sz="1400" b="0" i="0" u="none" strike="noStrike" cap="none">
              <a:solidFill>
                <a:srgbClr val="231F2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3500">
                <a:latin typeface="Arial"/>
                <a:ea typeface="Arial"/>
                <a:cs typeface="Arial"/>
                <a:sym typeface="Arial"/>
              </a:rPr>
              <a:t>California State Budget</a:t>
            </a:r>
            <a:endParaRPr sz="3500">
              <a:latin typeface="Arial"/>
              <a:ea typeface="Arial"/>
              <a:cs typeface="Arial"/>
              <a:sym typeface="Arial"/>
            </a:endParaRPr>
          </a:p>
        </p:txBody>
      </p:sp>
      <p:sp>
        <p:nvSpPr>
          <p:cNvPr id="184" name="Google Shape;184;p21"/>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7"/>
              <a:buNone/>
            </a:pPr>
            <a:fld id="{00000000-1234-1234-1234-123412341234}" type="slidenum">
              <a:rPr lang="en-US"/>
              <a:t>10</a:t>
            </a:fld>
            <a:endParaRPr/>
          </a:p>
        </p:txBody>
      </p:sp>
      <p:sp>
        <p:nvSpPr>
          <p:cNvPr id="185" name="Google Shape;185;p21"/>
          <p:cNvSpPr txBox="1"/>
          <p:nvPr/>
        </p:nvSpPr>
        <p:spPr>
          <a:xfrm>
            <a:off x="533400" y="1931850"/>
            <a:ext cx="8610600" cy="3336300"/>
          </a:xfrm>
          <a:prstGeom prst="rect">
            <a:avLst/>
          </a:prstGeom>
          <a:noFill/>
          <a:ln>
            <a:noFill/>
          </a:ln>
        </p:spPr>
        <p:txBody>
          <a:bodyPr spcFirstLastPara="1" wrap="square" lIns="91425" tIns="45700" rIns="91425" bIns="45700" anchor="t" anchorCtr="0">
            <a:spAutoFit/>
          </a:bodyPr>
          <a:lstStyle/>
          <a:p>
            <a:pPr marL="457200" lvl="0" indent="0" algn="ctr" rtl="0">
              <a:lnSpc>
                <a:spcPct val="115000"/>
              </a:lnSpc>
              <a:spcBef>
                <a:spcPts val="1200"/>
              </a:spcBef>
              <a:spcAft>
                <a:spcPts val="0"/>
              </a:spcAft>
              <a:buNone/>
            </a:pPr>
            <a:r>
              <a:rPr lang="en-US" sz="2800"/>
              <a:t>CalWORKs Grants</a:t>
            </a:r>
            <a:endParaRPr sz="2800"/>
          </a:p>
          <a:p>
            <a:pPr marL="457200" lvl="0" indent="-406400" algn="l" rtl="0">
              <a:lnSpc>
                <a:spcPct val="115000"/>
              </a:lnSpc>
              <a:spcBef>
                <a:spcPts val="1200"/>
              </a:spcBef>
              <a:spcAft>
                <a:spcPts val="0"/>
              </a:spcAft>
              <a:buSzPts val="2800"/>
              <a:buChar char="•"/>
            </a:pPr>
            <a:r>
              <a:rPr lang="en-US" sz="2800">
                <a:uFill>
                  <a:noFill/>
                </a:uFill>
                <a:latin typeface="Times New Roman"/>
                <a:ea typeface="Times New Roman"/>
                <a:cs typeface="Times New Roman"/>
                <a:sym typeface="Times New Roman"/>
                <a:hlinkClick r:id="rId3"/>
              </a:rPr>
              <a:t> </a:t>
            </a:r>
            <a:r>
              <a:rPr lang="en-US" sz="2700" u="sng">
                <a:solidFill>
                  <a:schemeClr val="hlink"/>
                </a:solidFill>
                <a:hlinkClick r:id="rId3"/>
              </a:rPr>
              <a:t>I</a:t>
            </a:r>
            <a:r>
              <a:rPr lang="en-US" sz="2400" u="sng">
                <a:solidFill>
                  <a:schemeClr val="hlink"/>
                </a:solidFill>
                <a:hlinkClick r:id="rId3"/>
              </a:rPr>
              <a:t>ncrease maximum cash assistance payment</a:t>
            </a:r>
            <a:r>
              <a:rPr lang="en-US" sz="2400"/>
              <a:t> beginning October 1, 2023 by 3.6%</a:t>
            </a:r>
            <a:endParaRPr sz="2400"/>
          </a:p>
          <a:p>
            <a:pPr marL="457200" lvl="0" indent="0" algn="l" rtl="0">
              <a:lnSpc>
                <a:spcPct val="115000"/>
              </a:lnSpc>
              <a:spcBef>
                <a:spcPts val="0"/>
              </a:spcBef>
              <a:spcAft>
                <a:spcPts val="0"/>
              </a:spcAft>
              <a:buNone/>
            </a:pPr>
            <a:endParaRPr sz="2400"/>
          </a:p>
          <a:p>
            <a:pPr marL="457200" lvl="0" indent="-381000" algn="l" rtl="0">
              <a:lnSpc>
                <a:spcPct val="115000"/>
              </a:lnSpc>
              <a:spcBef>
                <a:spcPts val="0"/>
              </a:spcBef>
              <a:spcAft>
                <a:spcPts val="0"/>
              </a:spcAft>
              <a:buSzPts val="2400"/>
              <a:buChar char="•"/>
            </a:pPr>
            <a:r>
              <a:rPr lang="en-US" sz="2400" u="sng">
                <a:solidFill>
                  <a:schemeClr val="hlink"/>
                </a:solidFill>
                <a:hlinkClick r:id="rId4"/>
              </a:rPr>
              <a:t>Continue the 10% percent increase for the CalWORKs maximum cash assistance</a:t>
            </a:r>
            <a:r>
              <a:rPr lang="en-US" sz="2400"/>
              <a:t> payments indefinitely</a:t>
            </a:r>
            <a:endParaRPr sz="2400"/>
          </a:p>
          <a:p>
            <a:pPr marL="457200" lvl="0" indent="0" algn="l" rtl="0">
              <a:lnSpc>
                <a:spcPct val="115000"/>
              </a:lnSpc>
              <a:spcBef>
                <a:spcPts val="0"/>
              </a:spcBef>
              <a:spcAft>
                <a:spcPts val="0"/>
              </a:spcAft>
              <a:buNone/>
            </a:pPr>
            <a:endParaRPr sz="1300" b="1"/>
          </a:p>
          <a:p>
            <a:pPr marL="457200" marR="0" lvl="0" indent="0" algn="l" rtl="0">
              <a:lnSpc>
                <a:spcPct val="150000"/>
              </a:lnSpc>
              <a:spcBef>
                <a:spcPts val="0"/>
              </a:spcBef>
              <a:spcAft>
                <a:spcPts val="0"/>
              </a:spcAft>
              <a:buNone/>
            </a:pP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17625" y="387925"/>
            <a:ext cx="97476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sz="2500">
                <a:solidFill>
                  <a:srgbClr val="000000"/>
                </a:solidFill>
                <a:latin typeface="Arial"/>
                <a:ea typeface="Arial"/>
                <a:cs typeface="Arial"/>
                <a:sym typeface="Arial"/>
              </a:rPr>
              <a:t>California Policy Bills </a:t>
            </a:r>
            <a:endParaRPr sz="2500">
              <a:solidFill>
                <a:srgbClr val="000000"/>
              </a:solidFill>
              <a:latin typeface="Arial"/>
              <a:ea typeface="Arial"/>
              <a:cs typeface="Arial"/>
              <a:sym typeface="Arial"/>
            </a:endParaRPr>
          </a:p>
          <a:p>
            <a:pPr marL="0" lvl="0" indent="0" algn="ctr" rtl="0">
              <a:lnSpc>
                <a:spcPct val="100000"/>
              </a:lnSpc>
              <a:spcBef>
                <a:spcPts val="400"/>
              </a:spcBef>
              <a:spcAft>
                <a:spcPts val="0"/>
              </a:spcAft>
              <a:buNone/>
            </a:pPr>
            <a:r>
              <a:rPr lang="en-US" sz="2500">
                <a:solidFill>
                  <a:srgbClr val="000000"/>
                </a:solidFill>
                <a:latin typeface="Arial"/>
                <a:ea typeface="Arial"/>
                <a:cs typeface="Arial"/>
                <a:sym typeface="Arial"/>
              </a:rPr>
              <a:t>Improving the Lives of Women, Children, and Families</a:t>
            </a:r>
            <a:endParaRPr sz="2500">
              <a:solidFill>
                <a:srgbClr val="000000"/>
              </a:solidFill>
              <a:latin typeface="Arial"/>
              <a:ea typeface="Arial"/>
              <a:cs typeface="Arial"/>
              <a:sym typeface="Arial"/>
            </a:endParaRPr>
          </a:p>
          <a:p>
            <a:pPr marL="0" lvl="0" indent="0" algn="ctr" rtl="0">
              <a:lnSpc>
                <a:spcPct val="100000"/>
              </a:lnSpc>
              <a:spcBef>
                <a:spcPts val="400"/>
              </a:spcBef>
              <a:spcAft>
                <a:spcPts val="0"/>
              </a:spcAft>
              <a:buSzPts val="1800"/>
              <a:buNone/>
            </a:pPr>
            <a:endParaRPr sz="3000">
              <a:latin typeface="Arial"/>
              <a:ea typeface="Arial"/>
              <a:cs typeface="Arial"/>
              <a:sym typeface="Arial"/>
            </a:endParaRPr>
          </a:p>
        </p:txBody>
      </p:sp>
      <p:sp>
        <p:nvSpPr>
          <p:cNvPr id="192" name="Google Shape;192;p22"/>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7"/>
              <a:buNone/>
            </a:pPr>
            <a:fld id="{00000000-1234-1234-1234-123412341234}" type="slidenum">
              <a:rPr lang="en-US"/>
              <a:t>11</a:t>
            </a:fld>
            <a:endParaRPr/>
          </a:p>
        </p:txBody>
      </p:sp>
      <p:sp>
        <p:nvSpPr>
          <p:cNvPr id="193" name="Google Shape;193;p22"/>
          <p:cNvSpPr txBox="1"/>
          <p:nvPr/>
        </p:nvSpPr>
        <p:spPr>
          <a:xfrm>
            <a:off x="724700" y="1794425"/>
            <a:ext cx="8293500" cy="5622900"/>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1200"/>
              </a:spcBef>
              <a:spcAft>
                <a:spcPts val="0"/>
              </a:spcAft>
              <a:buSzPts val="2000"/>
              <a:buChar char="●"/>
            </a:pPr>
            <a:r>
              <a:rPr lang="en-US" sz="2000" u="sng">
                <a:solidFill>
                  <a:schemeClr val="hlink"/>
                </a:solidFill>
                <a:hlinkClick r:id="rId3"/>
              </a:rPr>
              <a:t>SB 616</a:t>
            </a:r>
            <a:r>
              <a:rPr lang="en-US" sz="2000"/>
              <a:t> (Gonzales) increases Paid Sick Leave from 3 days to 5 days.</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1200"/>
              </a:spcBef>
              <a:spcAft>
                <a:spcPts val="0"/>
              </a:spcAft>
              <a:buSzPts val="2000"/>
              <a:buChar char="●"/>
            </a:pPr>
            <a:r>
              <a:rPr lang="en-US" sz="2000" u="sng">
                <a:solidFill>
                  <a:schemeClr val="hlink"/>
                </a:solidFill>
                <a:hlinkClick r:id="rId4"/>
              </a:rPr>
              <a:t>SB 407</a:t>
            </a:r>
            <a:r>
              <a:rPr lang="en-US" sz="2000"/>
              <a:t> (Wiener) supports </a:t>
            </a:r>
            <a:r>
              <a:rPr lang="en-US" sz="2000">
                <a:highlight>
                  <a:srgbClr val="FFFFFF"/>
                </a:highlight>
              </a:rPr>
              <a:t>LGBTQ youth by</a:t>
            </a:r>
            <a:r>
              <a:rPr lang="en-US" sz="2000"/>
              <a:t> requiring resource families to demonstrate their ability to meet the needs of a child, regardless of the child’s sexual orientation, gender identity, or gender expression.</a:t>
            </a:r>
            <a:endParaRPr sz="2000"/>
          </a:p>
          <a:p>
            <a:pPr marL="0" lvl="0" indent="0" algn="l" rtl="0">
              <a:lnSpc>
                <a:spcPct val="100000"/>
              </a:lnSpc>
              <a:spcBef>
                <a:spcPts val="1200"/>
              </a:spcBef>
              <a:spcAft>
                <a:spcPts val="0"/>
              </a:spcAft>
              <a:buNone/>
            </a:pPr>
            <a:endParaRPr sz="2000"/>
          </a:p>
          <a:p>
            <a:pPr marL="457200" lvl="0" indent="-355600" algn="l" rtl="0">
              <a:lnSpc>
                <a:spcPct val="115000"/>
              </a:lnSpc>
              <a:spcBef>
                <a:spcPts val="1200"/>
              </a:spcBef>
              <a:spcAft>
                <a:spcPts val="0"/>
              </a:spcAft>
              <a:buSzPts val="2000"/>
              <a:buChar char="●"/>
            </a:pPr>
            <a:r>
              <a:rPr lang="en-US" sz="2000" u="sng">
                <a:solidFill>
                  <a:schemeClr val="hlink"/>
                </a:solidFill>
                <a:hlinkClick r:id="rId5"/>
              </a:rPr>
              <a:t>SB 521</a:t>
            </a:r>
            <a:r>
              <a:rPr lang="en-US" sz="2000"/>
              <a:t> (Smallwood-Cuevas) </a:t>
            </a:r>
            <a:r>
              <a:rPr lang="en-US" sz="2000">
                <a:highlight>
                  <a:srgbClr val="FFFFFF"/>
                </a:highlight>
              </a:rPr>
              <a:t>adds denial of reasonable accommodations for pregnant or parenting students, in violation of Title IX, to the list of conditions that may be considered good cause for excuse from participation in welfare-to-work activities.</a:t>
            </a:r>
            <a:endParaRPr sz="2000">
              <a:highlight>
                <a:srgbClr val="FFFFFF"/>
              </a:highlight>
            </a:endParaRPr>
          </a:p>
          <a:p>
            <a:pPr marL="0" lvl="0" indent="0" algn="l" rtl="0">
              <a:lnSpc>
                <a:spcPct val="115000"/>
              </a:lnSpc>
              <a:spcBef>
                <a:spcPts val="1200"/>
              </a:spcBef>
              <a:spcAft>
                <a:spcPts val="0"/>
              </a:spcAft>
              <a:buNone/>
            </a:pPr>
            <a:endParaRPr sz="1100"/>
          </a:p>
          <a:p>
            <a:pPr marL="457200" lvl="0" indent="0" algn="l" rtl="0">
              <a:lnSpc>
                <a:spcPct val="115000"/>
              </a:lnSpc>
              <a:spcBef>
                <a:spcPts val="1200"/>
              </a:spcBef>
              <a:spcAft>
                <a:spcPts val="0"/>
              </a:spcAft>
              <a:buNone/>
            </a:pPr>
            <a:endParaRPr sz="1100" b="1"/>
          </a:p>
          <a:p>
            <a:pPr marL="457200" marR="0" lvl="0" indent="0" algn="l" rtl="0">
              <a:lnSpc>
                <a:spcPct val="150000"/>
              </a:lnSpc>
              <a:spcBef>
                <a:spcPts val="0"/>
              </a:spcBef>
              <a:spcAft>
                <a:spcPts val="0"/>
              </a:spcAft>
              <a:buNone/>
            </a:pP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495300" y="315275"/>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br>
              <a:rPr lang="en-US">
                <a:latin typeface="Arial"/>
                <a:ea typeface="Arial"/>
                <a:cs typeface="Arial"/>
                <a:sym typeface="Arial"/>
              </a:rPr>
            </a:br>
            <a:endParaRPr>
              <a:latin typeface="Arial"/>
              <a:ea typeface="Arial"/>
              <a:cs typeface="Arial"/>
              <a:sym typeface="Arial"/>
            </a:endParaRPr>
          </a:p>
          <a:p>
            <a:pPr marL="0" lvl="0" indent="0" algn="ctr" rtl="0">
              <a:lnSpc>
                <a:spcPct val="100000"/>
              </a:lnSpc>
              <a:spcBef>
                <a:spcPts val="0"/>
              </a:spcBef>
              <a:spcAft>
                <a:spcPts val="0"/>
              </a:spcAft>
              <a:buSzPct val="142857"/>
              <a:buNone/>
            </a:pPr>
            <a:r>
              <a:rPr lang="en-US">
                <a:latin typeface="Arial"/>
                <a:ea typeface="Arial"/>
                <a:cs typeface="Arial"/>
                <a:sym typeface="Arial"/>
              </a:rPr>
              <a:t>What’s Ahead?</a:t>
            </a:r>
            <a:endParaRPr sz="1400"/>
          </a:p>
          <a:p>
            <a:pPr marL="0" lvl="1" indent="0" algn="ctr" rtl="0">
              <a:spcBef>
                <a:spcPts val="0"/>
              </a:spcBef>
              <a:spcAft>
                <a:spcPts val="0"/>
              </a:spcAft>
              <a:buClr>
                <a:srgbClr val="000000"/>
              </a:buClr>
              <a:buFont typeface="Arial"/>
              <a:buNone/>
            </a:pPr>
            <a:endParaRPr sz="2800"/>
          </a:p>
          <a:p>
            <a:pPr marL="0" lvl="0" indent="0" algn="ctr" rtl="0">
              <a:lnSpc>
                <a:spcPct val="100000"/>
              </a:lnSpc>
              <a:spcBef>
                <a:spcPts val="0"/>
              </a:spcBef>
              <a:spcAft>
                <a:spcPts val="0"/>
              </a:spcAft>
              <a:buSzPct val="45454"/>
              <a:buNone/>
            </a:pPr>
            <a:br>
              <a:rPr lang="en-US">
                <a:latin typeface="Arial"/>
                <a:ea typeface="Arial"/>
                <a:cs typeface="Arial"/>
                <a:sym typeface="Arial"/>
              </a:rPr>
            </a:br>
            <a:endParaRPr>
              <a:latin typeface="Arial"/>
              <a:ea typeface="Arial"/>
              <a:cs typeface="Arial"/>
              <a:sym typeface="Arial"/>
            </a:endParaRPr>
          </a:p>
        </p:txBody>
      </p:sp>
      <p:sp>
        <p:nvSpPr>
          <p:cNvPr id="200" name="Google Shape;200;p23"/>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7"/>
              <a:buNone/>
            </a:pPr>
            <a:fld id="{00000000-1234-1234-1234-123412341234}" type="slidenum">
              <a:rPr lang="en-US"/>
              <a:t>12</a:t>
            </a:fld>
            <a:endParaRPr/>
          </a:p>
        </p:txBody>
      </p:sp>
      <p:sp>
        <p:nvSpPr>
          <p:cNvPr id="201" name="Google Shape;201;p23"/>
          <p:cNvSpPr txBox="1"/>
          <p:nvPr/>
        </p:nvSpPr>
        <p:spPr>
          <a:xfrm>
            <a:off x="533400" y="1535710"/>
            <a:ext cx="8463000" cy="528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a:p>
          <a:p>
            <a:pPr marL="0" marR="0" lvl="0" indent="0" algn="l" rtl="0">
              <a:lnSpc>
                <a:spcPct val="100000"/>
              </a:lnSpc>
              <a:spcBef>
                <a:spcPts val="0"/>
              </a:spcBef>
              <a:spcAft>
                <a:spcPts val="0"/>
              </a:spcAft>
              <a:buNone/>
            </a:pPr>
            <a:r>
              <a:rPr lang="en-US" sz="1700"/>
              <a:t>Child care and early care advocates currently developing priorities for upcoming legislative year. Examples:</a:t>
            </a:r>
            <a:endParaRPr sz="1700"/>
          </a:p>
          <a:p>
            <a:pPr marL="0" marR="0" lvl="0" indent="0" algn="l" rtl="0">
              <a:lnSpc>
                <a:spcPct val="100000"/>
              </a:lnSpc>
              <a:spcBef>
                <a:spcPts val="0"/>
              </a:spcBef>
              <a:spcAft>
                <a:spcPts val="0"/>
              </a:spcAft>
              <a:buNone/>
            </a:pPr>
            <a:endParaRPr sz="1700"/>
          </a:p>
          <a:p>
            <a:pPr marL="457200" marR="0" lvl="0" indent="-336550" algn="l" rtl="0">
              <a:lnSpc>
                <a:spcPct val="115000"/>
              </a:lnSpc>
              <a:spcBef>
                <a:spcPts val="0"/>
              </a:spcBef>
              <a:spcAft>
                <a:spcPts val="0"/>
              </a:spcAft>
              <a:buSzPts val="1700"/>
              <a:buChar char="●"/>
            </a:pPr>
            <a:r>
              <a:rPr lang="en-US" sz="1700"/>
              <a:t>Funding to implement the Alternative Methodology and related needed policy changes</a:t>
            </a:r>
            <a:endParaRPr sz="1700"/>
          </a:p>
          <a:p>
            <a:pPr marL="457200" marR="0" lvl="0" indent="-336550" algn="l" rtl="0">
              <a:lnSpc>
                <a:spcPct val="115000"/>
              </a:lnSpc>
              <a:spcBef>
                <a:spcPts val="1000"/>
              </a:spcBef>
              <a:spcAft>
                <a:spcPts val="0"/>
              </a:spcAft>
              <a:buSzPts val="1700"/>
              <a:buChar char="●"/>
            </a:pPr>
            <a:r>
              <a:rPr lang="en-US" sz="1700"/>
              <a:t>Funding to roll-out promised 200,000 child care </a:t>
            </a:r>
            <a:endParaRPr sz="1700"/>
          </a:p>
          <a:p>
            <a:pPr marL="457200" marR="0" lvl="0" indent="0" algn="l" rtl="0">
              <a:lnSpc>
                <a:spcPct val="115000"/>
              </a:lnSpc>
              <a:spcBef>
                <a:spcPts val="1000"/>
              </a:spcBef>
              <a:spcAft>
                <a:spcPts val="0"/>
              </a:spcAft>
              <a:buNone/>
            </a:pPr>
            <a:r>
              <a:rPr lang="en-US" sz="1700"/>
              <a:t>spaces by 2025</a:t>
            </a:r>
            <a:endParaRPr sz="1700"/>
          </a:p>
          <a:p>
            <a:pPr marL="457200" marR="0" lvl="0" indent="-336550" algn="l" rtl="0">
              <a:lnSpc>
                <a:spcPct val="100000"/>
              </a:lnSpc>
              <a:spcBef>
                <a:spcPts val="1000"/>
              </a:spcBef>
              <a:spcAft>
                <a:spcPts val="0"/>
              </a:spcAft>
              <a:buSzPts val="1700"/>
              <a:buChar char="●"/>
            </a:pPr>
            <a:r>
              <a:rPr lang="en-US" sz="1700"/>
              <a:t>Expand “Universal Pre-Kindergarten”  </a:t>
            </a:r>
            <a:endParaRPr sz="1700"/>
          </a:p>
          <a:p>
            <a:pPr marL="457200" marR="0" lvl="0" indent="0" algn="l" rtl="0">
              <a:lnSpc>
                <a:spcPct val="100000"/>
              </a:lnSpc>
              <a:spcBef>
                <a:spcPts val="1000"/>
              </a:spcBef>
              <a:spcAft>
                <a:spcPts val="0"/>
              </a:spcAft>
              <a:buNone/>
            </a:pPr>
            <a:r>
              <a:rPr lang="en-US" sz="1700"/>
              <a:t>to include family child care homes and </a:t>
            </a:r>
            <a:endParaRPr sz="1700"/>
          </a:p>
          <a:p>
            <a:pPr marL="0" marR="0" lvl="0" indent="457200" algn="l" rtl="0">
              <a:lnSpc>
                <a:spcPct val="100000"/>
              </a:lnSpc>
              <a:spcBef>
                <a:spcPts val="1000"/>
              </a:spcBef>
              <a:spcAft>
                <a:spcPts val="0"/>
              </a:spcAft>
              <a:buNone/>
            </a:pPr>
            <a:r>
              <a:rPr lang="en-US" sz="1700"/>
              <a:t>other community-based settings</a:t>
            </a:r>
            <a:endParaRPr sz="1700"/>
          </a:p>
          <a:p>
            <a:pPr marL="457200" marR="0" lvl="0" indent="0" algn="l" rtl="0">
              <a:lnSpc>
                <a:spcPct val="100000"/>
              </a:lnSpc>
              <a:spcBef>
                <a:spcPts val="1000"/>
              </a:spcBef>
              <a:spcAft>
                <a:spcPts val="0"/>
              </a:spcAft>
              <a:buNone/>
            </a:pPr>
            <a:r>
              <a:rPr lang="en-US" sz="1800" b="0" i="0" u="none" strike="noStrike" cap="none">
                <a:solidFill>
                  <a:srgbClr val="000000"/>
                </a:solidFill>
                <a:latin typeface="Arial"/>
                <a:ea typeface="Arial"/>
                <a:cs typeface="Arial"/>
                <a:sym typeface="Arial"/>
              </a:rPr>
              <a:t> </a:t>
            </a:r>
            <a:endParaRPr sz="1800"/>
          </a:p>
          <a:p>
            <a:pPr marL="914400" marR="0" lvl="0" indent="0" algn="l" rtl="0">
              <a:lnSpc>
                <a:spcPct val="100000"/>
              </a:lnSpc>
              <a:spcBef>
                <a:spcPts val="0"/>
              </a:spcBef>
              <a:spcAft>
                <a:spcPts val="0"/>
              </a:spcAft>
              <a:buNone/>
            </a:pPr>
            <a:endParaRPr sz="1800"/>
          </a:p>
          <a:p>
            <a:pPr marL="0" marR="0" lvl="1"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23"/>
          <p:cNvPicPr preferRelativeResize="0"/>
          <p:nvPr/>
        </p:nvPicPr>
        <p:blipFill>
          <a:blip r:embed="rId3">
            <a:alphaModFix/>
          </a:blip>
          <a:stretch>
            <a:fillRect/>
          </a:stretch>
        </p:blipFill>
        <p:spPr>
          <a:xfrm>
            <a:off x="4974851" y="3809250"/>
            <a:ext cx="3925350" cy="2616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83327" y="22098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6753"/>
              <a:buNone/>
            </a:pPr>
            <a:r>
              <a:rPr lang="en-US" sz="3850">
                <a:latin typeface="Arial"/>
                <a:ea typeface="Arial"/>
                <a:cs typeface="Arial"/>
                <a:sym typeface="Arial"/>
              </a:rPr>
              <a:t>Federal &amp; State Legislative Updates</a:t>
            </a:r>
            <a:endParaRPr sz="3850">
              <a:latin typeface="Arial"/>
              <a:ea typeface="Arial"/>
              <a:cs typeface="Arial"/>
              <a:sym typeface="Arial"/>
            </a:endParaRPr>
          </a:p>
          <a:p>
            <a:pPr marL="0" lvl="0" indent="0" algn="ctr" rtl="0">
              <a:lnSpc>
                <a:spcPct val="100000"/>
              </a:lnSpc>
              <a:spcBef>
                <a:spcPts val="0"/>
              </a:spcBef>
              <a:spcAft>
                <a:spcPts val="0"/>
              </a:spcAft>
              <a:buSzPct val="67924"/>
              <a:buNone/>
            </a:pPr>
            <a:r>
              <a:rPr lang="en-US" sz="2650">
                <a:latin typeface="Arial"/>
                <a:ea typeface="Arial"/>
                <a:cs typeface="Arial"/>
                <a:sym typeface="Arial"/>
              </a:rPr>
              <a:t>2023-2024</a:t>
            </a:r>
            <a:endParaRPr sz="2650">
              <a:latin typeface="Arial"/>
              <a:ea typeface="Arial"/>
              <a:cs typeface="Arial"/>
              <a:sym typeface="Arial"/>
            </a:endParaRPr>
          </a:p>
        </p:txBody>
      </p:sp>
      <p:sp>
        <p:nvSpPr>
          <p:cNvPr id="107" name="Google Shape;107;p13"/>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6"/>
              <a:buNone/>
            </a:pPr>
            <a:fld id="{00000000-1234-1234-1234-123412341234}" type="slidenum">
              <a:rPr lang="en-US"/>
              <a:t>2</a:t>
            </a:fld>
            <a:endParaRPr/>
          </a:p>
        </p:txBody>
      </p:sp>
      <p:sp>
        <p:nvSpPr>
          <p:cNvPr id="108" name="Google Shape;108;p13"/>
          <p:cNvSpPr txBox="1"/>
          <p:nvPr/>
        </p:nvSpPr>
        <p:spPr>
          <a:xfrm>
            <a:off x="683323" y="1354672"/>
            <a:ext cx="7617000" cy="70581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700"/>
              </a:spcBef>
              <a:spcAft>
                <a:spcPts val="0"/>
              </a:spcAft>
              <a:buClr>
                <a:srgbClr val="000000"/>
              </a:buClr>
              <a:buSzPts val="2700"/>
              <a:buFont typeface="Arial"/>
              <a:buNone/>
            </a:pPr>
            <a:endParaRPr sz="2700" b="0" i="0" u="none" strike="noStrike" cap="none">
              <a:solidFill>
                <a:srgbClr val="000000"/>
              </a:solidFill>
              <a:latin typeface="Calibri"/>
              <a:ea typeface="Calibri"/>
              <a:cs typeface="Calibri"/>
              <a:sym typeface="Calibri"/>
            </a:endParaRPr>
          </a:p>
          <a:p>
            <a:pPr marL="1828800" marR="0" lvl="3" indent="-387350" algn="l" rtl="0">
              <a:lnSpc>
                <a:spcPct val="115000"/>
              </a:lnSpc>
              <a:spcBef>
                <a:spcPts val="120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Federal Budget &amp; Policy</a:t>
            </a:r>
            <a:endParaRPr sz="2500" b="0" i="0" u="none" strike="noStrike" cap="none">
              <a:solidFill>
                <a:srgbClr val="000000"/>
              </a:solidFill>
              <a:latin typeface="Arial"/>
              <a:ea typeface="Arial"/>
              <a:cs typeface="Arial"/>
              <a:sym typeface="Arial"/>
            </a:endParaRPr>
          </a:p>
          <a:p>
            <a:pPr marL="1828800" marR="0" lvl="3" indent="-387350" algn="l" rtl="0">
              <a:lnSpc>
                <a:spcPct val="115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State Budget </a:t>
            </a:r>
            <a:r>
              <a:rPr lang="en-US" sz="2500"/>
              <a:t>&amp; Policy</a:t>
            </a:r>
            <a:endParaRPr sz="2500" b="0" i="0" u="none" strike="noStrike" cap="none">
              <a:solidFill>
                <a:srgbClr val="000000"/>
              </a:solidFill>
              <a:latin typeface="Arial"/>
              <a:ea typeface="Arial"/>
              <a:cs typeface="Arial"/>
              <a:sym typeface="Arial"/>
            </a:endParaRPr>
          </a:p>
          <a:p>
            <a:pPr marL="1828800" marR="0" lvl="3" indent="-387350" algn="l" rtl="0">
              <a:lnSpc>
                <a:spcPct val="115000"/>
              </a:lnSpc>
              <a:spcBef>
                <a:spcPts val="0"/>
              </a:spcBef>
              <a:spcAft>
                <a:spcPts val="0"/>
              </a:spcAft>
              <a:buClr>
                <a:srgbClr val="000000"/>
              </a:buClr>
              <a:buSzPts val="2500"/>
              <a:buFont typeface="Arial"/>
              <a:buChar char="•"/>
            </a:pPr>
            <a:r>
              <a:rPr lang="en-US" sz="2500"/>
              <a:t>What’s Ahead?</a:t>
            </a:r>
            <a:endParaRPr sz="27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1200"/>
              </a:spcBef>
              <a:spcAft>
                <a:spcPts val="0"/>
              </a:spcAft>
              <a:buClr>
                <a:srgbClr val="000000"/>
              </a:buClr>
              <a:buSzPts val="2400"/>
              <a:buFont typeface="Arial"/>
              <a:buNone/>
            </a:pPr>
            <a:endParaRPr sz="2400">
              <a:latin typeface="Calibri"/>
              <a:ea typeface="Calibri"/>
              <a:cs typeface="Calibri"/>
              <a:sym typeface="Calibri"/>
            </a:endParaRPr>
          </a:p>
          <a:p>
            <a:pPr marL="285750" marR="0" lvl="0" indent="-133350" algn="l" rtl="0">
              <a:lnSpc>
                <a:spcPct val="100000"/>
              </a:lnSpc>
              <a:spcBef>
                <a:spcPts val="1200"/>
              </a:spcBef>
              <a:spcAft>
                <a:spcPts val="0"/>
              </a:spcAft>
              <a:buClr>
                <a:srgbClr val="000000"/>
              </a:buClr>
              <a:buSzPts val="2400"/>
              <a:buFont typeface="Arial"/>
              <a:buNone/>
            </a:pPr>
            <a:endParaRPr sz="2400">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285750" marR="0" lvl="0" indent="-13335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09" name="Google Shape;109;p13" descr="What is Family Child Care? Your Guide to Home-based Early Educatio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3" descr="What is Family Child Care? Your Guide to Home-based Early Education"/>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1" name="Google Shape;111;p13"/>
          <p:cNvPicPr preferRelativeResize="0"/>
          <p:nvPr/>
        </p:nvPicPr>
        <p:blipFill>
          <a:blip r:embed="rId3">
            <a:alphaModFix/>
          </a:blip>
          <a:stretch>
            <a:fillRect/>
          </a:stretch>
        </p:blipFill>
        <p:spPr>
          <a:xfrm>
            <a:off x="5296125" y="3766875"/>
            <a:ext cx="3109000" cy="2068900"/>
          </a:xfrm>
          <a:prstGeom prst="rect">
            <a:avLst/>
          </a:prstGeom>
          <a:noFill/>
          <a:ln>
            <a:noFill/>
          </a:ln>
        </p:spPr>
      </p:pic>
      <p:pic>
        <p:nvPicPr>
          <p:cNvPr id="112" name="Google Shape;112;p13"/>
          <p:cNvPicPr preferRelativeResize="0"/>
          <p:nvPr/>
        </p:nvPicPr>
        <p:blipFill>
          <a:blip r:embed="rId4">
            <a:alphaModFix/>
          </a:blip>
          <a:stretch>
            <a:fillRect/>
          </a:stretch>
        </p:blipFill>
        <p:spPr>
          <a:xfrm>
            <a:off x="994225" y="3790703"/>
            <a:ext cx="3300950" cy="206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rgbClr val="000000"/>
              </a:buClr>
              <a:buSzPct val="100000"/>
              <a:buFont typeface="Arial"/>
              <a:buNone/>
            </a:pPr>
            <a:fld id="{00000000-1234-1234-1234-123412341234}" type="slidenum">
              <a:rPr lang="en-US">
                <a:solidFill>
                  <a:srgbClr val="FFFFFF"/>
                </a:solidFill>
              </a:rPr>
              <a:t>3</a:t>
            </a:fld>
            <a:endParaRPr>
              <a:solidFill>
                <a:srgbClr val="FFFFFF"/>
              </a:solidFill>
            </a:endParaRPr>
          </a:p>
        </p:txBody>
      </p:sp>
      <p:sp>
        <p:nvSpPr>
          <p:cNvPr id="119" name="Google Shape;119;p14"/>
          <p:cNvSpPr txBox="1">
            <a:spLocks noGrp="1"/>
          </p:cNvSpPr>
          <p:nvPr>
            <p:ph type="title"/>
          </p:nvPr>
        </p:nvSpPr>
        <p:spPr>
          <a:xfrm>
            <a:off x="302942" y="-5"/>
            <a:ext cx="8153400" cy="990600"/>
          </a:xfrm>
          <a:prstGeom prst="rect">
            <a:avLst/>
          </a:prstGeom>
          <a:noFill/>
          <a:ln>
            <a:noFill/>
          </a:ln>
        </p:spPr>
        <p:txBody>
          <a:bodyPr spcFirstLastPara="1" wrap="square" lIns="91425" tIns="45700" rIns="91425" bIns="45700" anchor="ctr" anchorCtr="0">
            <a:noAutofit/>
          </a:bodyPr>
          <a:lstStyle/>
          <a:p>
            <a:pPr marL="457200" lvl="0" indent="0" algn="ctr" rtl="0">
              <a:lnSpc>
                <a:spcPct val="100000"/>
              </a:lnSpc>
              <a:spcBef>
                <a:spcPts val="0"/>
              </a:spcBef>
              <a:spcAft>
                <a:spcPts val="0"/>
              </a:spcAft>
              <a:buSzPts val="891"/>
              <a:buNone/>
            </a:pPr>
            <a:endParaRPr sz="4100">
              <a:latin typeface="Arial"/>
              <a:ea typeface="Arial"/>
              <a:cs typeface="Arial"/>
              <a:sym typeface="Arial"/>
            </a:endParaRPr>
          </a:p>
          <a:p>
            <a:pPr marL="457200" lvl="0" indent="0" algn="ctr" rtl="0">
              <a:lnSpc>
                <a:spcPct val="100000"/>
              </a:lnSpc>
              <a:spcBef>
                <a:spcPts val="0"/>
              </a:spcBef>
              <a:spcAft>
                <a:spcPts val="0"/>
              </a:spcAft>
              <a:buSzPts val="891"/>
              <a:buNone/>
            </a:pPr>
            <a:r>
              <a:rPr lang="en-US" sz="3500">
                <a:latin typeface="Arial"/>
                <a:ea typeface="Arial"/>
                <a:cs typeface="Arial"/>
                <a:sym typeface="Arial"/>
              </a:rPr>
              <a:t>Federal Budget </a:t>
            </a:r>
            <a:endParaRPr sz="3500">
              <a:latin typeface="Arial"/>
              <a:ea typeface="Arial"/>
              <a:cs typeface="Arial"/>
              <a:sym typeface="Arial"/>
            </a:endParaRPr>
          </a:p>
          <a:p>
            <a:pPr marL="457200" lvl="0" indent="0" algn="ctr" rtl="0">
              <a:lnSpc>
                <a:spcPct val="100000"/>
              </a:lnSpc>
              <a:spcBef>
                <a:spcPts val="0"/>
              </a:spcBef>
              <a:spcAft>
                <a:spcPts val="0"/>
              </a:spcAft>
              <a:buSzPts val="891"/>
              <a:buNone/>
            </a:pPr>
            <a:r>
              <a:rPr lang="en-US" sz="2400">
                <a:latin typeface="Arial"/>
                <a:ea typeface="Arial"/>
                <a:cs typeface="Arial"/>
                <a:sym typeface="Arial"/>
              </a:rPr>
              <a:t>FY 2023-2024</a:t>
            </a:r>
            <a:endParaRPr sz="2400">
              <a:latin typeface="Arial"/>
              <a:ea typeface="Arial"/>
              <a:cs typeface="Arial"/>
              <a:sym typeface="Arial"/>
            </a:endParaRPr>
          </a:p>
        </p:txBody>
      </p:sp>
      <p:sp>
        <p:nvSpPr>
          <p:cNvPr id="120" name="Google Shape;120;p14"/>
          <p:cNvSpPr txBox="1">
            <a:spLocks noGrp="1"/>
          </p:cNvSpPr>
          <p:nvPr>
            <p:ph type="body" idx="1"/>
          </p:nvPr>
        </p:nvSpPr>
        <p:spPr>
          <a:xfrm>
            <a:off x="-2426975" y="1482232"/>
            <a:ext cx="2276448" cy="4912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080"/>
              <a:buNone/>
            </a:pPr>
            <a:endParaRPr sz="2100">
              <a:solidFill>
                <a:srgbClr val="000000"/>
              </a:solidFill>
            </a:endParaRPr>
          </a:p>
          <a:p>
            <a:pPr marL="914400" lvl="0" indent="0" algn="l" rtl="0">
              <a:lnSpc>
                <a:spcPct val="115000"/>
              </a:lnSpc>
              <a:spcBef>
                <a:spcPts val="1200"/>
              </a:spcBef>
              <a:spcAft>
                <a:spcPts val="1200"/>
              </a:spcAft>
              <a:buSzPts val="1080"/>
              <a:buNone/>
            </a:pPr>
            <a:endParaRPr sz="1800">
              <a:solidFill>
                <a:srgbClr val="333333"/>
              </a:solidFill>
              <a:highlight>
                <a:srgbClr val="FEFFFF"/>
              </a:highlight>
            </a:endParaRPr>
          </a:p>
        </p:txBody>
      </p:sp>
      <p:sp>
        <p:nvSpPr>
          <p:cNvPr id="121" name="Google Shape;121;p14"/>
          <p:cNvSpPr txBox="1"/>
          <p:nvPr/>
        </p:nvSpPr>
        <p:spPr>
          <a:xfrm>
            <a:off x="6362700" y="6524448"/>
            <a:ext cx="2667000" cy="307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231F20"/>
              </a:solidFill>
              <a:latin typeface="Calibri"/>
              <a:ea typeface="Calibri"/>
              <a:cs typeface="Calibri"/>
              <a:sym typeface="Calibri"/>
            </a:endParaRPr>
          </a:p>
        </p:txBody>
      </p:sp>
      <p:sp>
        <p:nvSpPr>
          <p:cNvPr id="122" name="Google Shape;122;p14"/>
          <p:cNvSpPr txBox="1"/>
          <p:nvPr/>
        </p:nvSpPr>
        <p:spPr>
          <a:xfrm>
            <a:off x="634625" y="2119200"/>
            <a:ext cx="8257500" cy="1098900"/>
          </a:xfrm>
          <a:prstGeom prst="rect">
            <a:avLst/>
          </a:prstGeom>
          <a:noFill/>
          <a:ln>
            <a:noFill/>
          </a:ln>
        </p:spPr>
        <p:txBody>
          <a:bodyPr spcFirstLastPara="1" wrap="square" lIns="91425" tIns="91425" rIns="91425" bIns="91425" anchor="t" anchorCtr="0">
            <a:spAutoFit/>
          </a:bodyPr>
          <a:lstStyle/>
          <a:p>
            <a:pPr marL="285750" lvl="0" indent="-273050" algn="l" rtl="0">
              <a:lnSpc>
                <a:spcPct val="115000"/>
              </a:lnSpc>
              <a:spcBef>
                <a:spcPts val="0"/>
              </a:spcBef>
              <a:spcAft>
                <a:spcPts val="0"/>
              </a:spcAft>
              <a:buClr>
                <a:schemeClr val="dk1"/>
              </a:buClr>
              <a:buSzPts val="1800"/>
              <a:buChar char="•"/>
            </a:pPr>
            <a:r>
              <a:rPr lang="en-US" sz="1800">
                <a:solidFill>
                  <a:schemeClr val="dk1"/>
                </a:solidFill>
              </a:rPr>
              <a:t>Federal shut-down temporarily averted through November 17, 2023 </a:t>
            </a:r>
            <a:endParaRPr sz="1800">
              <a:solidFill>
                <a:schemeClr val="dk1"/>
              </a:solidFill>
            </a:endParaRPr>
          </a:p>
          <a:p>
            <a:pPr marL="285750" lvl="0" indent="-273050" algn="l" rtl="0">
              <a:lnSpc>
                <a:spcPct val="115000"/>
              </a:lnSpc>
              <a:spcBef>
                <a:spcPts val="0"/>
              </a:spcBef>
              <a:spcAft>
                <a:spcPts val="0"/>
              </a:spcAft>
              <a:buClr>
                <a:schemeClr val="dk1"/>
              </a:buClr>
              <a:buSzPts val="1800"/>
              <a:buChar char="•"/>
            </a:pPr>
            <a:r>
              <a:rPr lang="en-US" sz="1800">
                <a:solidFill>
                  <a:schemeClr val="dk1"/>
                </a:solidFill>
              </a:rPr>
              <a:t>Child Care Stabilization Act - $16 billion for child care</a:t>
            </a:r>
            <a:endParaRPr sz="1800">
              <a:solidFill>
                <a:schemeClr val="dk1"/>
              </a:solidFill>
            </a:endParaRPr>
          </a:p>
          <a:p>
            <a:pPr marL="285750" lvl="0" indent="-273050" algn="l" rtl="0">
              <a:lnSpc>
                <a:spcPct val="115000"/>
              </a:lnSpc>
              <a:spcBef>
                <a:spcPts val="0"/>
              </a:spcBef>
              <a:spcAft>
                <a:spcPts val="0"/>
              </a:spcAft>
              <a:buClr>
                <a:schemeClr val="dk1"/>
              </a:buClr>
              <a:buSzPts val="1800"/>
              <a:buChar char="•"/>
            </a:pPr>
            <a:r>
              <a:rPr lang="en-US" sz="1800">
                <a:solidFill>
                  <a:schemeClr val="dk1"/>
                </a:solidFill>
              </a:rPr>
              <a:t>Child Care Development Fund (CCDF) Notice of Proposed Rulemaking</a:t>
            </a:r>
            <a:endParaRPr sz="1800"/>
          </a:p>
        </p:txBody>
      </p:sp>
      <p:pic>
        <p:nvPicPr>
          <p:cNvPr id="123" name="Google Shape;123;p14"/>
          <p:cNvPicPr preferRelativeResize="0"/>
          <p:nvPr/>
        </p:nvPicPr>
        <p:blipFill>
          <a:blip r:embed="rId3">
            <a:alphaModFix/>
          </a:blip>
          <a:stretch>
            <a:fillRect/>
          </a:stretch>
        </p:blipFill>
        <p:spPr>
          <a:xfrm>
            <a:off x="2461600" y="3678850"/>
            <a:ext cx="4693075" cy="2346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480026" y="107947"/>
            <a:ext cx="87390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90"/>
              <a:buNone/>
            </a:pPr>
            <a:br>
              <a:rPr lang="en-US" sz="3500">
                <a:latin typeface="Arial"/>
                <a:ea typeface="Arial"/>
                <a:cs typeface="Arial"/>
                <a:sym typeface="Arial"/>
              </a:rPr>
            </a:br>
            <a:r>
              <a:rPr lang="en-US" sz="3600">
                <a:latin typeface="Arial"/>
                <a:ea typeface="Arial"/>
                <a:cs typeface="Arial"/>
                <a:sym typeface="Arial"/>
              </a:rPr>
              <a:t>California State Budget</a:t>
            </a:r>
            <a:endParaRPr sz="3600">
              <a:latin typeface="Arial"/>
              <a:ea typeface="Arial"/>
              <a:cs typeface="Arial"/>
              <a:sym typeface="Arial"/>
            </a:endParaRPr>
          </a:p>
          <a:p>
            <a:pPr marL="0" lvl="0" indent="0" algn="ctr" rtl="0">
              <a:lnSpc>
                <a:spcPct val="100000"/>
              </a:lnSpc>
              <a:spcBef>
                <a:spcPts val="0"/>
              </a:spcBef>
              <a:spcAft>
                <a:spcPts val="0"/>
              </a:spcAft>
              <a:buSzPts val="990"/>
              <a:buNone/>
            </a:pPr>
            <a:r>
              <a:rPr lang="en-US" sz="1800">
                <a:latin typeface="Arial"/>
                <a:ea typeface="Arial"/>
                <a:cs typeface="Arial"/>
                <a:sym typeface="Arial"/>
              </a:rPr>
              <a:t>Child Care</a:t>
            </a:r>
            <a:endParaRPr sz="1800">
              <a:latin typeface="Arial"/>
              <a:ea typeface="Arial"/>
              <a:cs typeface="Arial"/>
              <a:sym typeface="Arial"/>
            </a:endParaRPr>
          </a:p>
          <a:p>
            <a:pPr marL="0" lvl="0" indent="0" algn="ctr" rtl="0">
              <a:lnSpc>
                <a:spcPct val="100000"/>
              </a:lnSpc>
              <a:spcBef>
                <a:spcPts val="0"/>
              </a:spcBef>
              <a:spcAft>
                <a:spcPts val="0"/>
              </a:spcAft>
              <a:buSzPts val="990"/>
              <a:buNone/>
            </a:pPr>
            <a:r>
              <a:rPr lang="en-US" sz="2200">
                <a:latin typeface="Arial"/>
                <a:ea typeface="Arial"/>
                <a:cs typeface="Arial"/>
                <a:sym typeface="Arial"/>
              </a:rPr>
              <a:t>FY 2023-2024</a:t>
            </a:r>
            <a:br>
              <a:rPr lang="en-US" sz="1800" b="1">
                <a:latin typeface="Arial"/>
                <a:ea typeface="Arial"/>
                <a:cs typeface="Arial"/>
                <a:sym typeface="Arial"/>
              </a:rPr>
            </a:br>
            <a:endParaRPr sz="1800">
              <a:latin typeface="Arial"/>
              <a:ea typeface="Arial"/>
              <a:cs typeface="Arial"/>
              <a:sym typeface="Arial"/>
            </a:endParaRPr>
          </a:p>
        </p:txBody>
      </p:sp>
      <p:sp>
        <p:nvSpPr>
          <p:cNvPr id="130" name="Google Shape;130;p15"/>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rgbClr val="000000"/>
              </a:buClr>
              <a:buSzPct val="100000"/>
              <a:buFont typeface="Arial"/>
              <a:buNone/>
            </a:pPr>
            <a:fld id="{00000000-1234-1234-1234-123412341234}" type="slidenum">
              <a:rPr lang="en-US"/>
              <a:t>4</a:t>
            </a:fld>
            <a:endParaRPr/>
          </a:p>
        </p:txBody>
      </p:sp>
      <p:sp>
        <p:nvSpPr>
          <p:cNvPr id="131" name="Google Shape;131;p15"/>
          <p:cNvSpPr txBox="1">
            <a:spLocks noGrp="1"/>
          </p:cNvSpPr>
          <p:nvPr>
            <p:ph type="body" idx="1"/>
          </p:nvPr>
        </p:nvSpPr>
        <p:spPr>
          <a:xfrm>
            <a:off x="2223673" y="5347391"/>
            <a:ext cx="7728300" cy="29037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080"/>
              <a:buNone/>
            </a:pPr>
            <a:r>
              <a:rPr lang="en-US" sz="2200">
                <a:solidFill>
                  <a:srgbClr val="000000"/>
                </a:solidFill>
                <a:highlight>
                  <a:srgbClr val="FFFFFF"/>
                </a:highlight>
                <a:latin typeface="Georgia"/>
                <a:ea typeface="Georgia"/>
                <a:cs typeface="Georgia"/>
                <a:sym typeface="Georgia"/>
              </a:rPr>
              <a:t> </a:t>
            </a:r>
            <a:endParaRPr sz="2200">
              <a:solidFill>
                <a:srgbClr val="000000"/>
              </a:solidFill>
              <a:highlight>
                <a:srgbClr val="FFFFFF"/>
              </a:highlight>
              <a:latin typeface="Georgia"/>
              <a:ea typeface="Georgia"/>
              <a:cs typeface="Georgia"/>
              <a:sym typeface="Georgia"/>
            </a:endParaRPr>
          </a:p>
          <a:p>
            <a:pPr marL="457200" lvl="0" indent="0" algn="l" rtl="0">
              <a:lnSpc>
                <a:spcPct val="125000"/>
              </a:lnSpc>
              <a:spcBef>
                <a:spcPts val="0"/>
              </a:spcBef>
              <a:spcAft>
                <a:spcPts val="0"/>
              </a:spcAft>
              <a:buSzPts val="1080"/>
              <a:buNone/>
            </a:pPr>
            <a:endParaRPr sz="2000">
              <a:solidFill>
                <a:srgbClr val="000000"/>
              </a:solidFill>
            </a:endParaRPr>
          </a:p>
          <a:p>
            <a:pPr marL="0" lvl="0" indent="0" algn="l" rtl="0">
              <a:lnSpc>
                <a:spcPct val="125000"/>
              </a:lnSpc>
              <a:spcBef>
                <a:spcPts val="0"/>
              </a:spcBef>
              <a:spcAft>
                <a:spcPts val="0"/>
              </a:spcAft>
              <a:buSzPts val="1080"/>
              <a:buNone/>
            </a:pPr>
            <a:endParaRPr sz="2000"/>
          </a:p>
        </p:txBody>
      </p:sp>
      <p:sp>
        <p:nvSpPr>
          <p:cNvPr id="132" name="Google Shape;132;p15"/>
          <p:cNvSpPr txBox="1"/>
          <p:nvPr/>
        </p:nvSpPr>
        <p:spPr>
          <a:xfrm>
            <a:off x="514175" y="1829300"/>
            <a:ext cx="8520900" cy="164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u="sng">
                <a:solidFill>
                  <a:schemeClr val="hlink"/>
                </a:solidFill>
                <a:hlinkClick r:id="rId3"/>
              </a:rPr>
              <a:t>$6.9 billion ($4.1 billion </a:t>
            </a:r>
            <a:r>
              <a:rPr lang="en-US" sz="2200" u="sng">
                <a:solidFill>
                  <a:srgbClr val="1F497D"/>
                </a:solidFill>
                <a:hlinkClick r:id="rId3">
                  <a:extLst>
                    <a:ext uri="{A12FA001-AC4F-418D-AE19-62706E023703}">
                      <ahyp:hlinkClr xmlns:ahyp="http://schemas.microsoft.com/office/drawing/2018/hyperlinkcolor" val="tx"/>
                    </a:ext>
                  </a:extLst>
                </a:hlinkClick>
              </a:rPr>
              <a:t>General Fund</a:t>
            </a:r>
            <a:r>
              <a:rPr lang="en-US" sz="2200" u="sng">
                <a:solidFill>
                  <a:schemeClr val="hlink"/>
                </a:solidFill>
                <a:hlinkClick r:id="rId3"/>
              </a:rPr>
              <a:t>) for child care programs</a:t>
            </a:r>
            <a:r>
              <a:rPr lang="en-US" sz="2200">
                <a:solidFill>
                  <a:srgbClr val="1F497D"/>
                </a:solidFill>
              </a:rPr>
              <a:t>, </a:t>
            </a:r>
            <a:r>
              <a:rPr lang="en-US" sz="2200"/>
              <a:t>including $2.8 billion over two years to increase subsidy payments in all California child care and preschool programs. </a:t>
            </a:r>
            <a:endParaRPr sz="2200"/>
          </a:p>
          <a:p>
            <a:pPr marL="0" lvl="0" indent="0" algn="l" rtl="0">
              <a:spcBef>
                <a:spcPts val="0"/>
              </a:spcBef>
              <a:spcAft>
                <a:spcPts val="0"/>
              </a:spcAft>
              <a:buNone/>
            </a:pPr>
            <a:endParaRPr sz="1800"/>
          </a:p>
          <a:p>
            <a:pPr marL="0" lvl="0" indent="0" algn="l" rtl="0">
              <a:spcBef>
                <a:spcPts val="0"/>
              </a:spcBef>
              <a:spcAft>
                <a:spcPts val="0"/>
              </a:spcAft>
              <a:buNone/>
            </a:pPr>
            <a:endParaRPr sz="1100"/>
          </a:p>
        </p:txBody>
      </p:sp>
      <p:pic>
        <p:nvPicPr>
          <p:cNvPr id="133" name="Google Shape;133;p15"/>
          <p:cNvPicPr preferRelativeResize="0"/>
          <p:nvPr/>
        </p:nvPicPr>
        <p:blipFill>
          <a:blip r:embed="rId4">
            <a:alphaModFix/>
          </a:blip>
          <a:stretch>
            <a:fillRect/>
          </a:stretch>
        </p:blipFill>
        <p:spPr>
          <a:xfrm>
            <a:off x="1835750" y="3291500"/>
            <a:ext cx="6027575" cy="3375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6"/>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90"/>
              <a:buNone/>
            </a:pPr>
            <a:r>
              <a:rPr lang="en-US" sz="3500" u="sng">
                <a:solidFill>
                  <a:srgbClr val="0B5394"/>
                </a:solidFill>
                <a:latin typeface="Arial"/>
                <a:ea typeface="Arial"/>
                <a:cs typeface="Arial"/>
                <a:sym typeface="Arial"/>
              </a:rPr>
              <a:t>Family</a:t>
            </a:r>
            <a:r>
              <a:rPr lang="en-US" sz="3500" u="sng">
                <a:solidFill>
                  <a:srgbClr val="0B5394"/>
                </a:solidFill>
                <a:latin typeface="Arial"/>
                <a:ea typeface="Arial"/>
                <a:cs typeface="Arial"/>
                <a:sym typeface="Arial"/>
                <a:hlinkClick r:id="rId3">
                  <a:extLst>
                    <a:ext uri="{A12FA001-AC4F-418D-AE19-62706E023703}">
                      <ahyp:hlinkClr xmlns:ahyp="http://schemas.microsoft.com/office/drawing/2018/hyperlinkcolor" val="tx"/>
                    </a:ext>
                  </a:extLst>
                </a:hlinkClick>
              </a:rPr>
              <a:t> Fees </a:t>
            </a:r>
            <a:r>
              <a:rPr lang="en-US" sz="3500" u="sng">
                <a:solidFill>
                  <a:srgbClr val="0B5394"/>
                </a:solidFill>
                <a:latin typeface="Arial"/>
                <a:ea typeface="Arial"/>
                <a:cs typeface="Arial"/>
                <a:sym typeface="Arial"/>
              </a:rPr>
              <a:t>(child care fees)</a:t>
            </a:r>
            <a:endParaRPr sz="3500" u="sng">
              <a:solidFill>
                <a:srgbClr val="0B5394"/>
              </a:solidFill>
              <a:latin typeface="Arial"/>
              <a:ea typeface="Arial"/>
              <a:cs typeface="Arial"/>
              <a:sym typeface="Arial"/>
            </a:endParaRPr>
          </a:p>
        </p:txBody>
      </p:sp>
      <p:sp>
        <p:nvSpPr>
          <p:cNvPr id="140" name="Google Shape;140;p16"/>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rgbClr val="000000"/>
              </a:buClr>
              <a:buSzPct val="100000"/>
              <a:buFont typeface="Arial"/>
              <a:buNone/>
            </a:pPr>
            <a:fld id="{00000000-1234-1234-1234-123412341234}" type="slidenum">
              <a:rPr lang="en-US"/>
              <a:t>5</a:t>
            </a:fld>
            <a:endParaRPr/>
          </a:p>
        </p:txBody>
      </p:sp>
      <p:sp>
        <p:nvSpPr>
          <p:cNvPr id="141" name="Google Shape;141;p16"/>
          <p:cNvSpPr txBox="1">
            <a:spLocks noGrp="1"/>
          </p:cNvSpPr>
          <p:nvPr>
            <p:ph type="body" idx="1"/>
          </p:nvPr>
        </p:nvSpPr>
        <p:spPr>
          <a:xfrm>
            <a:off x="190050" y="1651375"/>
            <a:ext cx="8763900" cy="33705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080"/>
              <a:buNone/>
            </a:pPr>
            <a:r>
              <a:rPr lang="en-US" sz="1350">
                <a:solidFill>
                  <a:srgbClr val="000000"/>
                </a:solidFill>
                <a:highlight>
                  <a:srgbClr val="FFFFFF"/>
                </a:highlight>
                <a:latin typeface="Georgia"/>
                <a:ea typeface="Georgia"/>
                <a:cs typeface="Georgia"/>
                <a:sym typeface="Georgia"/>
              </a:rPr>
              <a:t> </a:t>
            </a:r>
            <a:endParaRPr sz="2000">
              <a:solidFill>
                <a:srgbClr val="000000"/>
              </a:solidFill>
            </a:endParaRPr>
          </a:p>
          <a:p>
            <a:pPr marL="0" lvl="0" indent="0" algn="l" rtl="0">
              <a:lnSpc>
                <a:spcPct val="125000"/>
              </a:lnSpc>
              <a:spcBef>
                <a:spcPts val="0"/>
              </a:spcBef>
              <a:spcAft>
                <a:spcPts val="0"/>
              </a:spcAft>
              <a:buSzPts val="1080"/>
              <a:buNone/>
            </a:pPr>
            <a:endParaRPr sz="2000"/>
          </a:p>
        </p:txBody>
      </p:sp>
      <p:sp>
        <p:nvSpPr>
          <p:cNvPr id="142" name="Google Shape;142;p16">
            <a:hlinkClick r:id="rId3"/>
          </p:cNvPr>
          <p:cNvSpPr txBox="1"/>
          <p:nvPr/>
        </p:nvSpPr>
        <p:spPr>
          <a:xfrm>
            <a:off x="719700" y="972225"/>
            <a:ext cx="8424300" cy="10593000"/>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endParaRPr sz="1800"/>
          </a:p>
          <a:p>
            <a:pPr marL="457200" marR="0" lvl="0" indent="-342900" algn="l" rtl="0">
              <a:lnSpc>
                <a:spcPct val="115000"/>
              </a:lnSpc>
              <a:spcBef>
                <a:spcPts val="0"/>
              </a:spcBef>
              <a:spcAft>
                <a:spcPts val="0"/>
              </a:spcAft>
              <a:buSzPts val="1800"/>
              <a:buChar char="●"/>
            </a:pPr>
            <a:r>
              <a:rPr lang="en-US" sz="1800"/>
              <a:t>Families </a:t>
            </a:r>
            <a:r>
              <a:rPr lang="en-US" sz="1800" b="1"/>
              <a:t>do not pay a child care fee until they earn 75% of the State Median Income </a:t>
            </a:r>
            <a:r>
              <a:rPr lang="en-US" sz="1800"/>
              <a:t>(SMI), ($73,380 for a family of 3)</a:t>
            </a:r>
            <a:endParaRPr sz="1800"/>
          </a:p>
          <a:p>
            <a:pPr marL="1371600" marR="0" lvl="2" indent="-342900" algn="l" rtl="0">
              <a:lnSpc>
                <a:spcPct val="115000"/>
              </a:lnSpc>
              <a:spcBef>
                <a:spcPts val="0"/>
              </a:spcBef>
              <a:spcAft>
                <a:spcPts val="0"/>
              </a:spcAft>
              <a:buSzPts val="1800"/>
              <a:buChar char="■"/>
            </a:pPr>
            <a:r>
              <a:rPr lang="en-US" sz="1800"/>
              <a:t>Before: </a:t>
            </a:r>
            <a:r>
              <a:rPr lang="en-US" sz="1800" b="1"/>
              <a:t>$288</a:t>
            </a:r>
            <a:r>
              <a:rPr lang="en-US" sz="1800"/>
              <a:t>/month for a family earning $4,077 per month (50% of SMI)</a:t>
            </a:r>
            <a:endParaRPr sz="1800"/>
          </a:p>
          <a:p>
            <a:pPr marL="1371600" marR="0" lvl="2" indent="-342900" algn="l" rtl="0">
              <a:lnSpc>
                <a:spcPct val="115000"/>
              </a:lnSpc>
              <a:spcBef>
                <a:spcPts val="0"/>
              </a:spcBef>
              <a:spcAft>
                <a:spcPts val="0"/>
              </a:spcAft>
              <a:buSzPts val="1800"/>
              <a:buChar char="■"/>
            </a:pPr>
            <a:r>
              <a:rPr lang="en-US" sz="1800"/>
              <a:t>Now: </a:t>
            </a:r>
            <a:r>
              <a:rPr lang="en-US" sz="1800" b="1"/>
              <a:t>$0</a:t>
            </a:r>
            <a:r>
              <a:rPr lang="en-US" sz="1800"/>
              <a:t>/month</a:t>
            </a:r>
            <a:endParaRPr sz="1800"/>
          </a:p>
          <a:p>
            <a:pPr marL="1371600" lvl="2" indent="-342900" algn="l" rtl="0">
              <a:lnSpc>
                <a:spcPct val="115000"/>
              </a:lnSpc>
              <a:spcBef>
                <a:spcPts val="0"/>
              </a:spcBef>
              <a:spcAft>
                <a:spcPts val="0"/>
              </a:spcAft>
              <a:buSzPts val="1800"/>
              <a:buChar char="■"/>
            </a:pPr>
            <a:r>
              <a:rPr lang="en-US" sz="1800"/>
              <a:t>Prior law required most families w/incomes above 40% pay family fees</a:t>
            </a:r>
            <a:endParaRPr sz="1800"/>
          </a:p>
          <a:p>
            <a:pPr marL="1371600" marR="0" lvl="0" indent="0" algn="l" rtl="0">
              <a:lnSpc>
                <a:spcPct val="115000"/>
              </a:lnSpc>
              <a:spcBef>
                <a:spcPts val="0"/>
              </a:spcBef>
              <a:spcAft>
                <a:spcPts val="0"/>
              </a:spcAft>
              <a:buNone/>
            </a:pPr>
            <a:endParaRPr sz="1800"/>
          </a:p>
          <a:p>
            <a:pPr marL="457200" marR="0" lvl="0" indent="-342900" algn="l" rtl="0">
              <a:lnSpc>
                <a:spcPct val="115000"/>
              </a:lnSpc>
              <a:spcBef>
                <a:spcPts val="0"/>
              </a:spcBef>
              <a:spcAft>
                <a:spcPts val="0"/>
              </a:spcAft>
              <a:buSzPts val="1800"/>
              <a:buChar char="●"/>
            </a:pPr>
            <a:r>
              <a:rPr lang="en-US" sz="1800"/>
              <a:t>Families </a:t>
            </a:r>
            <a:r>
              <a:rPr lang="en-US" sz="1800" b="1"/>
              <a:t>pay no more than 1% of income</a:t>
            </a:r>
            <a:r>
              <a:rPr lang="en-US" sz="1800"/>
              <a:t> when earning between 75% - 85% of SMI ($73,380-$83,167 for family of 3)</a:t>
            </a:r>
            <a:endParaRPr sz="1800"/>
          </a:p>
          <a:p>
            <a:pPr marL="1371600" marR="0" lvl="2" indent="-342900" algn="l" rtl="0">
              <a:lnSpc>
                <a:spcPct val="115000"/>
              </a:lnSpc>
              <a:spcBef>
                <a:spcPts val="0"/>
              </a:spcBef>
              <a:spcAft>
                <a:spcPts val="0"/>
              </a:spcAft>
              <a:buSzPts val="1800"/>
              <a:buChar char="■"/>
            </a:pPr>
            <a:r>
              <a:rPr lang="en-US" sz="1800"/>
              <a:t>Before: </a:t>
            </a:r>
            <a:r>
              <a:rPr lang="en-US" sz="1800" b="1"/>
              <a:t>$538</a:t>
            </a:r>
            <a:r>
              <a:rPr lang="en-US" sz="1800"/>
              <a:t>/month for a family earning $73,380</a:t>
            </a:r>
            <a:endParaRPr sz="1800"/>
          </a:p>
          <a:p>
            <a:pPr marL="1371600" marR="0" lvl="2" indent="-342900" algn="l" rtl="0">
              <a:lnSpc>
                <a:spcPct val="115000"/>
              </a:lnSpc>
              <a:spcBef>
                <a:spcPts val="0"/>
              </a:spcBef>
              <a:spcAft>
                <a:spcPts val="0"/>
              </a:spcAft>
              <a:buSzPts val="1800"/>
              <a:buChar char="■"/>
            </a:pPr>
            <a:r>
              <a:rPr lang="en-US" sz="1800"/>
              <a:t>Now: </a:t>
            </a:r>
            <a:r>
              <a:rPr lang="en-US" sz="1800" b="1"/>
              <a:t>$61</a:t>
            </a:r>
            <a:r>
              <a:rPr lang="en-US" sz="1800"/>
              <a:t>/per month</a:t>
            </a:r>
            <a:endParaRPr sz="1800"/>
          </a:p>
          <a:p>
            <a:pPr marL="1371600" lvl="2" indent="-342900" algn="l" rtl="0">
              <a:lnSpc>
                <a:spcPct val="115000"/>
              </a:lnSpc>
              <a:spcBef>
                <a:spcPts val="0"/>
              </a:spcBef>
              <a:spcAft>
                <a:spcPts val="0"/>
              </a:spcAft>
              <a:buSzPts val="1800"/>
              <a:buChar char="■"/>
            </a:pPr>
            <a:r>
              <a:rPr lang="en-US" sz="1800"/>
              <a:t>Prior law allowed for families to pay up to 10% of their income in family fees</a:t>
            </a:r>
            <a:endParaRPr sz="1800"/>
          </a:p>
          <a:p>
            <a:pPr marL="0" marR="0" lvl="0" indent="0" algn="l" rtl="0">
              <a:lnSpc>
                <a:spcPct val="150000"/>
              </a:lnSpc>
              <a:spcBef>
                <a:spcPts val="0"/>
              </a:spcBef>
              <a:spcAft>
                <a:spcPts val="0"/>
              </a:spcAft>
              <a:buNone/>
            </a:pPr>
            <a:endParaRPr sz="1800"/>
          </a:p>
          <a:p>
            <a:pPr marL="45720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7"/>
          <p:cNvSpPr txBox="1">
            <a:spLocks noGrp="1"/>
          </p:cNvSpPr>
          <p:nvPr>
            <p:ph type="title"/>
          </p:nvPr>
        </p:nvSpPr>
        <p:spPr>
          <a:xfrm>
            <a:off x="612648" y="228600"/>
            <a:ext cx="81534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500" u="sng" dirty="0">
                <a:solidFill>
                  <a:schemeClr val="accent1">
                    <a:lumMod val="75000"/>
                  </a:schemeClr>
                </a:solidFill>
                <a:latin typeface="Arial"/>
                <a:ea typeface="Arial"/>
                <a:cs typeface="Arial"/>
                <a:sym typeface="Arial"/>
              </a:rPr>
              <a:t>Family</a:t>
            </a:r>
            <a:r>
              <a:rPr lang="en-US" sz="3500" u="sng" dirty="0">
                <a:solidFill>
                  <a:schemeClr val="accent1">
                    <a:lumMod val="75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 Fees </a:t>
            </a:r>
            <a:r>
              <a:rPr lang="en-US" sz="3500" u="sng" dirty="0">
                <a:solidFill>
                  <a:schemeClr val="accent1">
                    <a:lumMod val="75000"/>
                  </a:schemeClr>
                </a:solidFill>
                <a:latin typeface="Arial"/>
                <a:ea typeface="Arial"/>
                <a:cs typeface="Arial"/>
                <a:sym typeface="Arial"/>
              </a:rPr>
              <a:t>(child care fees)</a:t>
            </a:r>
            <a:endParaRPr sz="3500" u="sng" dirty="0">
              <a:solidFill>
                <a:schemeClr val="accent1">
                  <a:lumMod val="75000"/>
                </a:schemeClr>
              </a:solidFill>
              <a:latin typeface="Arial"/>
              <a:ea typeface="Arial"/>
              <a:cs typeface="Arial"/>
              <a:sym typeface="Arial"/>
            </a:endParaRPr>
          </a:p>
        </p:txBody>
      </p:sp>
      <p:sp>
        <p:nvSpPr>
          <p:cNvPr id="149" name="Google Shape;149;p17"/>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Clr>
                <a:srgbClr val="000000"/>
              </a:buClr>
              <a:buSzPct val="100000"/>
              <a:buFont typeface="Arial"/>
              <a:buNone/>
            </a:pPr>
            <a:fld id="{00000000-1234-1234-1234-123412341234}" type="slidenum">
              <a:rPr lang="en-US"/>
              <a:t>6</a:t>
            </a:fld>
            <a:endParaRPr/>
          </a:p>
        </p:txBody>
      </p:sp>
      <p:sp>
        <p:nvSpPr>
          <p:cNvPr id="150" name="Google Shape;150;p17"/>
          <p:cNvSpPr txBox="1">
            <a:spLocks noGrp="1"/>
          </p:cNvSpPr>
          <p:nvPr>
            <p:ph type="body" idx="1"/>
          </p:nvPr>
        </p:nvSpPr>
        <p:spPr>
          <a:xfrm>
            <a:off x="190050" y="1651375"/>
            <a:ext cx="8763900" cy="33705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080"/>
              <a:buNone/>
            </a:pPr>
            <a:r>
              <a:rPr lang="en-US" sz="1350">
                <a:solidFill>
                  <a:srgbClr val="000000"/>
                </a:solidFill>
                <a:highlight>
                  <a:srgbClr val="FFFFFF"/>
                </a:highlight>
                <a:latin typeface="Georgia"/>
                <a:ea typeface="Georgia"/>
                <a:cs typeface="Georgia"/>
                <a:sym typeface="Georgia"/>
              </a:rPr>
              <a:t> </a:t>
            </a:r>
            <a:endParaRPr sz="2000">
              <a:solidFill>
                <a:srgbClr val="000000"/>
              </a:solidFill>
            </a:endParaRPr>
          </a:p>
          <a:p>
            <a:pPr marL="0" lvl="0" indent="0" algn="l" rtl="0">
              <a:lnSpc>
                <a:spcPct val="125000"/>
              </a:lnSpc>
              <a:spcBef>
                <a:spcPts val="0"/>
              </a:spcBef>
              <a:spcAft>
                <a:spcPts val="0"/>
              </a:spcAft>
              <a:buSzPts val="1080"/>
              <a:buNone/>
            </a:pPr>
            <a:endParaRPr sz="2000"/>
          </a:p>
        </p:txBody>
      </p:sp>
      <p:sp>
        <p:nvSpPr>
          <p:cNvPr id="151" name="Google Shape;151;p17">
            <a:hlinkClick r:id="rId3"/>
          </p:cNvPr>
          <p:cNvSpPr txBox="1"/>
          <p:nvPr/>
        </p:nvSpPr>
        <p:spPr>
          <a:xfrm>
            <a:off x="719700" y="972225"/>
            <a:ext cx="8424300" cy="7905600"/>
          </a:xfrm>
          <a:prstGeom prst="rect">
            <a:avLst/>
          </a:prstGeom>
          <a:noFill/>
          <a:ln>
            <a:noFill/>
          </a:ln>
        </p:spPr>
        <p:txBody>
          <a:bodyPr spcFirstLastPara="1" wrap="square" lIns="91425" tIns="45700" rIns="91425" bIns="45700" anchor="t" anchorCtr="0">
            <a:spAutoFit/>
          </a:bodyPr>
          <a:lstStyle/>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sz="1800" dirty="0"/>
          </a:p>
          <a:p>
            <a:pPr marL="914400" marR="0" lvl="0" indent="0" algn="l" rtl="0">
              <a:lnSpc>
                <a:spcPct val="115000"/>
              </a:lnSpc>
              <a:spcBef>
                <a:spcPts val="0"/>
              </a:spcBef>
              <a:spcAft>
                <a:spcPts val="0"/>
              </a:spcAft>
              <a:buNone/>
            </a:pPr>
            <a:endParaRPr sz="1800" dirty="0"/>
          </a:p>
          <a:p>
            <a:pPr marL="457200" marR="0" lvl="1" indent="-342900" algn="l" rtl="0">
              <a:lnSpc>
                <a:spcPct val="115000"/>
              </a:lnSpc>
              <a:spcBef>
                <a:spcPts val="0"/>
              </a:spcBef>
              <a:spcAft>
                <a:spcPts val="0"/>
              </a:spcAft>
              <a:buClr>
                <a:srgbClr val="000000"/>
              </a:buClr>
              <a:buSzPts val="1800"/>
              <a:buFont typeface="Arial"/>
              <a:buChar char="●"/>
            </a:pPr>
            <a:r>
              <a:rPr lang="en-US" sz="1800" dirty="0"/>
              <a:t>Uncollected family fees accrued before October 1, 2023 may be forgiven and not collected</a:t>
            </a:r>
            <a:endParaRPr sz="1800" dirty="0"/>
          </a:p>
          <a:p>
            <a:pPr marL="914400" marR="0" lvl="0" indent="0" algn="l" rtl="0">
              <a:lnSpc>
                <a:spcPct val="115000"/>
              </a:lnSpc>
              <a:spcBef>
                <a:spcPts val="0"/>
              </a:spcBef>
              <a:spcAft>
                <a:spcPts val="0"/>
              </a:spcAft>
              <a:buNone/>
            </a:pPr>
            <a:endParaRPr sz="1800" dirty="0"/>
          </a:p>
          <a:p>
            <a:pPr marL="457200" marR="0" lvl="1" indent="-342900" algn="l" rtl="0">
              <a:lnSpc>
                <a:spcPct val="115000"/>
              </a:lnSpc>
              <a:spcBef>
                <a:spcPts val="0"/>
              </a:spcBef>
              <a:spcAft>
                <a:spcPts val="0"/>
              </a:spcAft>
              <a:buClr>
                <a:srgbClr val="000000"/>
              </a:buClr>
              <a:buSzPts val="1800"/>
              <a:buFont typeface="Arial"/>
              <a:buChar char="●"/>
            </a:pPr>
            <a:r>
              <a:rPr lang="en-US" sz="1800" dirty="0"/>
              <a:t>Child care providers must be paid the full subsidy amount</a:t>
            </a:r>
            <a:endParaRPr sz="1800" dirty="0"/>
          </a:p>
          <a:p>
            <a:pPr marL="457200" marR="0" lvl="0" indent="0" algn="l" rtl="0">
              <a:lnSpc>
                <a:spcPct val="115000"/>
              </a:lnSpc>
              <a:spcBef>
                <a:spcPts val="0"/>
              </a:spcBef>
              <a:spcAft>
                <a:spcPts val="0"/>
              </a:spcAft>
              <a:buNone/>
            </a:pPr>
            <a:endParaRPr sz="1800" dirty="0"/>
          </a:p>
          <a:p>
            <a:pPr marL="457200" marR="0" lvl="1" indent="-342900" algn="l" rtl="0">
              <a:lnSpc>
                <a:spcPct val="115000"/>
              </a:lnSpc>
              <a:spcBef>
                <a:spcPts val="0"/>
              </a:spcBef>
              <a:spcAft>
                <a:spcPts val="0"/>
              </a:spcAft>
              <a:buClr>
                <a:srgbClr val="000000"/>
              </a:buClr>
              <a:buSzPts val="1800"/>
              <a:buFont typeface="Arial"/>
              <a:buChar char="●"/>
            </a:pPr>
            <a:r>
              <a:rPr lang="en-US" sz="1800" dirty="0"/>
              <a:t>Number of child care spaces must not be reduced because of the reduction in family fees</a:t>
            </a:r>
            <a:endParaRPr sz="1800" dirty="0"/>
          </a:p>
          <a:p>
            <a:pPr marL="0"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sz="1800" dirty="0"/>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p:txBody>
      </p:sp>
      <p:pic>
        <p:nvPicPr>
          <p:cNvPr id="152" name="Google Shape;152;p17"/>
          <p:cNvPicPr preferRelativeResize="0"/>
          <p:nvPr/>
        </p:nvPicPr>
        <p:blipFill>
          <a:blip r:embed="rId4">
            <a:alphaModFix/>
          </a:blip>
          <a:stretch>
            <a:fillRect/>
          </a:stretch>
        </p:blipFill>
        <p:spPr>
          <a:xfrm>
            <a:off x="3226400" y="4356101"/>
            <a:ext cx="2881975" cy="196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3500">
                <a:latin typeface="Arial"/>
                <a:ea typeface="Arial"/>
                <a:cs typeface="Arial"/>
                <a:sym typeface="Arial"/>
              </a:rPr>
              <a:t>California State Budget</a:t>
            </a:r>
            <a:endParaRPr sz="3500">
              <a:latin typeface="Arial"/>
              <a:ea typeface="Arial"/>
              <a:cs typeface="Arial"/>
              <a:sym typeface="Arial"/>
            </a:endParaRPr>
          </a:p>
        </p:txBody>
      </p:sp>
      <p:sp>
        <p:nvSpPr>
          <p:cNvPr id="159" name="Google Shape;159;p18"/>
          <p:cNvSpPr txBox="1">
            <a:spLocks noGrp="1"/>
          </p:cNvSpPr>
          <p:nvPr>
            <p:ph type="sldNum" idx="12"/>
          </p:nvPr>
        </p:nvSpPr>
        <p:spPr>
          <a:xfrm>
            <a:off x="0" y="1272222"/>
            <a:ext cx="533400" cy="244476"/>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7"/>
              <a:buNone/>
            </a:pPr>
            <a:fld id="{00000000-1234-1234-1234-123412341234}" type="slidenum">
              <a:rPr lang="en-US"/>
              <a:t>7</a:t>
            </a:fld>
            <a:endParaRPr/>
          </a:p>
        </p:txBody>
      </p:sp>
      <p:sp>
        <p:nvSpPr>
          <p:cNvPr id="160" name="Google Shape;160;p18"/>
          <p:cNvSpPr txBox="1"/>
          <p:nvPr/>
        </p:nvSpPr>
        <p:spPr>
          <a:xfrm>
            <a:off x="724700" y="1794425"/>
            <a:ext cx="86106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a:t>
            </a:r>
            <a:endParaRPr sz="1800"/>
          </a:p>
          <a:p>
            <a:pPr marL="0" marR="0" lvl="0" indent="0" algn="ctr" rtl="0">
              <a:lnSpc>
                <a:spcPct val="100000"/>
              </a:lnSpc>
              <a:spcBef>
                <a:spcPts val="0"/>
              </a:spcBef>
              <a:spcAft>
                <a:spcPts val="0"/>
              </a:spcAft>
              <a:buNone/>
            </a:pPr>
            <a:r>
              <a:rPr lang="en-US" sz="1800"/>
              <a:t>State Child Care and Preschool Programs</a:t>
            </a:r>
            <a:endParaRPr sz="1800"/>
          </a:p>
          <a:p>
            <a:pPr marL="0" marR="0" lvl="0" indent="0" algn="l" rtl="0">
              <a:lnSpc>
                <a:spcPct val="100000"/>
              </a:lnSpc>
              <a:spcBef>
                <a:spcPts val="0"/>
              </a:spcBef>
              <a:spcAft>
                <a:spcPts val="0"/>
              </a:spcAft>
              <a:buNone/>
            </a:pPr>
            <a:endParaRPr sz="1800"/>
          </a:p>
          <a:p>
            <a:pPr marL="285750" marR="0" lvl="0" indent="-311150" algn="l" rtl="0">
              <a:lnSpc>
                <a:spcPct val="150000"/>
              </a:lnSpc>
              <a:spcBef>
                <a:spcPts val="0"/>
              </a:spcBef>
              <a:spcAft>
                <a:spcPts val="0"/>
              </a:spcAft>
              <a:buClr>
                <a:srgbClr val="000000"/>
              </a:buClr>
              <a:buSzPts val="1800"/>
              <a:buFont typeface="Arial"/>
              <a:buChar char="•"/>
            </a:pPr>
            <a:r>
              <a:rPr lang="en-US" sz="1800"/>
              <a:t>Child Care Payment Rates </a:t>
            </a:r>
            <a:endParaRPr sz="1800"/>
          </a:p>
          <a:p>
            <a:pPr marL="914400" marR="0" lvl="1" indent="-342900" algn="l" rtl="0">
              <a:lnSpc>
                <a:spcPct val="150000"/>
              </a:lnSpc>
              <a:spcBef>
                <a:spcPts val="0"/>
              </a:spcBef>
              <a:spcAft>
                <a:spcPts val="0"/>
              </a:spcAft>
              <a:buClr>
                <a:srgbClr val="000000"/>
              </a:buClr>
              <a:buSzPts val="1800"/>
              <a:buFont typeface="Arial"/>
              <a:buChar char="○"/>
            </a:pPr>
            <a:r>
              <a:rPr lang="en-US" sz="1800"/>
              <a:t>Supplements - one time and 2-year ongoing </a:t>
            </a:r>
            <a:endParaRPr sz="1800"/>
          </a:p>
          <a:p>
            <a:pPr marL="914400" marR="0" lvl="1" indent="-342900" algn="l" rtl="0">
              <a:lnSpc>
                <a:spcPct val="150000"/>
              </a:lnSpc>
              <a:spcBef>
                <a:spcPts val="0"/>
              </a:spcBef>
              <a:spcAft>
                <a:spcPts val="0"/>
              </a:spcAft>
              <a:buClr>
                <a:srgbClr val="000000"/>
              </a:buClr>
              <a:buSzPts val="1800"/>
              <a:buFont typeface="Arial"/>
              <a:buChar char="○"/>
            </a:pPr>
            <a:r>
              <a:rPr lang="en-US" sz="1800"/>
              <a:t>Alternative Methodology</a:t>
            </a:r>
            <a:endParaRPr sz="1800"/>
          </a:p>
          <a:p>
            <a:pPr marL="457200" marR="0" lvl="0" indent="-342900" algn="l" rtl="0">
              <a:lnSpc>
                <a:spcPct val="150000"/>
              </a:lnSpc>
              <a:spcBef>
                <a:spcPts val="0"/>
              </a:spcBef>
              <a:spcAft>
                <a:spcPts val="0"/>
              </a:spcAft>
              <a:buSzPts val="1800"/>
              <a:buChar char="•"/>
            </a:pPr>
            <a:r>
              <a:rPr lang="en-US" sz="1800"/>
              <a:t>Pay based on enrollment rather than attendance</a:t>
            </a:r>
            <a:endParaRPr sz="1800" strike="sngStrike"/>
          </a:p>
          <a:p>
            <a:pPr marL="457200" marR="0" lvl="0" indent="-342900" algn="l" rtl="0">
              <a:lnSpc>
                <a:spcPct val="150000"/>
              </a:lnSpc>
              <a:spcBef>
                <a:spcPts val="0"/>
              </a:spcBef>
              <a:spcAft>
                <a:spcPts val="0"/>
              </a:spcAft>
              <a:buSzPts val="1800"/>
              <a:buChar char="•"/>
            </a:pPr>
            <a:r>
              <a:rPr lang="en-US" sz="1800"/>
              <a:t>Full-time rate from 30 to 25 hours</a:t>
            </a:r>
            <a:endParaRPr sz="1800"/>
          </a:p>
          <a:p>
            <a:pPr marL="457200" marR="0" lvl="0" indent="-342900" algn="l" rtl="0">
              <a:lnSpc>
                <a:spcPct val="150000"/>
              </a:lnSpc>
              <a:spcBef>
                <a:spcPts val="0"/>
              </a:spcBef>
              <a:spcAft>
                <a:spcPts val="0"/>
              </a:spcAft>
              <a:buSzPts val="1800"/>
              <a:buChar char="•"/>
            </a:pPr>
            <a:r>
              <a:rPr lang="en-US" sz="1800"/>
              <a:t>Improved payment rate categories ensure providers are paid the maximum amount possible</a:t>
            </a:r>
            <a:endParaRPr sz="1800"/>
          </a:p>
          <a:p>
            <a:pPr marL="0" marR="0" lvl="0" indent="0" algn="l" rtl="0">
              <a:lnSpc>
                <a:spcPct val="150000"/>
              </a:lnSpc>
              <a:spcBef>
                <a:spcPts val="0"/>
              </a:spcBef>
              <a:spcAft>
                <a:spcPts val="0"/>
              </a:spcAft>
              <a:buNone/>
            </a:pPr>
            <a:endParaRPr sz="1800"/>
          </a:p>
          <a:p>
            <a:pPr marL="457200" lvl="0" indent="0" algn="l" rtl="0">
              <a:lnSpc>
                <a:spcPct val="150000"/>
              </a:lnSpc>
              <a:spcBef>
                <a:spcPts val="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609600" y="228600"/>
            <a:ext cx="8153400" cy="990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rgbClr val="000000"/>
              </a:buClr>
              <a:buSzPts val="1800"/>
              <a:buFont typeface="Arial"/>
              <a:buNone/>
            </a:pPr>
            <a:r>
              <a:rPr lang="en-US" sz="3500">
                <a:solidFill>
                  <a:schemeClr val="dk1"/>
                </a:solidFill>
                <a:latin typeface="Arial"/>
                <a:ea typeface="Arial"/>
                <a:cs typeface="Arial"/>
                <a:sym typeface="Arial"/>
              </a:rPr>
              <a:t>California State Budget</a:t>
            </a:r>
            <a:endParaRPr sz="3500"/>
          </a:p>
        </p:txBody>
      </p:sp>
      <p:sp>
        <p:nvSpPr>
          <p:cNvPr id="167" name="Google Shape;167;p19"/>
          <p:cNvSpPr txBox="1">
            <a:spLocks noGrp="1"/>
          </p:cNvSpPr>
          <p:nvPr>
            <p:ph type="sldNum" idx="12"/>
          </p:nvPr>
        </p:nvSpPr>
        <p:spPr>
          <a:xfrm>
            <a:off x="0" y="1272222"/>
            <a:ext cx="533400" cy="244500"/>
          </a:xfrm>
          <a:prstGeom prst="rect">
            <a:avLst/>
          </a:prstGeom>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Clr>
                <a:srgbClr val="000000"/>
              </a:buClr>
              <a:buSzPct val="100000"/>
              <a:buFont typeface="Arial"/>
              <a:buNone/>
            </a:pPr>
            <a:fld id="{00000000-1234-1234-1234-123412341234}" type="slidenum">
              <a:rPr lang="en-US"/>
              <a:t>8</a:t>
            </a:fld>
            <a:endParaRPr/>
          </a:p>
        </p:txBody>
      </p:sp>
      <p:sp>
        <p:nvSpPr>
          <p:cNvPr id="168" name="Google Shape;168;p19"/>
          <p:cNvSpPr txBox="1"/>
          <p:nvPr/>
        </p:nvSpPr>
        <p:spPr>
          <a:xfrm>
            <a:off x="609600" y="1875838"/>
            <a:ext cx="8153400" cy="523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2200"/>
              <a:t>Health Care and Retirement for Family Child Care Providers</a:t>
            </a:r>
            <a:endParaRPr sz="2200"/>
          </a:p>
        </p:txBody>
      </p:sp>
      <p:pic>
        <p:nvPicPr>
          <p:cNvPr id="169" name="Google Shape;169;p19"/>
          <p:cNvPicPr preferRelativeResize="0"/>
          <p:nvPr/>
        </p:nvPicPr>
        <p:blipFill>
          <a:blip r:embed="rId3">
            <a:alphaModFix/>
          </a:blip>
          <a:stretch>
            <a:fillRect/>
          </a:stretch>
        </p:blipFill>
        <p:spPr>
          <a:xfrm>
            <a:off x="2314974" y="3055675"/>
            <a:ext cx="4514050" cy="300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sz="3500">
                <a:latin typeface="Arial"/>
                <a:ea typeface="Arial"/>
                <a:cs typeface="Arial"/>
                <a:sym typeface="Arial"/>
              </a:rPr>
              <a:t>California State Budget</a:t>
            </a:r>
            <a:endParaRPr sz="3500">
              <a:latin typeface="Arial"/>
              <a:ea typeface="Arial"/>
              <a:cs typeface="Arial"/>
              <a:sym typeface="Arial"/>
            </a:endParaRPr>
          </a:p>
        </p:txBody>
      </p:sp>
      <p:sp>
        <p:nvSpPr>
          <p:cNvPr id="176" name="Google Shape;176;p20"/>
          <p:cNvSpPr txBox="1">
            <a:spLocks noGrp="1"/>
          </p:cNvSpPr>
          <p:nvPr>
            <p:ph type="sldNum" idx="12"/>
          </p:nvPr>
        </p:nvSpPr>
        <p:spPr>
          <a:xfrm>
            <a:off x="0" y="1272222"/>
            <a:ext cx="533400" cy="244500"/>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lnSpc>
                <a:spcPct val="100000"/>
              </a:lnSpc>
              <a:spcBef>
                <a:spcPts val="0"/>
              </a:spcBef>
              <a:spcAft>
                <a:spcPts val="0"/>
              </a:spcAft>
              <a:buSzPct val="117647"/>
              <a:buNone/>
            </a:pPr>
            <a:fld id="{00000000-1234-1234-1234-123412341234}" type="slidenum">
              <a:rPr lang="en-US"/>
              <a:t>9</a:t>
            </a:fld>
            <a:endParaRPr/>
          </a:p>
        </p:txBody>
      </p:sp>
      <p:sp>
        <p:nvSpPr>
          <p:cNvPr id="177" name="Google Shape;177;p20"/>
          <p:cNvSpPr txBox="1"/>
          <p:nvPr/>
        </p:nvSpPr>
        <p:spPr>
          <a:xfrm>
            <a:off x="765925" y="1615750"/>
            <a:ext cx="8265900" cy="4929000"/>
          </a:xfrm>
          <a:prstGeom prst="rect">
            <a:avLst/>
          </a:prstGeom>
          <a:noFill/>
          <a:ln>
            <a:noFill/>
          </a:ln>
        </p:spPr>
        <p:txBody>
          <a:bodyPr spcFirstLastPara="1" wrap="square" lIns="91425" tIns="45700" rIns="91425" bIns="45700" anchor="t" anchorCtr="0">
            <a:spAutoFit/>
          </a:bodyPr>
          <a:lstStyle/>
          <a:p>
            <a:pPr marL="457200" lvl="0" indent="0" algn="ctr" rtl="0">
              <a:lnSpc>
                <a:spcPct val="115000"/>
              </a:lnSpc>
              <a:spcBef>
                <a:spcPts val="1400"/>
              </a:spcBef>
              <a:spcAft>
                <a:spcPts val="0"/>
              </a:spcAft>
              <a:buNone/>
            </a:pPr>
            <a:r>
              <a:rPr lang="en-US" sz="1800"/>
              <a:t>Department of Education (CDE) Early Education Programs</a:t>
            </a:r>
            <a:endParaRPr sz="1800"/>
          </a:p>
          <a:p>
            <a:pPr marL="0" lvl="0" indent="0" algn="l" rtl="0">
              <a:lnSpc>
                <a:spcPct val="115000"/>
              </a:lnSpc>
              <a:spcBef>
                <a:spcPts val="1200"/>
              </a:spcBef>
              <a:spcAft>
                <a:spcPts val="0"/>
              </a:spcAft>
              <a:buNone/>
            </a:pPr>
            <a:r>
              <a:rPr lang="en-US" sz="1600"/>
              <a:t>California State Preschool Program (CSPP)</a:t>
            </a:r>
            <a:endParaRPr sz="1600"/>
          </a:p>
          <a:p>
            <a:pPr marL="457200" lvl="0" indent="-330200" algn="l" rtl="0">
              <a:lnSpc>
                <a:spcPct val="115000"/>
              </a:lnSpc>
              <a:spcBef>
                <a:spcPts val="1200"/>
              </a:spcBef>
              <a:spcAft>
                <a:spcPts val="0"/>
              </a:spcAft>
              <a:buSzPts val="1600"/>
              <a:buChar char="•"/>
            </a:pPr>
            <a:r>
              <a:rPr lang="en-US" sz="1600" u="sng">
                <a:solidFill>
                  <a:schemeClr val="hlink"/>
                </a:solidFill>
                <a:hlinkClick r:id="rId3"/>
              </a:rPr>
              <a:t>Adds three-year-olds as a third priority for enrollment</a:t>
            </a:r>
            <a:r>
              <a:rPr lang="en-US" sz="1600"/>
              <a:t> in part-day state preschool, if they are not enrolled in transitional kindergarten  	</a:t>
            </a:r>
            <a:endParaRPr sz="1600"/>
          </a:p>
          <a:p>
            <a:pPr marL="0" lvl="0" indent="0" algn="l" rtl="0">
              <a:lnSpc>
                <a:spcPct val="115000"/>
              </a:lnSpc>
              <a:spcBef>
                <a:spcPts val="1200"/>
              </a:spcBef>
              <a:spcAft>
                <a:spcPts val="0"/>
              </a:spcAft>
              <a:buNone/>
            </a:pPr>
            <a:r>
              <a:rPr lang="en-US" sz="1600"/>
              <a:t>Transitional Kindergarten</a:t>
            </a:r>
            <a:endParaRPr sz="1600"/>
          </a:p>
          <a:p>
            <a:pPr marL="457200" lvl="0" indent="-330200" algn="l" rtl="0">
              <a:lnSpc>
                <a:spcPct val="115000"/>
              </a:lnSpc>
              <a:spcBef>
                <a:spcPts val="200"/>
              </a:spcBef>
              <a:spcAft>
                <a:spcPts val="0"/>
              </a:spcAft>
              <a:buSzPts val="1600"/>
              <a:buChar char="•"/>
            </a:pPr>
            <a:r>
              <a:rPr lang="en-US" sz="1600"/>
              <a:t>Expands TK enrollment to children who turn</a:t>
            </a:r>
            <a:r>
              <a:rPr lang="en-US" sz="1600">
                <a:uFill>
                  <a:noFill/>
                </a:uFill>
                <a:hlinkClick r:id="rId4"/>
              </a:rPr>
              <a:t> </a:t>
            </a:r>
            <a:r>
              <a:rPr lang="en-US" sz="1600" u="sng">
                <a:solidFill>
                  <a:schemeClr val="hlink"/>
                </a:solidFill>
                <a:hlinkClick r:id="rId4"/>
              </a:rPr>
              <a:t>four years</a:t>
            </a:r>
            <a:r>
              <a:rPr lang="en-US" sz="1600" u="sng">
                <a:solidFill>
                  <a:srgbClr val="1F497D"/>
                </a:solidFill>
                <a:hlinkClick r:id="rId4">
                  <a:extLst>
                    <a:ext uri="{A12FA001-AC4F-418D-AE19-62706E023703}">
                      <ahyp:hlinkClr xmlns:ahyp="http://schemas.microsoft.com/office/drawing/2018/hyperlinkcolor" val="tx"/>
                    </a:ext>
                  </a:extLst>
                </a:hlinkClick>
              </a:rPr>
              <a:t> </a:t>
            </a:r>
            <a:r>
              <a:rPr lang="en-US" sz="1600" u="sng">
                <a:solidFill>
                  <a:schemeClr val="hlink"/>
                </a:solidFill>
                <a:hlinkClick r:id="rId4"/>
              </a:rPr>
              <a:t>old between June 2 and September 1</a:t>
            </a:r>
            <a:r>
              <a:rPr lang="en-US" sz="1600"/>
              <a:t> during the preceding school year</a:t>
            </a:r>
            <a:endParaRPr sz="1600"/>
          </a:p>
          <a:p>
            <a:pPr marL="457200" lvl="0" indent="0" algn="l" rtl="0">
              <a:lnSpc>
                <a:spcPct val="115000"/>
              </a:lnSpc>
              <a:spcBef>
                <a:spcPts val="0"/>
              </a:spcBef>
              <a:spcAft>
                <a:spcPts val="0"/>
              </a:spcAft>
              <a:buNone/>
            </a:pPr>
            <a:endParaRPr sz="1600"/>
          </a:p>
          <a:p>
            <a:pPr marL="457200" lvl="0" indent="-330200" algn="l" rtl="0">
              <a:lnSpc>
                <a:spcPct val="115000"/>
              </a:lnSpc>
              <a:spcBef>
                <a:spcPts val="0"/>
              </a:spcBef>
              <a:spcAft>
                <a:spcPts val="0"/>
              </a:spcAft>
              <a:buSzPts val="1600"/>
              <a:buChar char="•"/>
            </a:pPr>
            <a:r>
              <a:rPr lang="en-US" sz="1600" u="sng">
                <a:solidFill>
                  <a:schemeClr val="hlink"/>
                </a:solidFill>
                <a:hlinkClick r:id="rId5"/>
              </a:rPr>
              <a:t>Delays teacher credentialing and ratio requirements</a:t>
            </a:r>
            <a:r>
              <a:rPr lang="en-US" sz="1600"/>
              <a:t> (from 1 adult to 12 children to 1 adult to 10 children) to 2025-2026</a:t>
            </a:r>
            <a:endParaRPr sz="1600"/>
          </a:p>
          <a:p>
            <a:pPr marL="0" lvl="0" indent="0" algn="l" rtl="0">
              <a:lnSpc>
                <a:spcPct val="115000"/>
              </a:lnSpc>
              <a:spcBef>
                <a:spcPts val="1200"/>
              </a:spcBef>
              <a:spcAft>
                <a:spcPts val="0"/>
              </a:spcAft>
              <a:buNone/>
            </a:pPr>
            <a:r>
              <a:rPr lang="en-US" sz="1600"/>
              <a:t>Expanded Learning Opportunities Program (ELOP)</a:t>
            </a:r>
            <a:endParaRPr sz="1600"/>
          </a:p>
          <a:p>
            <a:pPr marL="457200" lvl="0" indent="-330200" algn="l" rtl="0">
              <a:lnSpc>
                <a:spcPct val="115000"/>
              </a:lnSpc>
              <a:spcBef>
                <a:spcPts val="200"/>
              </a:spcBef>
              <a:spcAft>
                <a:spcPts val="0"/>
              </a:spcAft>
              <a:buSzPts val="1600"/>
              <a:buChar char="•"/>
            </a:pPr>
            <a:r>
              <a:rPr lang="en-US" sz="1600" u="sng">
                <a:solidFill>
                  <a:schemeClr val="hlink"/>
                </a:solidFill>
                <a:hlinkClick r:id="rId6"/>
              </a:rPr>
              <a:t>Exempts ELOP programs</a:t>
            </a:r>
            <a:r>
              <a:rPr lang="en-US" sz="1600"/>
              <a:t> from </a:t>
            </a:r>
            <a:r>
              <a:rPr lang="en-US" sz="1600" u="sng"/>
              <a:t>all</a:t>
            </a:r>
            <a:r>
              <a:rPr lang="en-US" sz="1600"/>
              <a:t> Title 22 health and safety and state licensure requirements, i.e., no toileting and diapering assistance requirements, annual unannounced inspections, and publicly-posted health and safety site reports.</a:t>
            </a:r>
            <a:endParaRPr sz="1600"/>
          </a:p>
          <a:p>
            <a:pPr marL="457200" marR="0" lvl="0" indent="0" algn="l" rtl="0">
              <a:lnSpc>
                <a:spcPct val="150000"/>
              </a:lnSpc>
              <a:spcBef>
                <a:spcPts val="0"/>
              </a:spcBef>
              <a:spcAft>
                <a:spcPts val="0"/>
              </a:spcAft>
              <a:buNone/>
            </a:pPr>
            <a:endParaRPr sz="1100"/>
          </a:p>
        </p:txBody>
      </p:sp>
    </p:spTree>
  </p:cSld>
  <p:clrMapOvr>
    <a:masterClrMapping/>
  </p:clrMapOvr>
</p:sld>
</file>

<file path=ppt/theme/theme1.xml><?xml version="1.0" encoding="utf-8"?>
<a:theme xmlns:a="http://schemas.openxmlformats.org/drawingml/2006/main" name="CCLC PowerPoint Template">
  <a:themeElements>
    <a:clrScheme name="CCLC 2020 Branding">
      <a:dk1>
        <a:srgbClr val="231F20"/>
      </a:dk1>
      <a:lt1>
        <a:srgbClr val="FFFFFF"/>
      </a:lt1>
      <a:dk2>
        <a:srgbClr val="231F20"/>
      </a:dk2>
      <a:lt2>
        <a:srgbClr val="FFFFFF"/>
      </a:lt2>
      <a:accent1>
        <a:srgbClr val="0077A2"/>
      </a:accent1>
      <a:accent2>
        <a:srgbClr val="6AA844"/>
      </a:accent2>
      <a:accent3>
        <a:srgbClr val="C5CAD1"/>
      </a:accent3>
      <a:accent4>
        <a:srgbClr val="666F74"/>
      </a:accent4>
      <a:accent5>
        <a:srgbClr val="D5EEF2"/>
      </a:accent5>
      <a:accent6>
        <a:srgbClr val="CFDF91"/>
      </a:accent6>
      <a:hlink>
        <a:srgbClr val="0077A2"/>
      </a:hlink>
      <a:folHlink>
        <a:srgbClr val="666F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733</Words>
  <Application>Microsoft Office PowerPoint</Application>
  <PresentationFormat>On-screen Show (4:3)</PresentationFormat>
  <Paragraphs>170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Noto Sans Symbols</vt:lpstr>
      <vt:lpstr>Times New Roman</vt:lpstr>
      <vt:lpstr>CCLC PowerPoint Template</vt:lpstr>
      <vt:lpstr>PowerPoint Presentation</vt:lpstr>
      <vt:lpstr>Federal &amp; State Legislative Updates 2023-2024</vt:lpstr>
      <vt:lpstr> Federal Budget  FY 2023-2024</vt:lpstr>
      <vt:lpstr> California State Budget Child Care FY 2023-2024 </vt:lpstr>
      <vt:lpstr>Family Fees (child care fees)</vt:lpstr>
      <vt:lpstr>Family Fees (child care fees)</vt:lpstr>
      <vt:lpstr>California State Budget</vt:lpstr>
      <vt:lpstr>California State Budget</vt:lpstr>
      <vt:lpstr>California State Budget</vt:lpstr>
      <vt:lpstr>California State Budget</vt:lpstr>
      <vt:lpstr>California Policy Bills  Improving the Lives of Women, Children, and Families </vt:lpstr>
      <vt:lpstr>  What’s Ahead?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LFurstenfeld</dc:creator>
  <cp:lastModifiedBy>Fran Biderman</cp:lastModifiedBy>
  <cp:revision>3</cp:revision>
  <dcterms:modified xsi:type="dcterms:W3CDTF">2023-10-17T20:06:01Z</dcterms:modified>
</cp:coreProperties>
</file>