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Lst>
  <p:notesMasterIdLst>
    <p:notesMasterId r:id="rId20"/>
  </p:notesMasterIdLst>
  <p:handoutMasterIdLst>
    <p:handoutMasterId r:id="rId21"/>
  </p:handoutMasterIdLst>
  <p:sldIdLst>
    <p:sldId id="256" r:id="rId2"/>
    <p:sldId id="257" r:id="rId3"/>
    <p:sldId id="259" r:id="rId4"/>
    <p:sldId id="868" r:id="rId5"/>
    <p:sldId id="869" r:id="rId6"/>
    <p:sldId id="264" r:id="rId7"/>
    <p:sldId id="266" r:id="rId8"/>
    <p:sldId id="872" r:id="rId9"/>
    <p:sldId id="375" r:id="rId10"/>
    <p:sldId id="263" r:id="rId11"/>
    <p:sldId id="354" r:id="rId12"/>
    <p:sldId id="385" r:id="rId13"/>
    <p:sldId id="870" r:id="rId14"/>
    <p:sldId id="265" r:id="rId15"/>
    <p:sldId id="871" r:id="rId16"/>
    <p:sldId id="271" r:id="rId17"/>
    <p:sldId id="267" r:id="rId18"/>
    <p:sldId id="355"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Santodonato" initials="" lastIdx="1" clrIdx="0"/>
  <p:cmAuthor id="1" name="Julie Kurtz" initials="MOU"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4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F59258-E40D-479D-B601-0BCD5DB3862D}">
  <a:tblStyle styleId="{BCF59258-E40D-479D-B601-0BCD5DB3862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p:restoredTop sz="69327"/>
  </p:normalViewPr>
  <p:slideViewPr>
    <p:cSldViewPr snapToGrid="0" snapToObjects="1">
      <p:cViewPr varScale="1">
        <p:scale>
          <a:sx n="60" d="100"/>
          <a:sy n="60" d="100"/>
        </p:scale>
        <p:origin x="1598" y="34"/>
      </p:cViewPr>
      <p:guideLst/>
    </p:cSldViewPr>
  </p:slideViewPr>
  <p:notesTextViewPr>
    <p:cViewPr>
      <p:scale>
        <a:sx n="1" d="1"/>
        <a:sy n="1" d="1"/>
      </p:scale>
      <p:origin x="0" y="0"/>
    </p:cViewPr>
  </p:notesTextViewPr>
  <p:notesViewPr>
    <p:cSldViewPr snapToGrid="0" snapToObjects="1">
      <p:cViewPr varScale="1">
        <p:scale>
          <a:sx n="54" d="100"/>
          <a:sy n="54" d="100"/>
        </p:scale>
        <p:origin x="206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7679E-ECE8-B842-B29C-6659DD113B59}"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76B5E8E6-0125-3F48-8830-BCA3CAF1A9FF}">
      <dgm:prSet phldrT="[Text]" custT="1"/>
      <dgm:spPr>
        <a:ln>
          <a:solidFill>
            <a:srgbClr val="00B0F0"/>
          </a:solidFill>
        </a:ln>
      </dgm:spPr>
      <dgm:t>
        <a:bodyPr/>
        <a:lstStyle/>
        <a:p>
          <a:r>
            <a:rPr lang="en-US" sz="3200" b="1" dirty="0"/>
            <a:t>Trauma Dis-Organized  </a:t>
          </a:r>
        </a:p>
        <a:p>
          <a:r>
            <a:rPr lang="en-US" sz="2600" dirty="0"/>
            <a:t>-F</a:t>
          </a:r>
          <a:r>
            <a:rPr lang="en-US" sz="2000" b="0" dirty="0"/>
            <a:t>ight, flight or freeze</a:t>
          </a:r>
        </a:p>
        <a:p>
          <a:r>
            <a:rPr lang="en-US" sz="2000" b="0" dirty="0"/>
            <a:t>-Rigid</a:t>
          </a:r>
        </a:p>
        <a:p>
          <a:r>
            <a:rPr lang="en-US" sz="2000" b="0" dirty="0"/>
            <a:t>-Not feeling safe</a:t>
          </a:r>
        </a:p>
        <a:p>
          <a:r>
            <a:rPr lang="en-US" sz="2000" b="0" dirty="0"/>
            <a:t>-Overwhelmed</a:t>
          </a:r>
        </a:p>
        <a:p>
          <a:r>
            <a:rPr lang="en-US" sz="2000" b="0" dirty="0"/>
            <a:t>-Reactive</a:t>
          </a:r>
        </a:p>
        <a:p>
          <a:r>
            <a:rPr lang="en-US" sz="2000" b="0" dirty="0"/>
            <a:t>-Unpredictable</a:t>
          </a:r>
        </a:p>
      </dgm:t>
    </dgm:pt>
    <dgm:pt modelId="{3EE159F9-BEBB-F14E-8DCF-B8E36AB2DA26}" type="parTrans" cxnId="{4B994225-DBB0-BB4A-ACC7-797C3379E9B9}">
      <dgm:prSet/>
      <dgm:spPr/>
      <dgm:t>
        <a:bodyPr/>
        <a:lstStyle/>
        <a:p>
          <a:endParaRPr lang="en-US"/>
        </a:p>
      </dgm:t>
    </dgm:pt>
    <dgm:pt modelId="{C3752778-EBB7-314E-B101-36BF52A13342}" type="sibTrans" cxnId="{4B994225-DBB0-BB4A-ACC7-797C3379E9B9}">
      <dgm:prSet/>
      <dgm:spPr/>
      <dgm:t>
        <a:bodyPr/>
        <a:lstStyle/>
        <a:p>
          <a:endParaRPr lang="en-US"/>
        </a:p>
      </dgm:t>
    </dgm:pt>
    <dgm:pt modelId="{A7FD7A00-B2F4-5648-9F1A-6388B8B0398A}">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rgbClr val="0070C0"/>
          </a:solidFill>
        </a:ln>
      </dgm:spPr>
      <dgm:t>
        <a:bodyPr/>
        <a:lstStyle/>
        <a:p>
          <a:r>
            <a:rPr lang="en-US" sz="3200" b="1" dirty="0"/>
            <a:t>Trauma Informed</a:t>
          </a:r>
        </a:p>
        <a:p>
          <a:r>
            <a:rPr lang="en-US" sz="2000" dirty="0"/>
            <a:t>- Understands impact</a:t>
          </a:r>
        </a:p>
        <a:p>
          <a:r>
            <a:rPr lang="en-US" sz="2000" dirty="0"/>
            <a:t>-Looks at policy and procedure</a:t>
          </a:r>
        </a:p>
        <a:p>
          <a:r>
            <a:rPr lang="en-US" sz="2000" dirty="0"/>
            <a:t>- Implements some guiding principles</a:t>
          </a:r>
        </a:p>
        <a:p>
          <a:endParaRPr lang="en-US" sz="2000" dirty="0"/>
        </a:p>
      </dgm:t>
    </dgm:pt>
    <dgm:pt modelId="{DD248ABF-67C5-254F-87CA-33CE7C601972}" type="parTrans" cxnId="{72540C34-9632-354A-924F-3F9DD247EE26}">
      <dgm:prSet/>
      <dgm:spPr/>
      <dgm:t>
        <a:bodyPr/>
        <a:lstStyle/>
        <a:p>
          <a:endParaRPr lang="en-US"/>
        </a:p>
      </dgm:t>
    </dgm:pt>
    <dgm:pt modelId="{29B84F2F-B171-BD4D-98A6-3294403D992A}" type="sibTrans" cxnId="{72540C34-9632-354A-924F-3F9DD247EE26}">
      <dgm:prSet/>
      <dgm:spPr/>
      <dgm:t>
        <a:bodyPr/>
        <a:lstStyle/>
        <a:p>
          <a:endParaRPr lang="en-US"/>
        </a:p>
      </dgm:t>
    </dgm:pt>
    <dgm:pt modelId="{3DBB6985-3FBA-CD43-BC4E-56C7BD357E68}">
      <dgm:prSet phldrT="[Text]"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t="100000"/>
          </a:path>
          <a:tileRect r="-100000" b="-100000"/>
        </a:gradFill>
        <a:ln>
          <a:solidFill>
            <a:srgbClr val="00B0F0"/>
          </a:solidFill>
        </a:ln>
      </dgm:spPr>
      <dgm:t>
        <a:bodyPr/>
        <a:lstStyle/>
        <a:p>
          <a:r>
            <a:rPr lang="en-US" sz="3200" b="1" dirty="0"/>
            <a:t>Trauma Healing</a:t>
          </a:r>
          <a:r>
            <a:rPr lang="en-US" sz="3900" dirty="0"/>
            <a:t> </a:t>
          </a:r>
          <a:r>
            <a:rPr lang="en-US" sz="2000" b="0" dirty="0"/>
            <a:t> Predictable and safe</a:t>
          </a:r>
        </a:p>
        <a:p>
          <a:r>
            <a:rPr lang="en-US" sz="2000" b="0" dirty="0"/>
            <a:t>-Reflective, not reactive</a:t>
          </a:r>
        </a:p>
        <a:p>
          <a:r>
            <a:rPr lang="en-US" sz="2000" b="0" dirty="0"/>
            <a:t>-Calm and regulating</a:t>
          </a:r>
        </a:p>
        <a:p>
          <a:r>
            <a:rPr lang="en-US" sz="2000" b="0" dirty="0"/>
            <a:t>-Self-care and wellness</a:t>
          </a:r>
        </a:p>
        <a:p>
          <a:r>
            <a:rPr lang="en-US" sz="2000" b="0" dirty="0"/>
            <a:t>-Creative</a:t>
          </a:r>
        </a:p>
        <a:p>
          <a:endParaRPr lang="en-US" sz="2000" b="1" dirty="0"/>
        </a:p>
      </dgm:t>
    </dgm:pt>
    <dgm:pt modelId="{7F58FC48-0D9A-164D-8A72-B63F224FD55B}" type="parTrans" cxnId="{21CE2C39-61F1-B544-A497-F9F424483946}">
      <dgm:prSet/>
      <dgm:spPr/>
      <dgm:t>
        <a:bodyPr/>
        <a:lstStyle/>
        <a:p>
          <a:endParaRPr lang="en-US"/>
        </a:p>
      </dgm:t>
    </dgm:pt>
    <dgm:pt modelId="{906326A3-28B9-2C43-8AF2-160DBB56CAED}" type="sibTrans" cxnId="{21CE2C39-61F1-B544-A497-F9F424483946}">
      <dgm:prSet/>
      <dgm:spPr/>
      <dgm:t>
        <a:bodyPr/>
        <a:lstStyle/>
        <a:p>
          <a:endParaRPr lang="en-US"/>
        </a:p>
      </dgm:t>
    </dgm:pt>
    <dgm:pt modelId="{668AF601-F87B-5E44-99A1-DE4213F263E7}" type="pres">
      <dgm:prSet presAssocID="{C637679E-ECE8-B842-B29C-6659DD113B59}" presName="Name0" presStyleCnt="0">
        <dgm:presLayoutVars>
          <dgm:dir/>
          <dgm:resizeHandles val="exact"/>
        </dgm:presLayoutVars>
      </dgm:prSet>
      <dgm:spPr/>
    </dgm:pt>
    <dgm:pt modelId="{CBD9E87D-6939-8E4A-8705-124633485D71}" type="pres">
      <dgm:prSet presAssocID="{76B5E8E6-0125-3F48-8830-BCA3CAF1A9FF}" presName="Name5" presStyleLbl="vennNode1" presStyleIdx="0" presStyleCnt="3" custScaleX="94598" custScaleY="137420" custLinFactNeighborX="-46672" custLinFactNeighborY="-636">
        <dgm:presLayoutVars>
          <dgm:bulletEnabled val="1"/>
        </dgm:presLayoutVars>
      </dgm:prSet>
      <dgm:spPr/>
    </dgm:pt>
    <dgm:pt modelId="{616DB0A8-1BC2-4C40-B5EB-81ACCBEEAA20}" type="pres">
      <dgm:prSet presAssocID="{C3752778-EBB7-314E-B101-36BF52A13342}" presName="space" presStyleCnt="0"/>
      <dgm:spPr/>
    </dgm:pt>
    <dgm:pt modelId="{B77506BD-ABC9-474D-A226-CD018033C3F3}" type="pres">
      <dgm:prSet presAssocID="{A7FD7A00-B2F4-5648-9F1A-6388B8B0398A}" presName="Name5" presStyleLbl="vennNode1" presStyleIdx="1" presStyleCnt="3" custScaleX="92802" custScaleY="137420">
        <dgm:presLayoutVars>
          <dgm:bulletEnabled val="1"/>
        </dgm:presLayoutVars>
      </dgm:prSet>
      <dgm:spPr/>
    </dgm:pt>
    <dgm:pt modelId="{81A946D2-229A-3D40-90E4-AB746D004609}" type="pres">
      <dgm:prSet presAssocID="{29B84F2F-B171-BD4D-98A6-3294403D992A}" presName="space" presStyleCnt="0"/>
      <dgm:spPr/>
    </dgm:pt>
    <dgm:pt modelId="{AB5CD255-6345-944C-871A-5A15EE7C96E1}" type="pres">
      <dgm:prSet presAssocID="{3DBB6985-3FBA-CD43-BC4E-56C7BD357E68}" presName="Name5" presStyleLbl="vennNode1" presStyleIdx="2" presStyleCnt="3" custScaleX="84486" custScaleY="137420" custLinFactNeighborX="72029" custLinFactNeighborY="370">
        <dgm:presLayoutVars>
          <dgm:bulletEnabled val="1"/>
        </dgm:presLayoutVars>
      </dgm:prSet>
      <dgm:spPr/>
    </dgm:pt>
  </dgm:ptLst>
  <dgm:cxnLst>
    <dgm:cxn modelId="{10B80519-7880-BB44-BBD2-8767B44C8C48}" type="presOf" srcId="{3DBB6985-3FBA-CD43-BC4E-56C7BD357E68}" destId="{AB5CD255-6345-944C-871A-5A15EE7C96E1}" srcOrd="0" destOrd="0" presId="urn:microsoft.com/office/officeart/2005/8/layout/venn3"/>
    <dgm:cxn modelId="{4B994225-DBB0-BB4A-ACC7-797C3379E9B9}" srcId="{C637679E-ECE8-B842-B29C-6659DD113B59}" destId="{76B5E8E6-0125-3F48-8830-BCA3CAF1A9FF}" srcOrd="0" destOrd="0" parTransId="{3EE159F9-BEBB-F14E-8DCF-B8E36AB2DA26}" sibTransId="{C3752778-EBB7-314E-B101-36BF52A13342}"/>
    <dgm:cxn modelId="{72540C34-9632-354A-924F-3F9DD247EE26}" srcId="{C637679E-ECE8-B842-B29C-6659DD113B59}" destId="{A7FD7A00-B2F4-5648-9F1A-6388B8B0398A}" srcOrd="1" destOrd="0" parTransId="{DD248ABF-67C5-254F-87CA-33CE7C601972}" sibTransId="{29B84F2F-B171-BD4D-98A6-3294403D992A}"/>
    <dgm:cxn modelId="{21CE2C39-61F1-B544-A497-F9F424483946}" srcId="{C637679E-ECE8-B842-B29C-6659DD113B59}" destId="{3DBB6985-3FBA-CD43-BC4E-56C7BD357E68}" srcOrd="2" destOrd="0" parTransId="{7F58FC48-0D9A-164D-8A72-B63F224FD55B}" sibTransId="{906326A3-28B9-2C43-8AF2-160DBB56CAED}"/>
    <dgm:cxn modelId="{1B179EBC-AD1F-4E4F-A3C6-58A2582BD0CB}" type="presOf" srcId="{76B5E8E6-0125-3F48-8830-BCA3CAF1A9FF}" destId="{CBD9E87D-6939-8E4A-8705-124633485D71}" srcOrd="0" destOrd="0" presId="urn:microsoft.com/office/officeart/2005/8/layout/venn3"/>
    <dgm:cxn modelId="{8C72E3CD-AF85-A54B-944D-6EB8170DCE77}" type="presOf" srcId="{C637679E-ECE8-B842-B29C-6659DD113B59}" destId="{668AF601-F87B-5E44-99A1-DE4213F263E7}" srcOrd="0" destOrd="0" presId="urn:microsoft.com/office/officeart/2005/8/layout/venn3"/>
    <dgm:cxn modelId="{2C6304D3-B803-254F-B5BC-5DB0A338C09F}" type="presOf" srcId="{A7FD7A00-B2F4-5648-9F1A-6388B8B0398A}" destId="{B77506BD-ABC9-474D-A226-CD018033C3F3}" srcOrd="0" destOrd="0" presId="urn:microsoft.com/office/officeart/2005/8/layout/venn3"/>
    <dgm:cxn modelId="{84122745-2BA8-6C4A-9A8C-4DE6F3E19B62}" type="presParOf" srcId="{668AF601-F87B-5E44-99A1-DE4213F263E7}" destId="{CBD9E87D-6939-8E4A-8705-124633485D71}" srcOrd="0" destOrd="0" presId="urn:microsoft.com/office/officeart/2005/8/layout/venn3"/>
    <dgm:cxn modelId="{2CE45ADB-75A6-7A47-83B7-4C4789819429}" type="presParOf" srcId="{668AF601-F87B-5E44-99A1-DE4213F263E7}" destId="{616DB0A8-1BC2-4C40-B5EB-81ACCBEEAA20}" srcOrd="1" destOrd="0" presId="urn:microsoft.com/office/officeart/2005/8/layout/venn3"/>
    <dgm:cxn modelId="{D0172B95-B785-EB4A-B6CA-ACB5BEFC5C6E}" type="presParOf" srcId="{668AF601-F87B-5E44-99A1-DE4213F263E7}" destId="{B77506BD-ABC9-474D-A226-CD018033C3F3}" srcOrd="2" destOrd="0" presId="urn:microsoft.com/office/officeart/2005/8/layout/venn3"/>
    <dgm:cxn modelId="{BF5D9EA7-595D-1F4E-9D2E-31E31158650A}" type="presParOf" srcId="{668AF601-F87B-5E44-99A1-DE4213F263E7}" destId="{81A946D2-229A-3D40-90E4-AB746D004609}" srcOrd="3" destOrd="0" presId="urn:microsoft.com/office/officeart/2005/8/layout/venn3"/>
    <dgm:cxn modelId="{07640700-5E78-6B43-977C-54488E8B90BC}" type="presParOf" srcId="{668AF601-F87B-5E44-99A1-DE4213F263E7}" destId="{AB5CD255-6345-944C-871A-5A15EE7C96E1}"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9E87D-6939-8E4A-8705-124633485D71}">
      <dsp:nvSpPr>
        <dsp:cNvPr id="0" name=""/>
        <dsp:cNvSpPr/>
      </dsp:nvSpPr>
      <dsp:spPr>
        <a:xfrm>
          <a:off x="0" y="0"/>
          <a:ext cx="3643956" cy="5293478"/>
        </a:xfrm>
        <a:prstGeom prst="ellipse">
          <a:avLst/>
        </a:prstGeom>
        <a:gradFill rotWithShape="0">
          <a:gsLst>
            <a:gs pos="0">
              <a:schemeClr val="accent1">
                <a:alpha val="50000"/>
                <a:hueOff val="0"/>
                <a:satOff val="0"/>
                <a:lumOff val="0"/>
                <a:alphaOff val="0"/>
                <a:tint val="98000"/>
                <a:satMod val="110000"/>
                <a:lumMod val="104000"/>
              </a:schemeClr>
            </a:gs>
            <a:gs pos="69000">
              <a:schemeClr val="accent1">
                <a:alpha val="50000"/>
                <a:hueOff val="0"/>
                <a:satOff val="0"/>
                <a:lumOff val="0"/>
                <a:alphaOff val="0"/>
                <a:shade val="88000"/>
                <a:satMod val="130000"/>
                <a:lumMod val="92000"/>
              </a:schemeClr>
            </a:gs>
            <a:gs pos="100000">
              <a:schemeClr val="accent1">
                <a:alpha val="50000"/>
                <a:hueOff val="0"/>
                <a:satOff val="0"/>
                <a:lumOff val="0"/>
                <a:alphaOff val="0"/>
                <a:shade val="78000"/>
                <a:satMod val="130000"/>
                <a:lumMod val="92000"/>
              </a:schemeClr>
            </a:gs>
          </a:gsLst>
          <a:lin ang="5400000" scaled="0"/>
        </a:gradFill>
        <a:ln>
          <a:solidFill>
            <a:srgbClr val="00B0F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11991" tIns="40640" rIns="211991"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Trauma Dis-Organized  </a:t>
          </a:r>
        </a:p>
        <a:p>
          <a:pPr marL="0" lvl="0" indent="0" algn="ctr" defTabSz="1422400">
            <a:lnSpc>
              <a:spcPct val="90000"/>
            </a:lnSpc>
            <a:spcBef>
              <a:spcPct val="0"/>
            </a:spcBef>
            <a:spcAft>
              <a:spcPct val="35000"/>
            </a:spcAft>
            <a:buNone/>
          </a:pPr>
          <a:r>
            <a:rPr lang="en-US" sz="2600" kern="1200" dirty="0"/>
            <a:t>-F</a:t>
          </a:r>
          <a:r>
            <a:rPr lang="en-US" sz="2000" b="0" kern="1200" dirty="0"/>
            <a:t>ight, flight or freeze</a:t>
          </a:r>
        </a:p>
        <a:p>
          <a:pPr marL="0" lvl="0" indent="0" algn="ctr" defTabSz="1422400">
            <a:lnSpc>
              <a:spcPct val="90000"/>
            </a:lnSpc>
            <a:spcBef>
              <a:spcPct val="0"/>
            </a:spcBef>
            <a:spcAft>
              <a:spcPct val="35000"/>
            </a:spcAft>
            <a:buNone/>
          </a:pPr>
          <a:r>
            <a:rPr lang="en-US" sz="2000" b="0" kern="1200" dirty="0"/>
            <a:t>-Rigid</a:t>
          </a:r>
        </a:p>
        <a:p>
          <a:pPr marL="0" lvl="0" indent="0" algn="ctr" defTabSz="1422400">
            <a:lnSpc>
              <a:spcPct val="90000"/>
            </a:lnSpc>
            <a:spcBef>
              <a:spcPct val="0"/>
            </a:spcBef>
            <a:spcAft>
              <a:spcPct val="35000"/>
            </a:spcAft>
            <a:buNone/>
          </a:pPr>
          <a:r>
            <a:rPr lang="en-US" sz="2000" b="0" kern="1200" dirty="0"/>
            <a:t>-Not feeling safe</a:t>
          </a:r>
        </a:p>
        <a:p>
          <a:pPr marL="0" lvl="0" indent="0" algn="ctr" defTabSz="1422400">
            <a:lnSpc>
              <a:spcPct val="90000"/>
            </a:lnSpc>
            <a:spcBef>
              <a:spcPct val="0"/>
            </a:spcBef>
            <a:spcAft>
              <a:spcPct val="35000"/>
            </a:spcAft>
            <a:buNone/>
          </a:pPr>
          <a:r>
            <a:rPr lang="en-US" sz="2000" b="0" kern="1200" dirty="0"/>
            <a:t>-Overwhelmed</a:t>
          </a:r>
        </a:p>
        <a:p>
          <a:pPr marL="0" lvl="0" indent="0" algn="ctr" defTabSz="1422400">
            <a:lnSpc>
              <a:spcPct val="90000"/>
            </a:lnSpc>
            <a:spcBef>
              <a:spcPct val="0"/>
            </a:spcBef>
            <a:spcAft>
              <a:spcPct val="35000"/>
            </a:spcAft>
            <a:buNone/>
          </a:pPr>
          <a:r>
            <a:rPr lang="en-US" sz="2000" b="0" kern="1200" dirty="0"/>
            <a:t>-Reactive</a:t>
          </a:r>
        </a:p>
        <a:p>
          <a:pPr marL="0" lvl="0" indent="0" algn="ctr" defTabSz="1422400">
            <a:lnSpc>
              <a:spcPct val="90000"/>
            </a:lnSpc>
            <a:spcBef>
              <a:spcPct val="0"/>
            </a:spcBef>
            <a:spcAft>
              <a:spcPct val="35000"/>
            </a:spcAft>
            <a:buNone/>
          </a:pPr>
          <a:r>
            <a:rPr lang="en-US" sz="2000" b="0" kern="1200" dirty="0"/>
            <a:t>-Unpredictable</a:t>
          </a:r>
        </a:p>
      </dsp:txBody>
      <dsp:txXfrm>
        <a:off x="533645" y="775212"/>
        <a:ext cx="2576666" cy="3743054"/>
      </dsp:txXfrm>
    </dsp:sp>
    <dsp:sp modelId="{B77506BD-ABC9-474D-A226-CD018033C3F3}">
      <dsp:nvSpPr>
        <dsp:cNvPr id="0" name=""/>
        <dsp:cNvSpPr/>
      </dsp:nvSpPr>
      <dsp:spPr>
        <a:xfrm>
          <a:off x="2941272" y="1616"/>
          <a:ext cx="3574773" cy="5293478"/>
        </a:xfrm>
        <a:prstGeom prst="ellipse">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rgbClr val="0070C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11991" tIns="40640" rIns="211991"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Trauma Informed</a:t>
          </a:r>
        </a:p>
        <a:p>
          <a:pPr marL="0" lvl="0" indent="0" algn="ctr" defTabSz="1422400">
            <a:lnSpc>
              <a:spcPct val="90000"/>
            </a:lnSpc>
            <a:spcBef>
              <a:spcPct val="0"/>
            </a:spcBef>
            <a:spcAft>
              <a:spcPct val="35000"/>
            </a:spcAft>
            <a:buNone/>
          </a:pPr>
          <a:r>
            <a:rPr lang="en-US" sz="2000" kern="1200" dirty="0"/>
            <a:t>- Understands impact</a:t>
          </a:r>
        </a:p>
        <a:p>
          <a:pPr marL="0" lvl="0" indent="0" algn="ctr" defTabSz="1422400">
            <a:lnSpc>
              <a:spcPct val="90000"/>
            </a:lnSpc>
            <a:spcBef>
              <a:spcPct val="0"/>
            </a:spcBef>
            <a:spcAft>
              <a:spcPct val="35000"/>
            </a:spcAft>
            <a:buNone/>
          </a:pPr>
          <a:r>
            <a:rPr lang="en-US" sz="2000" kern="1200" dirty="0"/>
            <a:t>-Looks at policy and procedure</a:t>
          </a:r>
        </a:p>
        <a:p>
          <a:pPr marL="0" lvl="0" indent="0" algn="ctr" defTabSz="1422400">
            <a:lnSpc>
              <a:spcPct val="90000"/>
            </a:lnSpc>
            <a:spcBef>
              <a:spcPct val="0"/>
            </a:spcBef>
            <a:spcAft>
              <a:spcPct val="35000"/>
            </a:spcAft>
            <a:buNone/>
          </a:pPr>
          <a:r>
            <a:rPr lang="en-US" sz="2000" kern="1200" dirty="0"/>
            <a:t>- Implements some guiding principles</a:t>
          </a:r>
        </a:p>
        <a:p>
          <a:pPr marL="0" lvl="0" indent="0" algn="ctr" defTabSz="1422400">
            <a:lnSpc>
              <a:spcPct val="90000"/>
            </a:lnSpc>
            <a:spcBef>
              <a:spcPct val="0"/>
            </a:spcBef>
            <a:spcAft>
              <a:spcPct val="35000"/>
            </a:spcAft>
            <a:buNone/>
          </a:pPr>
          <a:endParaRPr lang="en-US" sz="2000" kern="1200" dirty="0"/>
        </a:p>
      </dsp:txBody>
      <dsp:txXfrm>
        <a:off x="3464785" y="776828"/>
        <a:ext cx="2527747" cy="3743054"/>
      </dsp:txXfrm>
    </dsp:sp>
    <dsp:sp modelId="{AB5CD255-6345-944C-871A-5A15EE7C96E1}">
      <dsp:nvSpPr>
        <dsp:cNvPr id="0" name=""/>
        <dsp:cNvSpPr/>
      </dsp:nvSpPr>
      <dsp:spPr>
        <a:xfrm>
          <a:off x="5813362" y="3232"/>
          <a:ext cx="3254437" cy="5293478"/>
        </a:xfrm>
        <a:prstGeom prst="ellipse">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t="100000"/>
          </a:path>
          <a:tileRect r="-100000" b="-100000"/>
        </a:gradFill>
        <a:ln>
          <a:solidFill>
            <a:srgbClr val="00B0F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11991" tIns="40640" rIns="211991"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t>Trauma Healing</a:t>
          </a:r>
          <a:r>
            <a:rPr lang="en-US" sz="3900" kern="1200" dirty="0"/>
            <a:t> </a:t>
          </a:r>
          <a:r>
            <a:rPr lang="en-US" sz="2000" b="0" kern="1200" dirty="0"/>
            <a:t> Predictable and safe</a:t>
          </a:r>
        </a:p>
        <a:p>
          <a:pPr marL="0" lvl="0" indent="0" algn="ctr" defTabSz="1422400">
            <a:lnSpc>
              <a:spcPct val="90000"/>
            </a:lnSpc>
            <a:spcBef>
              <a:spcPct val="0"/>
            </a:spcBef>
            <a:spcAft>
              <a:spcPct val="35000"/>
            </a:spcAft>
            <a:buNone/>
          </a:pPr>
          <a:r>
            <a:rPr lang="en-US" sz="2000" b="0" kern="1200" dirty="0"/>
            <a:t>-Reflective, not reactive</a:t>
          </a:r>
        </a:p>
        <a:p>
          <a:pPr marL="0" lvl="0" indent="0" algn="ctr" defTabSz="1422400">
            <a:lnSpc>
              <a:spcPct val="90000"/>
            </a:lnSpc>
            <a:spcBef>
              <a:spcPct val="0"/>
            </a:spcBef>
            <a:spcAft>
              <a:spcPct val="35000"/>
            </a:spcAft>
            <a:buNone/>
          </a:pPr>
          <a:r>
            <a:rPr lang="en-US" sz="2000" b="0" kern="1200" dirty="0"/>
            <a:t>-Calm and regulating</a:t>
          </a:r>
        </a:p>
        <a:p>
          <a:pPr marL="0" lvl="0" indent="0" algn="ctr" defTabSz="1422400">
            <a:lnSpc>
              <a:spcPct val="90000"/>
            </a:lnSpc>
            <a:spcBef>
              <a:spcPct val="0"/>
            </a:spcBef>
            <a:spcAft>
              <a:spcPct val="35000"/>
            </a:spcAft>
            <a:buNone/>
          </a:pPr>
          <a:r>
            <a:rPr lang="en-US" sz="2000" b="0" kern="1200" dirty="0"/>
            <a:t>-Self-care and wellness</a:t>
          </a:r>
        </a:p>
        <a:p>
          <a:pPr marL="0" lvl="0" indent="0" algn="ctr" defTabSz="1422400">
            <a:lnSpc>
              <a:spcPct val="90000"/>
            </a:lnSpc>
            <a:spcBef>
              <a:spcPct val="0"/>
            </a:spcBef>
            <a:spcAft>
              <a:spcPct val="35000"/>
            </a:spcAft>
            <a:buNone/>
          </a:pPr>
          <a:r>
            <a:rPr lang="en-US" sz="2000" b="0" kern="1200" dirty="0"/>
            <a:t>-Creative</a:t>
          </a:r>
        </a:p>
        <a:p>
          <a:pPr marL="0" lvl="0" indent="0" algn="ctr" defTabSz="1422400">
            <a:lnSpc>
              <a:spcPct val="90000"/>
            </a:lnSpc>
            <a:spcBef>
              <a:spcPct val="0"/>
            </a:spcBef>
            <a:spcAft>
              <a:spcPct val="35000"/>
            </a:spcAft>
            <a:buNone/>
          </a:pPr>
          <a:endParaRPr lang="en-US" sz="2000" b="1" kern="1200" dirty="0"/>
        </a:p>
      </dsp:txBody>
      <dsp:txXfrm>
        <a:off x="6289963" y="778444"/>
        <a:ext cx="2301235" cy="374305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EA93D-CAB1-8043-B3CD-1109A9666DB8}" type="datetimeFigureOut">
              <a:rPr lang="en-US" smtClean="0"/>
              <a:t>5/21/2019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9A5691-9366-104D-AC6B-86F7F2983090}" type="slidenum">
              <a:rPr lang="en-US" smtClean="0"/>
              <a:t>‹#›</a:t>
            </a:fld>
            <a:endParaRPr lang="en-US"/>
          </a:p>
        </p:txBody>
      </p:sp>
    </p:spTree>
    <p:extLst>
      <p:ext uri="{BB962C8B-B14F-4D97-AF65-F5344CB8AC3E}">
        <p14:creationId xmlns:p14="http://schemas.microsoft.com/office/powerpoint/2010/main" val="1478703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172450"/>
            <a:ext cx="6856413" cy="97155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Developed by Julie Kurtz, Julie Nicholson and Linda Perez. © 2017, WestEd. No further reproduction is permitted without express permission of the copyright holder. Send inquiries to </a:t>
            </a:r>
            <a:r>
              <a:rPr lang="en-US" err="1"/>
              <a:t>jnichol@wested.org</a:t>
            </a:r>
            <a:endParaRPr lang="en-US"/>
          </a:p>
          <a:p>
            <a:endParaRPr lang="en-US"/>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2769394" y="84296"/>
            <a:ext cx="1317625" cy="290195"/>
          </a:xfrm>
          <a:prstGeom prst="rect">
            <a:avLst/>
          </a:prstGeom>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Shape 8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latin typeface="Times New Roman"/>
                <a:ea typeface="Times New Roman"/>
                <a:cs typeface="Times New Roman"/>
                <a:sym typeface="Times New Roman"/>
              </a:rPr>
              <a:t>Main Points</a:t>
            </a:r>
            <a:r>
              <a:rPr lang="en-US" sz="1200" i="0" u="none" strike="noStrike" cap="none" dirty="0">
                <a:solidFill>
                  <a:schemeClr val="dk1"/>
                </a:solidFill>
                <a:latin typeface="Times New Roman"/>
                <a:ea typeface="Times New Roman"/>
                <a:cs typeface="Times New Roman"/>
                <a:sym typeface="Times New Roman"/>
              </a:rPr>
              <a:t>:</a:t>
            </a:r>
            <a:endParaRPr sz="1200" i="0" u="none" strike="noStrike" cap="none" dirty="0">
              <a:solidFill>
                <a:schemeClr val="dk1"/>
              </a:solidFill>
              <a:latin typeface="Times New Roman"/>
              <a:ea typeface="Times New Roman"/>
              <a:cs typeface="Times New Roman"/>
              <a:sym typeface="Times New Roman"/>
            </a:endParaRPr>
          </a:p>
          <a:p>
            <a:pPr marL="457200" marR="0" lvl="0" indent="-304800" algn="l" rtl="0">
              <a:spcBef>
                <a:spcPts val="0"/>
              </a:spcBef>
              <a:spcAft>
                <a:spcPts val="0"/>
              </a:spcAft>
              <a:buClr>
                <a:schemeClr val="dk1"/>
              </a:buClr>
              <a:buSzPts val="1200"/>
              <a:buFont typeface="Times New Roman"/>
              <a:buChar char="●"/>
            </a:pPr>
            <a:r>
              <a:rPr lang="en-US" sz="1200" i="0" u="none" strike="noStrike" cap="none" dirty="0">
                <a:solidFill>
                  <a:schemeClr val="dk1"/>
                </a:solidFill>
                <a:latin typeface="Times New Roman"/>
                <a:ea typeface="Times New Roman"/>
                <a:cs typeface="Times New Roman"/>
                <a:sym typeface="Times New Roman"/>
              </a:rPr>
              <a:t> Keep slide up as </a:t>
            </a:r>
            <a:r>
              <a:rPr lang="en-US" dirty="0">
                <a:latin typeface="Times New Roman"/>
                <a:ea typeface="Times New Roman"/>
                <a:cs typeface="Times New Roman"/>
                <a:sym typeface="Times New Roman"/>
              </a:rPr>
              <a:t>individuals</a:t>
            </a:r>
            <a:r>
              <a:rPr lang="en-US" sz="1200" i="0" u="none" strike="noStrike" cap="none" dirty="0">
                <a:solidFill>
                  <a:schemeClr val="dk1"/>
                </a:solidFill>
                <a:latin typeface="Times New Roman"/>
                <a:ea typeface="Times New Roman"/>
                <a:cs typeface="Times New Roman"/>
                <a:sym typeface="Times New Roman"/>
              </a:rPr>
              <a:t> enter the training to start the day.</a:t>
            </a:r>
            <a:endParaRPr dirty="0">
              <a:latin typeface="Times New Roman"/>
              <a:ea typeface="Times New Roman"/>
              <a:cs typeface="Times New Roman"/>
              <a:sym typeface="Times New Roman"/>
            </a:endParaRPr>
          </a:p>
          <a:p>
            <a:pPr marL="0" marR="0" lvl="0" indent="0" algn="l" rtl="0">
              <a:spcBef>
                <a:spcPts val="0"/>
              </a:spcBef>
              <a:spcAft>
                <a:spcPts val="0"/>
              </a:spcAft>
              <a:buNone/>
            </a:pPr>
            <a:r>
              <a:rPr lang="en-US" b="1" dirty="0">
                <a:latin typeface="Times New Roman"/>
                <a:ea typeface="Times New Roman"/>
                <a:cs typeface="Times New Roman"/>
                <a:sym typeface="Times New Roman"/>
              </a:rPr>
              <a:t>Script</a:t>
            </a:r>
            <a:r>
              <a:rPr lang="en-US" sz="1200" b="1" i="0" u="none" strike="noStrike" cap="none" dirty="0">
                <a:solidFill>
                  <a:schemeClr val="dk1"/>
                </a:solidFill>
                <a:latin typeface="Times New Roman"/>
                <a:ea typeface="Times New Roman"/>
                <a:cs typeface="Times New Roman"/>
                <a:sym typeface="Times New Roman"/>
              </a:rPr>
              <a:t>: </a:t>
            </a:r>
            <a:endParaRPr sz="1200" b="1"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dirty="0">
                <a:solidFill>
                  <a:srgbClr val="000000"/>
                </a:solidFill>
                <a:latin typeface="Times New Roman"/>
                <a:ea typeface="Times New Roman"/>
                <a:cs typeface="Times New Roman"/>
                <a:sym typeface="Times New Roman"/>
              </a:rPr>
              <a:t>Welcome to Intermediate TIP-ECE training series.  You have all met the requirement of attending a TIP 101 training.  Now you have registered for a two-part series 102 and 103. Module 102 we learn about trauma and the impact and module 103 will be about practical strategies and developing an individualized behavior plan using an observation tool we will give you at the end of today.  103 will be XXX date and time as a friendly reminder.  </a:t>
            </a:r>
            <a:endParaRPr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dirty="0">
                <a:solidFill>
                  <a:srgbClr val="000000"/>
                </a:solidFill>
                <a:latin typeface="Times New Roman"/>
                <a:ea typeface="Times New Roman"/>
                <a:cs typeface="Times New Roman"/>
                <a:sym typeface="Times New Roman"/>
              </a:rPr>
              <a:t>Trainer introduces self and helps participants feel comfortable in the environment by sharing where bathrooms are located, is there breakfast, lunch and when breaks will be for the day. Please take breaks as you need to and stand or stretch at any time of the day for your comfort.  </a:t>
            </a:r>
          </a:p>
          <a:p>
            <a:pPr marL="0" marR="0" lvl="0" indent="0" algn="l" rtl="0">
              <a:spcBef>
                <a:spcPts val="0"/>
              </a:spcBef>
              <a:spcAft>
                <a:spcPts val="0"/>
              </a:spcAft>
              <a:buNone/>
            </a:pPr>
            <a:endParaRPr lang="en-US"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dirty="0">
                <a:solidFill>
                  <a:srgbClr val="000000"/>
                </a:solidFill>
                <a:latin typeface="Times New Roman"/>
                <a:ea typeface="Times New Roman"/>
                <a:cs typeface="Times New Roman"/>
                <a:sym typeface="Times New Roman"/>
              </a:rPr>
              <a:t>NOTE: INTROVERT AND EXTROVERT</a:t>
            </a:r>
            <a:r>
              <a:rPr lang="en-US" baseline="0" dirty="0">
                <a:solidFill>
                  <a:srgbClr val="000000"/>
                </a:solidFill>
                <a:latin typeface="Times New Roman"/>
                <a:ea typeface="Times New Roman"/>
                <a:cs typeface="Times New Roman"/>
                <a:sym typeface="Times New Roman"/>
              </a:rPr>
              <a:t> COMMENT regarding how folks learn and participate.</a:t>
            </a:r>
            <a:endParaRPr dirty="0">
              <a:solidFill>
                <a:srgbClr val="000000"/>
              </a:solidFill>
              <a:latin typeface="Times New Roman"/>
              <a:ea typeface="Times New Roman"/>
              <a:cs typeface="Times New Roman"/>
              <a:sym typeface="Times New Roman"/>
            </a:endParaRPr>
          </a:p>
        </p:txBody>
      </p:sp>
      <p:sp>
        <p:nvSpPr>
          <p:cNvPr id="89" name="Shape 8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Sustained stress has numerous</a:t>
            </a:r>
            <a:r>
              <a:rPr lang="en-US" baseline="0" dirty="0"/>
              <a:t> adverse effects.  The amygdala becomes overactive and more coupled to pathways of habitual behavior; it is easier to learn fear and harder to unlearn it.  We process emotionally salient info more rapidly and automatically, but with less accuracy.  EF – working memory, impulse control, exec decision making, risk assessment, and focal attention is impaired, and the frontal cortex has less control over the amygdala. We then become less empathic and prosocial.  Reducing sustained stress is a win-win for us and those stuck around us.   Stress biases us toward selfishness.  Stress decreases accuracy when reading facial expressions.  Stress makes adults more risk taking.  It impairs ability to shift tasks and stay focused.  It causes aroused focus and induces a “chicken with the head cut off. Stress also makes people </a:t>
            </a:r>
            <a:r>
              <a:rPr lang="en-US" baseline="0" dirty="0" err="1"/>
              <a:t>implicityly</a:t>
            </a:r>
            <a:r>
              <a:rPr lang="en-US" baseline="0" dirty="0"/>
              <a:t> look more at angry faces or challenging behaviors.  (adapted </a:t>
            </a:r>
            <a:r>
              <a:rPr lang="en-US" baseline="0" dirty="0" err="1"/>
              <a:t>exerpts</a:t>
            </a:r>
            <a:r>
              <a:rPr lang="en-US" baseline="0" dirty="0"/>
              <a:t> from the Book called BEHAVE by Robert </a:t>
            </a:r>
            <a:r>
              <a:rPr lang="en-US" baseline="0" dirty="0" err="1"/>
              <a:t>Sapolsky</a:t>
            </a:r>
            <a:r>
              <a:rPr lang="en-US" baseline="0" dirty="0"/>
              <a:t>.  </a:t>
            </a:r>
            <a:endParaRPr lang="en-US" dirty="0"/>
          </a:p>
        </p:txBody>
      </p:sp>
      <p:sp>
        <p:nvSpPr>
          <p:cNvPr id="4" name="Slide Number Placeholder 3"/>
          <p:cNvSpPr>
            <a:spLocks noGrp="1"/>
          </p:cNvSpPr>
          <p:nvPr>
            <p:ph type="sldNum" sz="quarter" idx="10"/>
          </p:nvPr>
        </p:nvSpPr>
        <p:spPr/>
        <p:txBody>
          <a:bodyPr/>
          <a:lstStyle/>
          <a:p>
            <a:fld id="{35D6D612-AF30-4344-803D-0D9C992FEBCC}" type="slidenum">
              <a:rPr lang="en-US" smtClean="0"/>
              <a:t>16</a:t>
            </a:fld>
            <a:endParaRPr lang="en-US"/>
          </a:p>
        </p:txBody>
      </p:sp>
    </p:spTree>
    <p:extLst>
      <p:ext uri="{BB962C8B-B14F-4D97-AF65-F5344CB8AC3E}">
        <p14:creationId xmlns:p14="http://schemas.microsoft.com/office/powerpoint/2010/main" val="348745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54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Shape 1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3" name="Shape 112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i="0" u="none" strike="noStrike" cap="none">
                <a:solidFill>
                  <a:schemeClr val="dk1"/>
                </a:solidFill>
                <a:latin typeface="Times New Roman"/>
                <a:ea typeface="Times New Roman"/>
                <a:cs typeface="Times New Roman"/>
                <a:sym typeface="Times New Roman"/>
              </a:rPr>
              <a:t>Remind of date of module, write it on flip chart.</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200" i="0" u="none" strike="noStrike" cap="none">
                <a:solidFill>
                  <a:schemeClr val="dk1"/>
                </a:solidFill>
                <a:latin typeface="Times New Roman"/>
                <a:ea typeface="Times New Roman"/>
                <a:cs typeface="Times New Roman"/>
                <a:sym typeface="Times New Roman"/>
              </a:rPr>
              <a:t>Remind of observation report to complete.</a:t>
            </a:r>
            <a:endParaRPr>
              <a:latin typeface="Times New Roman"/>
              <a:ea typeface="Times New Roman"/>
              <a:cs typeface="Times New Roman"/>
              <a:sym typeface="Times New Roman"/>
            </a:endParaRPr>
          </a:p>
          <a:p>
            <a:pPr marL="0" marR="0" lvl="0" indent="0" algn="l" rtl="0">
              <a:spcBef>
                <a:spcPts val="0"/>
              </a:spcBef>
              <a:spcAft>
                <a:spcPts val="0"/>
              </a:spcAft>
              <a:buNone/>
            </a:pPr>
            <a:r>
              <a:rPr lang="en-US" sz="1200" i="0" u="none" strike="noStrike" cap="none">
                <a:solidFill>
                  <a:schemeClr val="dk1"/>
                </a:solidFill>
                <a:latin typeface="Times New Roman"/>
                <a:ea typeface="Times New Roman"/>
                <a:cs typeface="Times New Roman"/>
                <a:sym typeface="Times New Roman"/>
              </a:rPr>
              <a:t>Remind to bring all materials to next training including their safe space.  </a:t>
            </a:r>
            <a:endParaRPr>
              <a:latin typeface="Times New Roman"/>
              <a:ea typeface="Times New Roman"/>
              <a:cs typeface="Times New Roman"/>
              <a:sym typeface="Times New Roman"/>
            </a:endParaRPr>
          </a:p>
        </p:txBody>
      </p:sp>
      <p:sp>
        <p:nvSpPr>
          <p:cNvPr id="1124" name="Shape 11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996A0-4B0A-E94A-A462-69B78BB332E7}" type="slidenum">
              <a:rPr lang="en-US" smtClean="0"/>
              <a:t>2</a:t>
            </a:fld>
            <a:endParaRPr lang="en-US" dirty="0"/>
          </a:p>
        </p:txBody>
      </p:sp>
    </p:spTree>
    <p:extLst>
      <p:ext uri="{BB962C8B-B14F-4D97-AF65-F5344CB8AC3E}">
        <p14:creationId xmlns:p14="http://schemas.microsoft.com/office/powerpoint/2010/main" val="138273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996A0-4B0A-E94A-A462-69B78BB332E7}" type="slidenum">
              <a:rPr lang="en-US" smtClean="0"/>
              <a:t>3</a:t>
            </a:fld>
            <a:endParaRPr lang="en-US" dirty="0"/>
          </a:p>
        </p:txBody>
      </p:sp>
    </p:spTree>
    <p:extLst>
      <p:ext uri="{BB962C8B-B14F-4D97-AF65-F5344CB8AC3E}">
        <p14:creationId xmlns:p14="http://schemas.microsoft.com/office/powerpoint/2010/main" val="364168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SzPts val="1100"/>
              <a:buNone/>
            </a:pPr>
            <a:r>
              <a:rPr lang="en-US" b="1">
                <a:solidFill>
                  <a:srgbClr val="000000"/>
                </a:solidFill>
                <a:latin typeface="Times New Roman"/>
                <a:ea typeface="Times New Roman"/>
                <a:cs typeface="Times New Roman"/>
                <a:sym typeface="Times New Roman"/>
              </a:rPr>
              <a:t>Main Points:</a:t>
            </a:r>
            <a:endParaRPr b="1">
              <a:solidFill>
                <a:srgbClr val="000000"/>
              </a:solidFill>
              <a:latin typeface="Times New Roman"/>
              <a:ea typeface="Times New Roman"/>
              <a:cs typeface="Times New Roman"/>
              <a:sym typeface="Times New Roman"/>
            </a:endParaRPr>
          </a:p>
          <a:p>
            <a:pPr marL="457200" lvl="0" indent="-317500" rtl="0">
              <a:lnSpc>
                <a:spcPct val="115000"/>
              </a:lnSpc>
              <a:spcBef>
                <a:spcPts val="0"/>
              </a:spcBef>
              <a:spcAft>
                <a:spcPts val="0"/>
              </a:spcAft>
              <a:buSzPts val="1400"/>
              <a:buFont typeface="Times New Roman"/>
              <a:buChar char="●"/>
            </a:pPr>
            <a:r>
              <a:rPr lang="en-US" b="1">
                <a:solidFill>
                  <a:srgbClr val="000000"/>
                </a:solidFill>
                <a:latin typeface="Times New Roman"/>
                <a:ea typeface="Times New Roman"/>
                <a:cs typeface="Times New Roman"/>
                <a:sym typeface="Times New Roman"/>
              </a:rPr>
              <a:t>Add any relevant information </a:t>
            </a:r>
            <a:endParaRPr b="1">
              <a:solidFill>
                <a:srgbClr val="000000"/>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b="1">
                <a:solidFill>
                  <a:srgbClr val="000000"/>
                </a:solidFill>
                <a:latin typeface="Times New Roman"/>
                <a:ea typeface="Times New Roman"/>
                <a:cs typeface="Times New Roman"/>
                <a:sym typeface="Times New Roman"/>
              </a:rPr>
              <a:t>Script:</a:t>
            </a:r>
            <a:endParaRPr b="1">
              <a:solidFill>
                <a:srgbClr val="000000"/>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a:solidFill>
                  <a:srgbClr val="000000"/>
                </a:solidFill>
                <a:latin typeface="Times New Roman"/>
                <a:ea typeface="Times New Roman"/>
                <a:cs typeface="Times New Roman"/>
                <a:sym typeface="Times New Roman"/>
              </a:rPr>
              <a:t>Sesame street has been one leader in getting the message out nationally around the impact of trauma in early childhood. They are promoting some key messages such as helping a child create a safe space and how important adult relationships are.  Let’s watch the Today Show where they introduce this to the country.  Trauma Informed Care in early childhood is not a movement and you are a part of that movement here and now. </a:t>
            </a:r>
            <a:endParaRPr>
              <a:solidFill>
                <a:srgbClr val="000000"/>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marL="0" lvl="0" indent="0" rtl="0">
              <a:lnSpc>
                <a:spcPct val="115000"/>
              </a:lnSpc>
              <a:spcBef>
                <a:spcPts val="0"/>
              </a:spcBef>
              <a:spcAft>
                <a:spcPts val="0"/>
              </a:spcAft>
              <a:buClr>
                <a:schemeClr val="dk1"/>
              </a:buClr>
              <a:buSzPts val="1100"/>
              <a:buFont typeface="Arial"/>
              <a:buNone/>
            </a:pPr>
            <a:r>
              <a:rPr lang="en-US">
                <a:solidFill>
                  <a:srgbClr val="000000"/>
                </a:solidFill>
                <a:latin typeface="Times New Roman"/>
                <a:ea typeface="Times New Roman"/>
                <a:cs typeface="Times New Roman"/>
                <a:sym typeface="Times New Roman"/>
              </a:rPr>
              <a:t>www.today.com/video/elmo-and-his-sesame-street-pals-want-to-help-kids-cope-with-trauma-1064263235627</a:t>
            </a:r>
            <a:endParaRPr>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a:p>
        </p:txBody>
      </p:sp>
      <p:sp>
        <p:nvSpPr>
          <p:cNvPr id="177" name="Shape 1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Shape 19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Main points:</a:t>
            </a:r>
            <a:endParaRPr sz="1100" b="1" dirty="0">
              <a:latin typeface="Arial"/>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Arial"/>
                <a:ea typeface="Arial"/>
                <a:cs typeface="Arial"/>
                <a:sym typeface="Arial"/>
              </a:rPr>
              <a:t>We are often the first responders in a child’s life</a:t>
            </a:r>
            <a:endParaRPr sz="1100" dirty="0">
              <a:latin typeface="Arial"/>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Arial"/>
                <a:ea typeface="Arial"/>
                <a:cs typeface="Arial"/>
                <a:sym typeface="Arial"/>
              </a:rPr>
              <a:t>Traumatic events for a child cannot be ignored</a:t>
            </a:r>
            <a:endParaRPr sz="1100" dirty="0">
              <a:latin typeface="Arial"/>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Arial"/>
                <a:ea typeface="Arial"/>
                <a:cs typeface="Arial"/>
                <a:sym typeface="Arial"/>
              </a:rPr>
              <a:t>Sustained stress has numerous adverse effects</a:t>
            </a:r>
            <a:endParaRPr sz="1100" dirty="0">
              <a:latin typeface="Arial"/>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Arial"/>
                <a:ea typeface="Arial"/>
                <a:cs typeface="Arial"/>
                <a:sym typeface="Arial"/>
              </a:rPr>
              <a:t>Young children are particularly vulnerable to the effects of exposure to trauma</a:t>
            </a:r>
            <a:endParaRPr sz="1100" dirty="0">
              <a:latin typeface="Arial"/>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Arial"/>
                <a:ea typeface="Arial"/>
                <a:cs typeface="Arial"/>
                <a:sym typeface="Arial"/>
              </a:rPr>
              <a:t>It is easier to learn fear and harder to unlearn it</a:t>
            </a:r>
            <a:endParaRPr sz="1100" dirty="0">
              <a:latin typeface="Arial"/>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Arial"/>
                <a:ea typeface="Arial"/>
                <a:cs typeface="Arial"/>
                <a:sym typeface="Arial"/>
              </a:rPr>
              <a:t>Our own sustained stress can impair our ability to develop loving empathic relationships with the children in our care</a:t>
            </a:r>
            <a:endParaRPr sz="1100" dirty="0">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Script:</a:t>
            </a:r>
            <a:endParaRPr sz="1100" b="1" dirty="0">
              <a:latin typeface="Arial"/>
              <a:ea typeface="Arial"/>
              <a:cs typeface="Arial"/>
              <a:sym typeface="Arial"/>
            </a:endParaRPr>
          </a:p>
          <a:p>
            <a:pPr marL="0" lvl="0" indent="457200"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Traumatic events have a profound sensory impact on young children. Their sense of safety may be shattered by frightening visual stimuli, loud noises, violent movements, and other sensations associated with an unpredictable frightening event. The frightening images tend to recur in the form of nightmares, new fears, and actions or play that reenact the event. Lacking an accurate understanding of the relationship between cause and effect, young children believe that their thoughts, wishes, and fears have the power to become real and can make things happen. Young children are less able to anticipate danger or to know how to keep themselves safe, and so are particularly vulnerable to the effects of exposure to </a:t>
            </a:r>
            <a:r>
              <a:rPr lang="en-US" sz="1100" dirty="0" err="1">
                <a:latin typeface="Arial"/>
                <a:ea typeface="Arial"/>
                <a:cs typeface="Arial"/>
                <a:sym typeface="Arial"/>
              </a:rPr>
              <a:t>trauma.Reducing</a:t>
            </a:r>
            <a:r>
              <a:rPr lang="en-US" sz="1100" dirty="0">
                <a:latin typeface="Arial"/>
                <a:ea typeface="Arial"/>
                <a:cs typeface="Arial"/>
                <a:sym typeface="Arial"/>
              </a:rPr>
              <a:t> sustained stress is a win-win for us and those around us. Stress biases us toward selfishness, decreases accuracy when reading facial expressions, and adults exhibit more risk-taking behaviors. It impairs our ability to shift tasks and stay focused. It causes aroused focus and induces a ‘chicken with the head cut off’ affect. Stress also makes people implicitly look at angry faces or challenging behaviors more, as a way of constantly scanning for danger.  (Adapted excerpts from the Book called BEHAVE by Rober</a:t>
            </a:r>
            <a:r>
              <a:rPr lang="en-US" sz="1100" dirty="0">
                <a:solidFill>
                  <a:srgbClr val="000000"/>
                </a:solidFill>
                <a:latin typeface="Arial"/>
                <a:ea typeface="Arial"/>
                <a:cs typeface="Arial"/>
                <a:sym typeface="Arial"/>
              </a:rPr>
              <a:t>t Sapolsky) I am not sure what portion was adapted, or how this source works. I changed the wording around and removed a large portion that belongs elsewhere in the slides, but this might need a second look. JK- the slide does not come from the book.  I just read this book and included in this script some comments that come from BEHAVE.  When the trainer uses this script they can refer to the book BEHAVE</a:t>
            </a:r>
            <a:endParaRPr sz="110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Trauma disrupts healthy development by interfering with a child’s capacity to develop positive relationships with adults and peers, to learn and play, and to self-regulate their emotions, attention, and behavior. Exposure to trauma is unfortunately a very common experience for our youngest children (Ghosh </a:t>
            </a:r>
            <a:r>
              <a:rPr lang="en-US" sz="1200" b="0" i="0" u="none" strike="noStrike" cap="none" dirty="0" err="1">
                <a:solidFill>
                  <a:schemeClr val="dk1"/>
                </a:solidFill>
                <a:effectLst/>
                <a:latin typeface="Calibri"/>
                <a:ea typeface="Calibri"/>
                <a:cs typeface="Calibri"/>
                <a:sym typeface="Calibri"/>
              </a:rPr>
              <a:t>Ippen</a:t>
            </a:r>
            <a:r>
              <a:rPr lang="en-US" sz="1200" b="0" i="0" u="none" strike="noStrike" cap="none" dirty="0">
                <a:solidFill>
                  <a:schemeClr val="dk1"/>
                </a:solidFill>
                <a:effectLst/>
                <a:latin typeface="Calibri"/>
                <a:ea typeface="Calibri"/>
                <a:cs typeface="Calibri"/>
                <a:sym typeface="Calibri"/>
              </a:rPr>
              <a:t>, Harris, Van Horn, &amp; Lieberman, 2011). Research demonstrates that a majority of children in the United States have been exposed to trauma and the prevalence of trauma is highest for children in their early childhood years (Briggs-Gowan, Ford, </a:t>
            </a:r>
            <a:r>
              <a:rPr lang="en-US" sz="1200" b="0" i="0" u="none" strike="noStrike" cap="none" dirty="0" err="1">
                <a:solidFill>
                  <a:schemeClr val="dk1"/>
                </a:solidFill>
                <a:effectLst/>
                <a:latin typeface="Calibri"/>
                <a:ea typeface="Calibri"/>
                <a:cs typeface="Calibri"/>
                <a:sym typeface="Calibri"/>
              </a:rPr>
              <a:t>Fraleigh</a:t>
            </a:r>
            <a:r>
              <a:rPr lang="en-US" sz="1200" b="0" i="0" u="none" strike="noStrike" cap="none" dirty="0">
                <a:solidFill>
                  <a:schemeClr val="dk1"/>
                </a:solidFill>
                <a:effectLst/>
                <a:latin typeface="Calibri"/>
                <a:ea typeface="Calibri"/>
                <a:cs typeface="Calibri"/>
                <a:sym typeface="Calibri"/>
              </a:rPr>
              <a:t>, McCarthy, &amp; Carter, 2010; </a:t>
            </a:r>
            <a:r>
              <a:rPr lang="en-US" sz="1200" b="0" i="0" u="none" strike="noStrike" cap="none" dirty="0" err="1">
                <a:solidFill>
                  <a:schemeClr val="dk1"/>
                </a:solidFill>
                <a:effectLst/>
                <a:latin typeface="Calibri"/>
                <a:ea typeface="Calibri"/>
                <a:cs typeface="Calibri"/>
                <a:sym typeface="Calibri"/>
              </a:rPr>
              <a:t>Shahinfar</a:t>
            </a:r>
            <a:r>
              <a:rPr lang="en-US" sz="1200" b="0" i="0" u="none" strike="noStrike" cap="none" dirty="0">
                <a:solidFill>
                  <a:schemeClr val="dk1"/>
                </a:solidFill>
                <a:effectLst/>
                <a:latin typeface="Calibri"/>
                <a:ea typeface="Calibri"/>
                <a:cs typeface="Calibri"/>
                <a:sym typeface="Calibri"/>
              </a:rPr>
              <a:t>, Fox, &amp; Leavitt, 2000). In fact, childhood trauma has been named our nation’s single most important public health challenge (van der Kolk, 2014). </a:t>
            </a:r>
            <a:endParaRPr lang="en-US" dirty="0"/>
          </a:p>
          <a:p>
            <a:pPr marL="0" marR="0" lvl="0" indent="0" algn="l" rtl="0">
              <a:spcBef>
                <a:spcPts val="0"/>
              </a:spcBef>
              <a:spcAft>
                <a:spcPts val="0"/>
              </a:spcAft>
              <a:buNone/>
            </a:pPr>
            <a:endParaRPr b="1" dirty="0">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u="sng" dirty="0"/>
              <a:t>Main Points: (Trauma Inducing,</a:t>
            </a:r>
            <a:r>
              <a:rPr lang="en-US" u="sng" baseline="0" dirty="0"/>
              <a:t> Trauma Reducing, Healing)</a:t>
            </a:r>
            <a:endParaRPr lang="en-US" u="sng" dirty="0"/>
          </a:p>
          <a:p>
            <a:pPr marL="171425" indent="-171425">
              <a:spcBef>
                <a:spcPts val="0"/>
              </a:spcBef>
              <a:buFont typeface="Arial" panose="020B0604020202020204" pitchFamily="34" charset="0"/>
              <a:buChar char="•"/>
            </a:pPr>
            <a:r>
              <a:rPr lang="en-US" u="none" dirty="0"/>
              <a:t>Goal:</a:t>
            </a:r>
            <a:r>
              <a:rPr lang="en-US" u="none" baseline="0" dirty="0"/>
              <a:t> </a:t>
            </a:r>
            <a:r>
              <a:rPr lang="en-US" u="none" dirty="0"/>
              <a:t>to transform our</a:t>
            </a:r>
            <a:r>
              <a:rPr lang="en-US" u="none" baseline="0" dirty="0"/>
              <a:t> organizations </a:t>
            </a:r>
            <a:r>
              <a:rPr lang="en-US" b="1" u="none" baseline="0" dirty="0"/>
              <a:t>from trauma-inducing to trauma-reducing and healing</a:t>
            </a:r>
          </a:p>
          <a:p>
            <a:pPr marL="171425" indent="-171425">
              <a:spcBef>
                <a:spcPts val="0"/>
              </a:spcBef>
              <a:buFont typeface="Arial" panose="020B0604020202020204" pitchFamily="34" charset="0"/>
              <a:buChar char="•"/>
            </a:pPr>
            <a:r>
              <a:rPr lang="en-US" b="1" u="none" baseline="0" dirty="0"/>
              <a:t>Trauma sensitive and informed organizations </a:t>
            </a:r>
          </a:p>
          <a:p>
            <a:pPr marL="628558" lvl="1" indent="-171425">
              <a:spcBef>
                <a:spcPts val="0"/>
              </a:spcBef>
              <a:buFont typeface="Arial" panose="020B0604020202020204" pitchFamily="34" charset="0"/>
              <a:buChar char="•"/>
            </a:pPr>
            <a:r>
              <a:rPr lang="en-US" b="1" u="none" baseline="0" dirty="0"/>
              <a:t>realize</a:t>
            </a:r>
            <a:r>
              <a:rPr lang="en-US" u="none" baseline="0" dirty="0"/>
              <a:t> widespread impact of trauma, </a:t>
            </a:r>
          </a:p>
          <a:p>
            <a:pPr marL="628558" lvl="1" indent="-171425">
              <a:spcBef>
                <a:spcPts val="0"/>
              </a:spcBef>
              <a:buFont typeface="Arial" panose="020B0604020202020204" pitchFamily="34" charset="0"/>
              <a:buChar char="•"/>
            </a:pPr>
            <a:r>
              <a:rPr lang="en-US" b="1" u="none" baseline="0" dirty="0"/>
              <a:t>recognize</a:t>
            </a:r>
            <a:r>
              <a:rPr lang="en-US" u="none" baseline="0" dirty="0"/>
              <a:t> trauma’s effects and share common understanding and language about this, </a:t>
            </a:r>
          </a:p>
          <a:p>
            <a:pPr marL="628558" lvl="1" indent="-171425">
              <a:spcBef>
                <a:spcPts val="0"/>
              </a:spcBef>
              <a:buFont typeface="Arial" panose="020B0604020202020204" pitchFamily="34" charset="0"/>
              <a:buChar char="•"/>
            </a:pPr>
            <a:r>
              <a:rPr lang="en-US" b="1" u="none" baseline="0" dirty="0"/>
              <a:t>respond</a:t>
            </a:r>
            <a:r>
              <a:rPr lang="en-US" u="none" baseline="0" dirty="0"/>
              <a:t> to our trauma understanding by changing practices and policies to address trauma’s effects, </a:t>
            </a:r>
          </a:p>
          <a:p>
            <a:pPr marL="628558" lvl="1" indent="-171425">
              <a:spcBef>
                <a:spcPts val="0"/>
              </a:spcBef>
              <a:buFont typeface="Arial" panose="020B0604020202020204" pitchFamily="34" charset="0"/>
              <a:buChar char="•"/>
            </a:pPr>
            <a:r>
              <a:rPr lang="en-US" b="1" u="none" baseline="0" dirty="0"/>
              <a:t>resist re-traumatization </a:t>
            </a:r>
            <a:r>
              <a:rPr lang="en-US" u="none" baseline="0" dirty="0"/>
              <a:t>of people in the organization. We use or guiding principles to achieve this.</a:t>
            </a:r>
          </a:p>
          <a:p>
            <a:pPr marL="171425" indent="-171425">
              <a:spcBef>
                <a:spcPts val="0"/>
              </a:spcBef>
              <a:buFont typeface="Arial" panose="020B0604020202020204" pitchFamily="34" charset="0"/>
              <a:buChar char="•"/>
            </a:pPr>
            <a:r>
              <a:rPr lang="en-US" u="none" baseline="0" dirty="0"/>
              <a:t>But not enough to be trauma-informed, ultimately want to be </a:t>
            </a:r>
            <a:r>
              <a:rPr lang="en-US" b="1" u="none" baseline="0" dirty="0"/>
              <a:t>healing organizations</a:t>
            </a:r>
          </a:p>
          <a:p>
            <a:pPr marL="628558" lvl="1" indent="-171425">
              <a:spcBef>
                <a:spcPts val="0"/>
              </a:spcBef>
              <a:buFont typeface="Arial" panose="020B0604020202020204" pitchFamily="34" charset="0"/>
              <a:buChar char="•"/>
            </a:pPr>
            <a:r>
              <a:rPr lang="is-IS" b="1" baseline="0" dirty="0"/>
              <a:t>Integrated</a:t>
            </a:r>
            <a:r>
              <a:rPr lang="is-IS" baseline="0" dirty="0"/>
              <a:t> and collaborative with each other: Act with integrity/authenticity</a:t>
            </a:r>
          </a:p>
          <a:p>
            <a:pPr marL="628558" lvl="1" indent="-171425">
              <a:spcBef>
                <a:spcPts val="0"/>
              </a:spcBef>
              <a:buFont typeface="Arial" panose="020B0604020202020204" pitchFamily="34" charset="0"/>
              <a:buChar char="•"/>
            </a:pPr>
            <a:r>
              <a:rPr lang="is-IS" b="1" baseline="0" dirty="0"/>
              <a:t>Self-reflective:</a:t>
            </a:r>
            <a:r>
              <a:rPr lang="is-IS" baseline="0" dirty="0"/>
              <a:t> We pause, make meaning of, and learn from difficult experiences</a:t>
            </a:r>
          </a:p>
          <a:p>
            <a:pPr marL="628558" lvl="1" indent="-171425">
              <a:spcBef>
                <a:spcPts val="0"/>
              </a:spcBef>
              <a:buFont typeface="Arial" panose="020B0604020202020204" pitchFamily="34" charset="0"/>
              <a:buChar char="•"/>
            </a:pPr>
            <a:r>
              <a:rPr lang="is-IS" b="1" baseline="0" dirty="0"/>
              <a:t>Connected</a:t>
            </a:r>
            <a:r>
              <a:rPr lang="is-IS" baseline="0" dirty="0"/>
              <a:t>, take care of ourselves and each other</a:t>
            </a:r>
          </a:p>
          <a:p>
            <a:pPr marL="628558" lvl="1" indent="-171425">
              <a:spcBef>
                <a:spcPts val="0"/>
              </a:spcBef>
              <a:buFont typeface="Arial" panose="020B0604020202020204" pitchFamily="34" charset="0"/>
              <a:buChar char="•"/>
            </a:pPr>
            <a:r>
              <a:rPr lang="is-IS" baseline="0" dirty="0"/>
              <a:t>Celebrate successes, </a:t>
            </a:r>
            <a:r>
              <a:rPr lang="is-IS" b="1" baseline="0" dirty="0"/>
              <a:t>optimistic</a:t>
            </a:r>
            <a:r>
              <a:rPr lang="is-IS" baseline="0" dirty="0"/>
              <a:t>, and thrive in </a:t>
            </a:r>
            <a:r>
              <a:rPr lang="is-IS" b="1" baseline="0" dirty="0"/>
              <a:t>culture of wellness</a:t>
            </a:r>
          </a:p>
          <a:p>
            <a:pPr marL="628558" lvl="1" indent="-171425">
              <a:spcBef>
                <a:spcPts val="0"/>
              </a:spcBef>
              <a:buFont typeface="Arial" panose="020B0604020202020204" pitchFamily="34" charset="0"/>
              <a:buChar char="•"/>
            </a:pPr>
            <a:r>
              <a:rPr lang="is-IS" baseline="0" dirty="0"/>
              <a:t>Oriented towards </a:t>
            </a:r>
            <a:r>
              <a:rPr lang="is-IS" b="1" baseline="0" dirty="0"/>
              <a:t>learning</a:t>
            </a:r>
            <a:r>
              <a:rPr lang="is-IS" baseline="0" dirty="0"/>
              <a:t> and </a:t>
            </a:r>
            <a:r>
              <a:rPr lang="is-IS" b="1" baseline="0" dirty="0"/>
              <a:t>growth</a:t>
            </a:r>
          </a:p>
          <a:p>
            <a:pPr marL="628558" lvl="1" indent="-171425">
              <a:spcBef>
                <a:spcPts val="0"/>
              </a:spcBef>
              <a:buFont typeface="Arial" panose="020B0604020202020204" pitchFamily="34" charset="0"/>
              <a:buChar char="•"/>
            </a:pPr>
            <a:r>
              <a:rPr lang="is-IS" baseline="0" dirty="0"/>
              <a:t>Joy in </a:t>
            </a:r>
            <a:r>
              <a:rPr lang="is-IS" b="1" baseline="0" dirty="0"/>
              <a:t>creativity and innovation</a:t>
            </a:r>
          </a:p>
          <a:p>
            <a:pPr marL="628558" lvl="1" indent="-171425">
              <a:spcBef>
                <a:spcPts val="0"/>
              </a:spcBef>
              <a:buFont typeface="Arial" panose="020B0604020202020204" pitchFamily="34" charset="0"/>
              <a:buChar char="•"/>
            </a:pPr>
            <a:r>
              <a:rPr lang="is-IS" baseline="0" dirty="0"/>
              <a:t>Happy and grateful to come together to work and contribute towards the greater good</a:t>
            </a:r>
            <a:endParaRPr lang="en-US" u="none" baseline="0" dirty="0"/>
          </a:p>
          <a:p>
            <a:pPr marL="171425" indent="-171425">
              <a:spcBef>
                <a:spcPts val="0"/>
              </a:spcBef>
              <a:buFont typeface="Arial" panose="020B0604020202020204" pitchFamily="34" charset="0"/>
              <a:buChar char="•"/>
            </a:pPr>
            <a:endParaRPr lang="en-US" u="none" dirty="0"/>
          </a:p>
        </p:txBody>
      </p:sp>
      <p:sp>
        <p:nvSpPr>
          <p:cNvPr id="4" name="Slide Number Placeholder 3"/>
          <p:cNvSpPr>
            <a:spLocks noGrp="1"/>
          </p:cNvSpPr>
          <p:nvPr>
            <p:ph type="sldNum" sz="quarter" idx="10"/>
          </p:nvPr>
        </p:nvSpPr>
        <p:spPr/>
        <p:txBody>
          <a:bodyPr/>
          <a:lstStyle/>
          <a:p>
            <a:fld id="{35D6D612-AF30-4344-803D-0D9C992FEBCC}" type="slidenum">
              <a:rPr lang="en-US" smtClean="0"/>
              <a:t>11</a:t>
            </a:fld>
            <a:endParaRPr lang="en-US"/>
          </a:p>
        </p:txBody>
      </p:sp>
    </p:spTree>
    <p:extLst>
      <p:ext uri="{BB962C8B-B14F-4D97-AF65-F5344CB8AC3E}">
        <p14:creationId xmlns:p14="http://schemas.microsoft.com/office/powerpoint/2010/main" val="2305019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US">
                <a:latin typeface="Arial" pitchFamily="-111" charset="0"/>
                <a:ea typeface="ＭＳ Ｐゴシック" pitchFamily="-111" charset="-128"/>
                <a:cs typeface="ＭＳ Ｐゴシック" pitchFamily="-111" charset="-128"/>
              </a:rPr>
              <a:t>Trauma Informed Care - ECE</a:t>
            </a:r>
            <a:endParaRPr lang="en-US" dirty="0">
              <a:latin typeface="Arial" pitchFamily="-111" charset="0"/>
              <a:ea typeface="ＭＳ Ｐゴシック" pitchFamily="-111" charset="-128"/>
              <a:cs typeface="ＭＳ Ｐゴシック" pitchFamily="-111" charset="-128"/>
            </a:endParaRPr>
          </a:p>
        </p:txBody>
      </p:sp>
      <p:sp>
        <p:nvSpPr>
          <p:cNvPr id="62467" name="Rectangle 3"/>
          <p:cNvSpPr>
            <a:spLocks noGrp="1" noChangeArrowheads="1"/>
          </p:cNvSpPr>
          <p:nvPr>
            <p:ph type="dt" sz="quarter" idx="1"/>
          </p:nvPr>
        </p:nvSpPr>
        <p:spPr>
          <a:noFill/>
        </p:spPr>
        <p:txBody>
          <a:bodyPr/>
          <a:lstStyle/>
          <a:p>
            <a:fld id="{79A3211E-5238-0E45-99AD-68A10D205554}" type="datetime1">
              <a:rPr lang="en-US" smtClean="0">
                <a:latin typeface="Arial" pitchFamily="-111" charset="0"/>
                <a:ea typeface="ＭＳ Ｐゴシック" pitchFamily="-111" charset="-128"/>
                <a:cs typeface="ＭＳ Ｐゴシック" pitchFamily="-111" charset="-128"/>
              </a:rPr>
              <a:t>5/21/2019</a:t>
            </a:fld>
            <a:endParaRPr lang="en-US" dirty="0">
              <a:latin typeface="Arial" pitchFamily="-111" charset="0"/>
              <a:ea typeface="ＭＳ Ｐゴシック" pitchFamily="-111" charset="-128"/>
              <a:cs typeface="ＭＳ Ｐゴシック" pitchFamily="-111" charset="-128"/>
            </a:endParaRPr>
          </a:p>
        </p:txBody>
      </p:sp>
      <p:sp>
        <p:nvSpPr>
          <p:cNvPr id="62468" name="Rectangle 6"/>
          <p:cNvSpPr>
            <a:spLocks noGrp="1" noChangeArrowheads="1"/>
          </p:cNvSpPr>
          <p:nvPr>
            <p:ph type="ftr" sz="quarter" idx="4"/>
          </p:nvPr>
        </p:nvSpPr>
        <p:spPr>
          <a:noFill/>
        </p:spPr>
        <p:txBody>
          <a:bodyPr/>
          <a:lstStyle/>
          <a:p>
            <a:r>
              <a:rPr lang="en-US">
                <a:latin typeface="Arial" pitchFamily="-111" charset="0"/>
                <a:ea typeface="ＭＳ Ｐゴシック" pitchFamily="-111" charset="-128"/>
                <a:cs typeface="ＭＳ Ｐゴシック" pitchFamily="-111" charset="-128"/>
              </a:rPr>
              <a:t>WestEd Center for Child &amp; Family Studies</a:t>
            </a:r>
            <a:endParaRPr lang="en-US" dirty="0">
              <a:latin typeface="Arial" pitchFamily="-111" charset="0"/>
              <a:ea typeface="ＭＳ Ｐゴシック" pitchFamily="-111" charset="-128"/>
              <a:cs typeface="ＭＳ Ｐゴシック" pitchFamily="-111" charset="-128"/>
            </a:endParaRPr>
          </a:p>
        </p:txBody>
      </p:sp>
      <p:sp>
        <p:nvSpPr>
          <p:cNvPr id="62469" name="Rectangle 7"/>
          <p:cNvSpPr>
            <a:spLocks noGrp="1" noChangeArrowheads="1"/>
          </p:cNvSpPr>
          <p:nvPr>
            <p:ph type="sldNum" sz="quarter" idx="5"/>
          </p:nvPr>
        </p:nvSpPr>
        <p:spPr>
          <a:noFill/>
        </p:spPr>
        <p:txBody>
          <a:bodyPr/>
          <a:lstStyle/>
          <a:p>
            <a:fld id="{85874FEB-C8F3-F345-AD0B-583A803AE10D}" type="slidenum">
              <a:rPr lang="en-US">
                <a:latin typeface="Arial" pitchFamily="-111" charset="0"/>
                <a:ea typeface="ＭＳ Ｐゴシック" pitchFamily="-111" charset="-128"/>
                <a:cs typeface="ＭＳ Ｐゴシック" pitchFamily="-111" charset="-128"/>
              </a:rPr>
              <a:pPr/>
              <a:t>12</a:t>
            </a:fld>
            <a:endParaRPr lang="en-US" dirty="0">
              <a:latin typeface="Arial" pitchFamily="-111" charset="0"/>
              <a:ea typeface="ＭＳ Ｐゴシック" pitchFamily="-111" charset="-128"/>
              <a:cs typeface="ＭＳ Ｐゴシック" pitchFamily="-111" charset="-128"/>
            </a:endParaRPr>
          </a:p>
        </p:txBody>
      </p:sp>
      <p:sp>
        <p:nvSpPr>
          <p:cNvPr id="6247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62471" name="Rectangle 3"/>
          <p:cNvSpPr>
            <a:spLocks noGrp="1" noChangeArrowheads="1"/>
          </p:cNvSpPr>
          <p:nvPr>
            <p:ph type="body" idx="1"/>
          </p:nvPr>
        </p:nvSpPr>
        <p:spPr>
          <a:solidFill>
            <a:srgbClr val="FFFFFF"/>
          </a:solidFill>
          <a:ln>
            <a:solidFill>
              <a:srgbClr val="000000"/>
            </a:solidFill>
          </a:ln>
        </p:spPr>
        <p:txBody>
          <a:bodyPr/>
          <a:lstStyle/>
          <a:p>
            <a:r>
              <a:rPr lang="en-US" sz="1200" b="1" dirty="0">
                <a:solidFill>
                  <a:schemeClr val="bg1"/>
                </a:solidFill>
              </a:rPr>
              <a:t>Describe the function of each part of the triune brain.  They need to understand the behavior in each part and how the brain develops from the bottom up.  Best book for new trainers is the Body Keeps Score by Bessel Van Der Kolk.  I recommend reading this so you understand more about the brain parts.</a:t>
            </a:r>
          </a:p>
          <a:p>
            <a:endParaRPr lang="en-US" sz="1200" b="1" dirty="0">
              <a:solidFill>
                <a:schemeClr val="bg1"/>
              </a:solidFill>
            </a:endParaRPr>
          </a:p>
          <a:p>
            <a:r>
              <a:rPr lang="en-US" sz="1200" b="1" dirty="0">
                <a:solidFill>
                  <a:schemeClr val="bg1"/>
                </a:solidFill>
              </a:rPr>
              <a:t>Brain is Air Traffic Control</a:t>
            </a:r>
            <a:r>
              <a:rPr lang="en-US" sz="1200" b="1" baseline="0" dirty="0">
                <a:solidFill>
                  <a:schemeClr val="bg1"/>
                </a:solidFill>
              </a:rPr>
              <a:t> System</a:t>
            </a:r>
          </a:p>
          <a:p>
            <a:r>
              <a:rPr lang="en-US" dirty="0"/>
              <a:t>The thinking lobes in the prefrontal cortex shut down when a brain is in pain.</a:t>
            </a:r>
          </a:p>
          <a:p>
            <a:r>
              <a:rPr lang="en-US" dirty="0"/>
              <a:t>When we feel distress, our brains and bodies prioritize survival, and we pay attention to the flood of emotional messages triggering the question, "Am I safe?" We react physiologically with an irritated limbic system that increases blood pressure, heart rate, and respiration with an excessive secretion of the neuro hormones cortisol and adrenaline pumping through our bodies. Chronic activation of the fear response can damage other parts of the brain responsible for cognition and learning.</a:t>
            </a:r>
            <a:endParaRPr lang="en-US" sz="1200" b="1" baseline="0" dirty="0">
              <a:solidFill>
                <a:schemeClr val="bg1"/>
              </a:solidFill>
            </a:endParaRPr>
          </a:p>
          <a:p>
            <a:endParaRPr lang="en-US" sz="1200" b="1" baseline="0" dirty="0">
              <a:solidFill>
                <a:schemeClr val="bg1"/>
              </a:solidFill>
            </a:endParaRPr>
          </a:p>
          <a:p>
            <a:r>
              <a:rPr lang="en-US" sz="1200" b="1" dirty="0">
                <a:solidFill>
                  <a:schemeClr val="bg1"/>
                </a:solidFill>
              </a:rPr>
              <a:t>Working memory: </a:t>
            </a:r>
            <a:r>
              <a:rPr lang="en-US" sz="1200" dirty="0"/>
              <a:t>keeping information in mind long enough to initiate and complete tasks</a:t>
            </a:r>
          </a:p>
          <a:p>
            <a:r>
              <a:rPr lang="en-US" sz="1200" b="1" dirty="0">
                <a:solidFill>
                  <a:schemeClr val="bg1"/>
                </a:solidFill>
              </a:rPr>
              <a:t>Inhibitory control (impulse control): </a:t>
            </a:r>
            <a:r>
              <a:rPr lang="en-US" sz="1200" dirty="0"/>
              <a:t>think before acting, filtering out distractions, delaying gratification, breaking habitual behaviors and regulating emotions</a:t>
            </a:r>
          </a:p>
          <a:p>
            <a:r>
              <a:rPr lang="en-US" sz="1200" b="1" dirty="0">
                <a:solidFill>
                  <a:schemeClr val="bg1"/>
                </a:solidFill>
              </a:rPr>
              <a:t>Cognitive or mental flexibility: </a:t>
            </a:r>
            <a:r>
              <a:rPr lang="en-US" sz="1200" dirty="0"/>
              <a:t>shifting gears and scanning options for the optimal solutions</a:t>
            </a:r>
          </a:p>
          <a:p>
            <a:pPr eaLnBrk="1" hangingPunct="1"/>
            <a:r>
              <a:rPr lang="en-US" dirty="0">
                <a:latin typeface="Arial" pitchFamily="-111" charset="0"/>
                <a:ea typeface="ＭＳ Ｐゴシック" pitchFamily="-111" charset="-128"/>
                <a:cs typeface="ＭＳ Ｐゴシック" pitchFamily="-111" charset="-128"/>
              </a:rPr>
              <a:t>We have genetic blueprint,</a:t>
            </a:r>
            <a:r>
              <a:rPr lang="en-US" baseline="0" dirty="0">
                <a:latin typeface="Arial" pitchFamily="-111" charset="0"/>
                <a:ea typeface="ＭＳ Ｐゴシック" pitchFamily="-111" charset="-128"/>
                <a:cs typeface="ＭＳ Ｐゴシック" pitchFamily="-111" charset="-128"/>
              </a:rPr>
              <a:t> that is the nature, but how that blueprint is expressed and/or modified comes in the context of our relationships and environment: nurture</a:t>
            </a:r>
          </a:p>
          <a:p>
            <a:r>
              <a:rPr lang="en-US" altLang="x-none" b="0" dirty="0">
                <a:latin typeface="Century Gothic" charset="0"/>
                <a:ea typeface="Century Gothic" charset="0"/>
                <a:cs typeface="Century Gothic" charset="0"/>
              </a:rPr>
              <a:t>The trauma of abuse induces a cascade of effects, including changes in hormones and neurotransmitters that mediate development of vulnerable brain regions</a:t>
            </a:r>
            <a:r>
              <a:rPr lang="en-US" altLang="ja-JP" b="1" dirty="0">
                <a:ea typeface="Century Gothic" charset="0"/>
                <a:cs typeface="Century Gothic" charset="0"/>
              </a:rPr>
              <a:t>. </a:t>
            </a:r>
            <a:r>
              <a:rPr lang="en-US" altLang="x-none" sz="900" dirty="0" err="1">
                <a:latin typeface="Century Gothic" charset="0"/>
                <a:ea typeface="Century Gothic" charset="0"/>
                <a:cs typeface="Century Gothic" charset="0"/>
              </a:rPr>
              <a:t>Teicher</a:t>
            </a:r>
            <a:r>
              <a:rPr lang="en-US" altLang="x-none" sz="900" dirty="0">
                <a:latin typeface="Century Gothic" charset="0"/>
                <a:ea typeface="Century Gothic" charset="0"/>
                <a:cs typeface="Century Gothic" charset="0"/>
              </a:rPr>
              <a:t>, 2000</a:t>
            </a:r>
          </a:p>
          <a:p>
            <a:endParaRPr lang="en-US" altLang="x-none" sz="900" b="1" dirty="0">
              <a:latin typeface="Century Gothic" charset="0"/>
              <a:ea typeface="Century Gothic" charset="0"/>
              <a:cs typeface="Century Gothic" charset="0"/>
            </a:endParaRPr>
          </a:p>
          <a:p>
            <a:r>
              <a:rPr lang="en-US" altLang="x-none" sz="900" b="1" dirty="0">
                <a:latin typeface="Century Gothic" charset="0"/>
                <a:ea typeface="Century Gothic" charset="0"/>
                <a:cs typeface="Century Gothic" charset="0"/>
              </a:rPr>
              <a:t>See Harvard Center for the Developing Child for more attached to the Executive Functioning Video.  They usually give a handout or write up with each video.  </a:t>
            </a:r>
          </a:p>
          <a:p>
            <a:endParaRPr lang="en-US" dirty="0"/>
          </a:p>
          <a:p>
            <a:pPr eaLnBrk="1" hangingPunct="1"/>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0123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SAMHSA’s Elements of Trauma-Informed Care</a:t>
            </a:r>
          </a:p>
          <a:p>
            <a:endParaRPr lang="en-US" dirty="0"/>
          </a:p>
        </p:txBody>
      </p:sp>
      <p:sp>
        <p:nvSpPr>
          <p:cNvPr id="4" name="Slide Number Placeholder 3"/>
          <p:cNvSpPr>
            <a:spLocks noGrp="1"/>
          </p:cNvSpPr>
          <p:nvPr>
            <p:ph type="sldNum" sz="quarter" idx="10"/>
          </p:nvPr>
        </p:nvSpPr>
        <p:spPr/>
        <p:txBody>
          <a:bodyPr/>
          <a:lstStyle/>
          <a:p>
            <a:fld id="{35D6D612-AF30-4344-803D-0D9C992FEBCC}" type="slidenum">
              <a:rPr lang="en-US" smtClean="0"/>
              <a:t>14</a:t>
            </a:fld>
            <a:endParaRPr lang="en-US"/>
          </a:p>
        </p:txBody>
      </p:sp>
    </p:spTree>
    <p:extLst>
      <p:ext uri="{BB962C8B-B14F-4D97-AF65-F5344CB8AC3E}">
        <p14:creationId xmlns:p14="http://schemas.microsoft.com/office/powerpoint/2010/main" val="273755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share and report out what else they can think of under OTHER</a:t>
            </a:r>
          </a:p>
        </p:txBody>
      </p:sp>
      <p:sp>
        <p:nvSpPr>
          <p:cNvPr id="4" name="Slide Number Placeholder 3"/>
          <p:cNvSpPr>
            <a:spLocks noGrp="1"/>
          </p:cNvSpPr>
          <p:nvPr>
            <p:ph type="sldNum" sz="quarter" idx="10"/>
          </p:nvPr>
        </p:nvSpPr>
        <p:spPr/>
        <p:txBody>
          <a:bodyPr/>
          <a:lstStyle/>
          <a:p>
            <a:fld id="{35D6D612-AF30-4344-803D-0D9C992FEBCC}" type="slidenum">
              <a:rPr lang="en-US" smtClean="0"/>
              <a:t>15</a:t>
            </a:fld>
            <a:endParaRPr lang="en-US"/>
          </a:p>
        </p:txBody>
      </p:sp>
    </p:spTree>
    <p:extLst>
      <p:ext uri="{BB962C8B-B14F-4D97-AF65-F5344CB8AC3E}">
        <p14:creationId xmlns:p14="http://schemas.microsoft.com/office/powerpoint/2010/main" val="96022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512BBE-E347-B340-9560-770F8FE06289}" type="datetimeFigureOut">
              <a:rPr lang="en-US" smtClean="0"/>
              <a:t>5/21/2019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6"/>
        <p:cNvGrpSpPr/>
        <p:nvPr/>
      </p:nvGrpSpPr>
      <p:grpSpPr>
        <a:xfrm>
          <a:off x="0" y="0"/>
          <a:ext cx="0" cy="0"/>
          <a:chOff x="0" y="0"/>
          <a:chExt cx="0" cy="0"/>
        </a:xfrm>
      </p:grpSpPr>
      <p:sp>
        <p:nvSpPr>
          <p:cNvPr id="18" name="Shape 18"/>
          <p:cNvSpPr txBox="1">
            <a:spLocks noGrp="1"/>
          </p:cNvSpPr>
          <p:nvPr>
            <p:ph type="ctrTitle"/>
          </p:nvPr>
        </p:nvSpPr>
        <p:spPr>
          <a:xfrm>
            <a:off x="934134" y="1072283"/>
            <a:ext cx="10419665" cy="1578820"/>
          </a:xfrm>
          <a:prstGeom prst="rect">
            <a:avLst/>
          </a:prstGeom>
          <a:noFill/>
          <a:ln>
            <a:noFill/>
          </a:ln>
        </p:spPr>
        <p:txBody>
          <a:bodyPr spcFirstLastPara="1" wrap="square" lIns="91425" tIns="91425" rIns="91425" bIns="91425" anchor="ctr" anchorCtr="0"/>
          <a:lstStyle>
            <a:lvl1pPr marR="0" lvl="0" algn="l" rtl="0">
              <a:lnSpc>
                <a:spcPct val="116666"/>
              </a:lnSpc>
              <a:spcBef>
                <a:spcPts val="0"/>
              </a:spcBef>
              <a:spcAft>
                <a:spcPts val="0"/>
              </a:spcAft>
              <a:buClr>
                <a:schemeClr val="lt1"/>
              </a:buClr>
              <a:buSzPts val="4800"/>
              <a:buFont typeface="Franklin Gothic"/>
              <a:buNone/>
              <a:defRPr sz="4800" b="0" i="0" u="none" strike="noStrike" cap="none">
                <a:solidFill>
                  <a:schemeClr val="lt1"/>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4651222" y="3141549"/>
            <a:ext cx="6702578" cy="62410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0070C0"/>
              </a:buClr>
              <a:buSzPts val="3600"/>
              <a:buFont typeface="Arial"/>
              <a:buNone/>
              <a:defRPr sz="3600" b="0" i="0" u="none" strike="noStrike" cap="none">
                <a:solidFill>
                  <a:srgbClr val="0070C0"/>
                </a:solidFill>
                <a:latin typeface="Source Sans Pro"/>
                <a:ea typeface="Source Sans Pro"/>
                <a:cs typeface="Source Sans Pro"/>
                <a:sym typeface="Source Sans Pro"/>
              </a:defRPr>
            </a:lvl1pPr>
            <a:lvl2pPr marR="0" lvl="1" algn="ctr" rtl="0">
              <a:lnSpc>
                <a:spcPct val="170000"/>
              </a:lnSpc>
              <a:spcBef>
                <a:spcPts val="500"/>
              </a:spcBef>
              <a:spcAft>
                <a:spcPts val="0"/>
              </a:spcAft>
              <a:buClr>
                <a:srgbClr val="00B050"/>
              </a:buClr>
              <a:buSzPts val="2000"/>
              <a:buFont typeface="Arial"/>
              <a:buNone/>
              <a:defRPr sz="2000" b="0" i="0" u="none" strike="noStrike" cap="none">
                <a:solidFill>
                  <a:srgbClr val="3A3838"/>
                </a:solidFill>
                <a:latin typeface="Source Sans Pro"/>
                <a:ea typeface="Source Sans Pro"/>
                <a:cs typeface="Source Sans Pro"/>
                <a:sym typeface="Source Sans Pro"/>
              </a:defRPr>
            </a:lvl2pPr>
            <a:lvl3pPr marR="0" lvl="2" algn="ctr" rtl="0">
              <a:lnSpc>
                <a:spcPct val="90000"/>
              </a:lnSpc>
              <a:spcBef>
                <a:spcPts val="500"/>
              </a:spcBef>
              <a:spcAft>
                <a:spcPts val="0"/>
              </a:spcAft>
              <a:buClr>
                <a:srgbClr val="3A3838"/>
              </a:buClr>
              <a:buSzPts val="1800"/>
              <a:buFont typeface="Noto Sans Symbols"/>
              <a:buNone/>
              <a:defRPr sz="1800" b="0" i="0" u="none" strike="noStrike" cap="none">
                <a:solidFill>
                  <a:srgbClr val="3A3838"/>
                </a:solidFill>
                <a:latin typeface="Source Sans Pro"/>
                <a:ea typeface="Source Sans Pro"/>
                <a:cs typeface="Source Sans Pro"/>
                <a:sym typeface="Source Sans Pro"/>
              </a:defRPr>
            </a:lvl3pPr>
            <a:lvl4pPr marR="0" lvl="3" algn="ctr" rtl="0">
              <a:lnSpc>
                <a:spcPct val="90000"/>
              </a:lnSpc>
              <a:spcBef>
                <a:spcPts val="500"/>
              </a:spcBef>
              <a:spcAft>
                <a:spcPts val="0"/>
              </a:spcAft>
              <a:buClr>
                <a:srgbClr val="3A3838"/>
              </a:buClr>
              <a:buSzPts val="1600"/>
              <a:buFont typeface="Arial"/>
              <a:buNone/>
              <a:defRPr sz="1600" b="0" i="0" u="none" strike="noStrike" cap="none">
                <a:solidFill>
                  <a:srgbClr val="3A3838"/>
                </a:solidFill>
                <a:latin typeface="Source Sans Pro"/>
                <a:ea typeface="Source Sans Pro"/>
                <a:cs typeface="Source Sans Pro"/>
                <a:sym typeface="Source Sans Pro"/>
              </a:defRPr>
            </a:lvl4pPr>
            <a:lvl5pPr marR="0" lvl="4" algn="ctr" rtl="0">
              <a:lnSpc>
                <a:spcPct val="90000"/>
              </a:lnSpc>
              <a:spcBef>
                <a:spcPts val="500"/>
              </a:spcBef>
              <a:spcAft>
                <a:spcPts val="0"/>
              </a:spcAft>
              <a:buClr>
                <a:srgbClr val="3A3838"/>
              </a:buClr>
              <a:buSzPts val="1600"/>
              <a:buFont typeface="Arial"/>
              <a:buNone/>
              <a:defRPr sz="1600" b="0" i="0" u="none" strike="noStrike" cap="none">
                <a:solidFill>
                  <a:srgbClr val="3A3838"/>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9348893" y="639587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rgbClr val="00B050"/>
                </a:solidFill>
                <a:latin typeface="Source Sans Pro"/>
                <a:ea typeface="Source Sans Pro"/>
                <a:cs typeface="Source Sans Pro"/>
                <a:sym typeface="Source Sans Pro"/>
              </a:defRPr>
            </a:lvl1pPr>
            <a:lvl2pPr marL="0" marR="0" lvl="1" indent="0" algn="r" rtl="0">
              <a:spcBef>
                <a:spcPts val="0"/>
              </a:spcBef>
              <a:buNone/>
              <a:defRPr sz="1400" b="0" i="0" u="none" strike="noStrike" cap="none">
                <a:solidFill>
                  <a:srgbClr val="00B050"/>
                </a:solidFill>
                <a:latin typeface="Source Sans Pro"/>
                <a:ea typeface="Source Sans Pro"/>
                <a:cs typeface="Source Sans Pro"/>
                <a:sym typeface="Source Sans Pro"/>
              </a:defRPr>
            </a:lvl2pPr>
            <a:lvl3pPr marL="0" marR="0" lvl="2" indent="0" algn="r" rtl="0">
              <a:spcBef>
                <a:spcPts val="0"/>
              </a:spcBef>
              <a:buNone/>
              <a:defRPr sz="1400" b="0" i="0" u="none" strike="noStrike" cap="none">
                <a:solidFill>
                  <a:srgbClr val="00B050"/>
                </a:solidFill>
                <a:latin typeface="Source Sans Pro"/>
                <a:ea typeface="Source Sans Pro"/>
                <a:cs typeface="Source Sans Pro"/>
                <a:sym typeface="Source Sans Pro"/>
              </a:defRPr>
            </a:lvl3pPr>
            <a:lvl4pPr marL="0" marR="0" lvl="3" indent="0" algn="r" rtl="0">
              <a:spcBef>
                <a:spcPts val="0"/>
              </a:spcBef>
              <a:buNone/>
              <a:defRPr sz="1400" b="0" i="0" u="none" strike="noStrike" cap="none">
                <a:solidFill>
                  <a:srgbClr val="00B050"/>
                </a:solidFill>
                <a:latin typeface="Source Sans Pro"/>
                <a:ea typeface="Source Sans Pro"/>
                <a:cs typeface="Source Sans Pro"/>
                <a:sym typeface="Source Sans Pro"/>
              </a:defRPr>
            </a:lvl4pPr>
            <a:lvl5pPr marL="0" marR="0" lvl="4" indent="0" algn="r" rtl="0">
              <a:spcBef>
                <a:spcPts val="0"/>
              </a:spcBef>
              <a:buNone/>
              <a:defRPr sz="1400" b="0" i="0" u="none" strike="noStrike" cap="none">
                <a:solidFill>
                  <a:srgbClr val="00B050"/>
                </a:solidFill>
                <a:latin typeface="Source Sans Pro"/>
                <a:ea typeface="Source Sans Pro"/>
                <a:cs typeface="Source Sans Pro"/>
                <a:sym typeface="Source Sans Pro"/>
              </a:defRPr>
            </a:lvl5pPr>
            <a:lvl6pPr marL="0" marR="0" lvl="5" indent="0" algn="r" rtl="0">
              <a:spcBef>
                <a:spcPts val="0"/>
              </a:spcBef>
              <a:buNone/>
              <a:defRPr sz="1400" b="0" i="0" u="none" strike="noStrike" cap="none">
                <a:solidFill>
                  <a:srgbClr val="00B050"/>
                </a:solidFill>
                <a:latin typeface="Source Sans Pro"/>
                <a:ea typeface="Source Sans Pro"/>
                <a:cs typeface="Source Sans Pro"/>
                <a:sym typeface="Source Sans Pro"/>
              </a:defRPr>
            </a:lvl6pPr>
            <a:lvl7pPr marL="0" marR="0" lvl="6" indent="0" algn="r" rtl="0">
              <a:spcBef>
                <a:spcPts val="0"/>
              </a:spcBef>
              <a:buNone/>
              <a:defRPr sz="1400" b="0" i="0" u="none" strike="noStrike" cap="none">
                <a:solidFill>
                  <a:srgbClr val="00B050"/>
                </a:solidFill>
                <a:latin typeface="Source Sans Pro"/>
                <a:ea typeface="Source Sans Pro"/>
                <a:cs typeface="Source Sans Pro"/>
                <a:sym typeface="Source Sans Pro"/>
              </a:defRPr>
            </a:lvl7pPr>
            <a:lvl8pPr marL="0" marR="0" lvl="7" indent="0" algn="r" rtl="0">
              <a:spcBef>
                <a:spcPts val="0"/>
              </a:spcBef>
              <a:buNone/>
              <a:defRPr sz="1400" b="0" i="0" u="none" strike="noStrike" cap="none">
                <a:solidFill>
                  <a:srgbClr val="00B050"/>
                </a:solidFill>
                <a:latin typeface="Source Sans Pro"/>
                <a:ea typeface="Source Sans Pro"/>
                <a:cs typeface="Source Sans Pro"/>
                <a:sym typeface="Source Sans Pro"/>
              </a:defRPr>
            </a:lvl8pPr>
            <a:lvl9pPr marL="0" marR="0" lvl="8" indent="0" algn="r" rtl="0">
              <a:spcBef>
                <a:spcPts val="0"/>
              </a:spcBef>
              <a:buNone/>
              <a:defRPr sz="1400" b="0" i="0" u="none" strike="noStrike" cap="none">
                <a:solidFill>
                  <a:srgbClr val="00B05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6353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9"/>
        <p:cNvGrpSpPr/>
        <p:nvPr/>
      </p:nvGrpSpPr>
      <p:grpSpPr>
        <a:xfrm>
          <a:off x="0" y="0"/>
          <a:ext cx="0" cy="0"/>
          <a:chOff x="0" y="0"/>
          <a:chExt cx="0" cy="0"/>
        </a:xfrm>
      </p:grpSpPr>
      <p:sp>
        <p:nvSpPr>
          <p:cNvPr id="31" name="Shape 31"/>
          <p:cNvSpPr txBox="1">
            <a:spLocks noGrp="1"/>
          </p:cNvSpPr>
          <p:nvPr>
            <p:ph type="title"/>
          </p:nvPr>
        </p:nvSpPr>
        <p:spPr>
          <a:xfrm>
            <a:off x="838200" y="874930"/>
            <a:ext cx="10515600" cy="64831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4000"/>
              <a:buFont typeface="Franklin Gothic"/>
              <a:buNone/>
              <a:defRPr sz="4000" b="0" i="0" u="none" strike="noStrike" cap="none">
                <a:solidFill>
                  <a:schemeClr val="lt1"/>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sldNum" idx="12"/>
          </p:nvPr>
        </p:nvSpPr>
        <p:spPr>
          <a:xfrm>
            <a:off x="9348893" y="639587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rgbClr val="00B050"/>
                </a:solidFill>
                <a:latin typeface="Source Sans Pro"/>
                <a:ea typeface="Source Sans Pro"/>
                <a:cs typeface="Source Sans Pro"/>
                <a:sym typeface="Source Sans Pro"/>
              </a:defRPr>
            </a:lvl1pPr>
            <a:lvl2pPr marL="0" marR="0" lvl="1" indent="0" algn="r" rtl="0">
              <a:spcBef>
                <a:spcPts val="0"/>
              </a:spcBef>
              <a:buNone/>
              <a:defRPr sz="1400">
                <a:solidFill>
                  <a:srgbClr val="00B050"/>
                </a:solidFill>
                <a:latin typeface="Source Sans Pro"/>
                <a:ea typeface="Source Sans Pro"/>
                <a:cs typeface="Source Sans Pro"/>
                <a:sym typeface="Source Sans Pro"/>
              </a:defRPr>
            </a:lvl2pPr>
            <a:lvl3pPr marL="0" marR="0" lvl="2" indent="0" algn="r" rtl="0">
              <a:spcBef>
                <a:spcPts val="0"/>
              </a:spcBef>
              <a:buNone/>
              <a:defRPr sz="1400">
                <a:solidFill>
                  <a:srgbClr val="00B050"/>
                </a:solidFill>
                <a:latin typeface="Source Sans Pro"/>
                <a:ea typeface="Source Sans Pro"/>
                <a:cs typeface="Source Sans Pro"/>
                <a:sym typeface="Source Sans Pro"/>
              </a:defRPr>
            </a:lvl3pPr>
            <a:lvl4pPr marL="0" marR="0" lvl="3" indent="0" algn="r" rtl="0">
              <a:spcBef>
                <a:spcPts val="0"/>
              </a:spcBef>
              <a:buNone/>
              <a:defRPr sz="1400">
                <a:solidFill>
                  <a:srgbClr val="00B050"/>
                </a:solidFill>
                <a:latin typeface="Source Sans Pro"/>
                <a:ea typeface="Source Sans Pro"/>
                <a:cs typeface="Source Sans Pro"/>
                <a:sym typeface="Source Sans Pro"/>
              </a:defRPr>
            </a:lvl4pPr>
            <a:lvl5pPr marL="0" marR="0" lvl="4" indent="0" algn="r" rtl="0">
              <a:spcBef>
                <a:spcPts val="0"/>
              </a:spcBef>
              <a:buNone/>
              <a:defRPr sz="1400">
                <a:solidFill>
                  <a:srgbClr val="00B050"/>
                </a:solidFill>
                <a:latin typeface="Source Sans Pro"/>
                <a:ea typeface="Source Sans Pro"/>
                <a:cs typeface="Source Sans Pro"/>
                <a:sym typeface="Source Sans Pro"/>
              </a:defRPr>
            </a:lvl5pPr>
            <a:lvl6pPr marL="0" marR="0" lvl="5" indent="0" algn="r" rtl="0">
              <a:spcBef>
                <a:spcPts val="0"/>
              </a:spcBef>
              <a:buNone/>
              <a:defRPr sz="1400">
                <a:solidFill>
                  <a:srgbClr val="00B050"/>
                </a:solidFill>
                <a:latin typeface="Source Sans Pro"/>
                <a:ea typeface="Source Sans Pro"/>
                <a:cs typeface="Source Sans Pro"/>
                <a:sym typeface="Source Sans Pro"/>
              </a:defRPr>
            </a:lvl6pPr>
            <a:lvl7pPr marL="0" marR="0" lvl="6" indent="0" algn="r" rtl="0">
              <a:spcBef>
                <a:spcPts val="0"/>
              </a:spcBef>
              <a:buNone/>
              <a:defRPr sz="1400">
                <a:solidFill>
                  <a:srgbClr val="00B050"/>
                </a:solidFill>
                <a:latin typeface="Source Sans Pro"/>
                <a:ea typeface="Source Sans Pro"/>
                <a:cs typeface="Source Sans Pro"/>
                <a:sym typeface="Source Sans Pro"/>
              </a:defRPr>
            </a:lvl7pPr>
            <a:lvl8pPr marL="0" marR="0" lvl="7" indent="0" algn="r" rtl="0">
              <a:spcBef>
                <a:spcPts val="0"/>
              </a:spcBef>
              <a:buNone/>
              <a:defRPr sz="1400">
                <a:solidFill>
                  <a:srgbClr val="00B050"/>
                </a:solidFill>
                <a:latin typeface="Source Sans Pro"/>
                <a:ea typeface="Source Sans Pro"/>
                <a:cs typeface="Source Sans Pro"/>
                <a:sym typeface="Source Sans Pro"/>
              </a:defRPr>
            </a:lvl8pPr>
            <a:lvl9pPr marL="0" marR="0" lvl="8" indent="0" algn="r" rtl="0">
              <a:spcBef>
                <a:spcPts val="0"/>
              </a:spcBef>
              <a:buNone/>
              <a:defRPr sz="1400">
                <a:solidFill>
                  <a:srgbClr val="00B05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33" name="Shape 3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0070C0"/>
              </a:buClr>
              <a:buSzPts val="3200"/>
              <a:buFont typeface="Arial"/>
              <a:buNone/>
              <a:defRPr sz="3200" b="0" i="0" u="none" strike="noStrike" cap="none">
                <a:solidFill>
                  <a:srgbClr val="0070C0"/>
                </a:solidFill>
                <a:latin typeface="Source Sans Pro"/>
                <a:ea typeface="Source Sans Pro"/>
                <a:cs typeface="Source Sans Pro"/>
                <a:sym typeface="Source Sans Pro"/>
              </a:defRPr>
            </a:lvl1pPr>
            <a:lvl2pPr marL="914400" marR="0" lvl="1" indent="-431800" algn="l" rtl="0">
              <a:lnSpc>
                <a:spcPct val="106250"/>
              </a:lnSpc>
              <a:spcBef>
                <a:spcPts val="500"/>
              </a:spcBef>
              <a:spcAft>
                <a:spcPts val="0"/>
              </a:spcAft>
              <a:buClr>
                <a:srgbClr val="00B050"/>
              </a:buClr>
              <a:buSzPts val="3200"/>
              <a:buFont typeface="Courier New"/>
              <a:buChar char="o"/>
              <a:defRPr sz="3200" b="0" i="0" u="none" strike="noStrike" cap="none">
                <a:solidFill>
                  <a:srgbClr val="3A3838"/>
                </a:solidFill>
                <a:latin typeface="Source Sans Pro"/>
                <a:ea typeface="Source Sans Pro"/>
                <a:cs typeface="Source Sans Pro"/>
                <a:sym typeface="Source Sans Pro"/>
              </a:defRPr>
            </a:lvl2pPr>
            <a:lvl3pPr marL="1371600" marR="0" lvl="2" indent="-431800" algn="l" rtl="0">
              <a:lnSpc>
                <a:spcPct val="106250"/>
              </a:lnSpc>
              <a:spcBef>
                <a:spcPts val="500"/>
              </a:spcBef>
              <a:spcAft>
                <a:spcPts val="0"/>
              </a:spcAft>
              <a:buClr>
                <a:srgbClr val="00B050"/>
              </a:buClr>
              <a:buSzPts val="3200"/>
              <a:buFont typeface="Noto Sans Symbols"/>
              <a:buChar char="▪"/>
              <a:defRPr sz="3200" b="0" i="0" u="none" strike="noStrike" cap="none">
                <a:solidFill>
                  <a:srgbClr val="3A3838"/>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54030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ody">
  <p:cSld name="Body">
    <p:spTree>
      <p:nvGrpSpPr>
        <p:cNvPr id="1" name="Shape 22"/>
        <p:cNvGrpSpPr/>
        <p:nvPr/>
      </p:nvGrpSpPr>
      <p:grpSpPr>
        <a:xfrm>
          <a:off x="0" y="0"/>
          <a:ext cx="0" cy="0"/>
          <a:chOff x="0" y="0"/>
          <a:chExt cx="0" cy="0"/>
        </a:xfrm>
      </p:grpSpPr>
      <p:sp>
        <p:nvSpPr>
          <p:cNvPr id="23" name="Shape 23"/>
          <p:cNvSpPr txBox="1">
            <a:spLocks noGrp="1"/>
          </p:cNvSpPr>
          <p:nvPr>
            <p:ph type="sldNum" idx="12"/>
          </p:nvPr>
        </p:nvSpPr>
        <p:spPr>
          <a:xfrm>
            <a:off x="9348893" y="639587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rgbClr val="00B050"/>
                </a:solidFill>
                <a:latin typeface="Source Sans Pro"/>
                <a:ea typeface="Source Sans Pro"/>
                <a:cs typeface="Source Sans Pro"/>
                <a:sym typeface="Source Sans Pro"/>
              </a:defRPr>
            </a:lvl1pPr>
            <a:lvl2pPr marL="0" marR="0" lvl="1" indent="0" algn="r" rtl="0">
              <a:spcBef>
                <a:spcPts val="0"/>
              </a:spcBef>
              <a:buNone/>
              <a:defRPr sz="1400">
                <a:solidFill>
                  <a:srgbClr val="00B050"/>
                </a:solidFill>
                <a:latin typeface="Source Sans Pro"/>
                <a:ea typeface="Source Sans Pro"/>
                <a:cs typeface="Source Sans Pro"/>
                <a:sym typeface="Source Sans Pro"/>
              </a:defRPr>
            </a:lvl2pPr>
            <a:lvl3pPr marL="0" marR="0" lvl="2" indent="0" algn="r" rtl="0">
              <a:spcBef>
                <a:spcPts val="0"/>
              </a:spcBef>
              <a:buNone/>
              <a:defRPr sz="1400">
                <a:solidFill>
                  <a:srgbClr val="00B050"/>
                </a:solidFill>
                <a:latin typeface="Source Sans Pro"/>
                <a:ea typeface="Source Sans Pro"/>
                <a:cs typeface="Source Sans Pro"/>
                <a:sym typeface="Source Sans Pro"/>
              </a:defRPr>
            </a:lvl3pPr>
            <a:lvl4pPr marL="0" marR="0" lvl="3" indent="0" algn="r" rtl="0">
              <a:spcBef>
                <a:spcPts val="0"/>
              </a:spcBef>
              <a:buNone/>
              <a:defRPr sz="1400">
                <a:solidFill>
                  <a:srgbClr val="00B050"/>
                </a:solidFill>
                <a:latin typeface="Source Sans Pro"/>
                <a:ea typeface="Source Sans Pro"/>
                <a:cs typeface="Source Sans Pro"/>
                <a:sym typeface="Source Sans Pro"/>
              </a:defRPr>
            </a:lvl4pPr>
            <a:lvl5pPr marL="0" marR="0" lvl="4" indent="0" algn="r" rtl="0">
              <a:spcBef>
                <a:spcPts val="0"/>
              </a:spcBef>
              <a:buNone/>
              <a:defRPr sz="1400">
                <a:solidFill>
                  <a:srgbClr val="00B050"/>
                </a:solidFill>
                <a:latin typeface="Source Sans Pro"/>
                <a:ea typeface="Source Sans Pro"/>
                <a:cs typeface="Source Sans Pro"/>
                <a:sym typeface="Source Sans Pro"/>
              </a:defRPr>
            </a:lvl5pPr>
            <a:lvl6pPr marL="0" marR="0" lvl="5" indent="0" algn="r" rtl="0">
              <a:spcBef>
                <a:spcPts val="0"/>
              </a:spcBef>
              <a:buNone/>
              <a:defRPr sz="1400">
                <a:solidFill>
                  <a:srgbClr val="00B050"/>
                </a:solidFill>
                <a:latin typeface="Source Sans Pro"/>
                <a:ea typeface="Source Sans Pro"/>
                <a:cs typeface="Source Sans Pro"/>
                <a:sym typeface="Source Sans Pro"/>
              </a:defRPr>
            </a:lvl6pPr>
            <a:lvl7pPr marL="0" marR="0" lvl="6" indent="0" algn="r" rtl="0">
              <a:spcBef>
                <a:spcPts val="0"/>
              </a:spcBef>
              <a:buNone/>
              <a:defRPr sz="1400">
                <a:solidFill>
                  <a:srgbClr val="00B050"/>
                </a:solidFill>
                <a:latin typeface="Source Sans Pro"/>
                <a:ea typeface="Source Sans Pro"/>
                <a:cs typeface="Source Sans Pro"/>
                <a:sym typeface="Source Sans Pro"/>
              </a:defRPr>
            </a:lvl7pPr>
            <a:lvl8pPr marL="0" marR="0" lvl="7" indent="0" algn="r" rtl="0">
              <a:spcBef>
                <a:spcPts val="0"/>
              </a:spcBef>
              <a:buNone/>
              <a:defRPr sz="1400">
                <a:solidFill>
                  <a:srgbClr val="00B050"/>
                </a:solidFill>
                <a:latin typeface="Source Sans Pro"/>
                <a:ea typeface="Source Sans Pro"/>
                <a:cs typeface="Source Sans Pro"/>
                <a:sym typeface="Source Sans Pro"/>
              </a:defRPr>
            </a:lvl8pPr>
            <a:lvl9pPr marL="0" marR="0" lvl="8" indent="0" algn="r" rtl="0">
              <a:spcBef>
                <a:spcPts val="0"/>
              </a:spcBef>
              <a:buNone/>
              <a:defRPr sz="1400">
                <a:solidFill>
                  <a:srgbClr val="00B050"/>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25" name="Shape 25"/>
          <p:cNvSpPr txBox="1">
            <a:spLocks noGrp="1"/>
          </p:cNvSpPr>
          <p:nvPr>
            <p:ph type="title"/>
          </p:nvPr>
        </p:nvSpPr>
        <p:spPr>
          <a:xfrm>
            <a:off x="838200" y="874930"/>
            <a:ext cx="10515600" cy="648317"/>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4000"/>
              <a:buFont typeface="Franklin Gothic"/>
              <a:buNone/>
              <a:defRPr sz="4000" b="0" i="0" u="none" strike="noStrike" cap="none">
                <a:solidFill>
                  <a:schemeClr val="lt1"/>
                </a:solidFill>
                <a:latin typeface="Franklin Gothic"/>
                <a:ea typeface="Franklin Gothic"/>
                <a:cs typeface="Franklin Gothic"/>
                <a:sym typeface="Frankli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838200" y="1693025"/>
            <a:ext cx="10515600" cy="65055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0070C0"/>
              </a:buClr>
              <a:buSzPts val="3200"/>
              <a:buFont typeface="Arial"/>
              <a:buNone/>
              <a:defRPr sz="3200" b="0" i="0" u="none" strike="noStrike" cap="none">
                <a:solidFill>
                  <a:srgbClr val="0070C0"/>
                </a:solidFill>
                <a:latin typeface="Source Sans Pro"/>
                <a:ea typeface="Source Sans Pro"/>
                <a:cs typeface="Source Sans Pro"/>
                <a:sym typeface="Source Sans Pro"/>
              </a:defRPr>
            </a:lvl1pPr>
            <a:lvl2pPr marL="914400" marR="0" lvl="1" indent="-431800" algn="l" rtl="0">
              <a:lnSpc>
                <a:spcPct val="106250"/>
              </a:lnSpc>
              <a:spcBef>
                <a:spcPts val="500"/>
              </a:spcBef>
              <a:spcAft>
                <a:spcPts val="0"/>
              </a:spcAft>
              <a:buClr>
                <a:srgbClr val="00B050"/>
              </a:buClr>
              <a:buSzPts val="3200"/>
              <a:buFont typeface="Arial"/>
              <a:buChar char="•"/>
              <a:defRPr sz="3200" b="0" i="0" u="none" strike="noStrike" cap="none">
                <a:solidFill>
                  <a:srgbClr val="3A3838"/>
                </a:solidFill>
                <a:latin typeface="Source Sans Pro"/>
                <a:ea typeface="Source Sans Pro"/>
                <a:cs typeface="Source Sans Pro"/>
                <a:sym typeface="Source Sans Pro"/>
              </a:defRPr>
            </a:lvl2pPr>
            <a:lvl3pPr marL="1371600" marR="0" lvl="2" indent="-431800" algn="l" rtl="0">
              <a:lnSpc>
                <a:spcPct val="90000"/>
              </a:lnSpc>
              <a:spcBef>
                <a:spcPts val="500"/>
              </a:spcBef>
              <a:spcAft>
                <a:spcPts val="0"/>
              </a:spcAft>
              <a:buClr>
                <a:srgbClr val="3A3838"/>
              </a:buClr>
              <a:buSzPts val="3200"/>
              <a:buFont typeface="Noto Sans Symbols"/>
              <a:buChar char="▪"/>
              <a:defRPr sz="3200" b="0" i="0" u="none" strike="noStrike" cap="none">
                <a:solidFill>
                  <a:srgbClr val="3A3838"/>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838200" y="2218011"/>
            <a:ext cx="10460038" cy="549380"/>
          </a:xfrm>
          <a:prstGeom prst="rect">
            <a:avLst/>
          </a:prstGeom>
          <a:noFill/>
          <a:ln>
            <a:noFill/>
          </a:ln>
        </p:spPr>
        <p:txBody>
          <a:bodyPr spcFirstLastPara="1" wrap="square" lIns="91425" tIns="91425" rIns="91425" bIns="91425" anchor="t" anchorCtr="0"/>
          <a:lstStyle>
            <a:lvl1pPr marL="457200" marR="0" lvl="0" indent="-228600" algn="l" rtl="0">
              <a:lnSpc>
                <a:spcPct val="121428"/>
              </a:lnSpc>
              <a:spcBef>
                <a:spcPts val="1000"/>
              </a:spcBef>
              <a:spcAft>
                <a:spcPts val="0"/>
              </a:spcAft>
              <a:buClr>
                <a:srgbClr val="3A3838"/>
              </a:buClr>
              <a:buSzPts val="2800"/>
              <a:buFont typeface="Arial"/>
              <a:buNone/>
              <a:defRPr sz="2800" b="0" i="0" u="none" strike="noStrike" cap="none">
                <a:solidFill>
                  <a:srgbClr val="3A3838"/>
                </a:solidFill>
                <a:latin typeface="Source Sans Pro"/>
                <a:ea typeface="Source Sans Pro"/>
                <a:cs typeface="Source Sans Pro"/>
                <a:sym typeface="Source Sans Pro"/>
              </a:defRPr>
            </a:lvl1pPr>
            <a:lvl2pPr marL="914400" marR="0" lvl="1" indent="-431800" algn="l" rtl="0">
              <a:lnSpc>
                <a:spcPct val="106250"/>
              </a:lnSpc>
              <a:spcBef>
                <a:spcPts val="500"/>
              </a:spcBef>
              <a:spcAft>
                <a:spcPts val="0"/>
              </a:spcAft>
              <a:buClr>
                <a:srgbClr val="00B050"/>
              </a:buClr>
              <a:buSzPts val="3200"/>
              <a:buFont typeface="Arial"/>
              <a:buChar char="•"/>
              <a:defRPr sz="3200" b="0" i="0" u="none" strike="noStrike" cap="none">
                <a:solidFill>
                  <a:srgbClr val="3A3838"/>
                </a:solidFill>
                <a:latin typeface="Source Sans Pro"/>
                <a:ea typeface="Source Sans Pro"/>
                <a:cs typeface="Source Sans Pro"/>
                <a:sym typeface="Source Sans Pro"/>
              </a:defRPr>
            </a:lvl2pPr>
            <a:lvl3pPr marL="1371600" marR="0" lvl="2" indent="-431800" algn="l" rtl="0">
              <a:lnSpc>
                <a:spcPct val="90000"/>
              </a:lnSpc>
              <a:spcBef>
                <a:spcPts val="500"/>
              </a:spcBef>
              <a:spcAft>
                <a:spcPts val="0"/>
              </a:spcAft>
              <a:buClr>
                <a:srgbClr val="3A3838"/>
              </a:buClr>
              <a:buSzPts val="3200"/>
              <a:buFont typeface="Noto Sans Symbols"/>
              <a:buChar char="▪"/>
              <a:defRPr sz="3200" b="0" i="0" u="none" strike="noStrike" cap="none">
                <a:solidFill>
                  <a:srgbClr val="3A3838"/>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3"/>
          </p:nvPr>
        </p:nvSpPr>
        <p:spPr>
          <a:xfrm>
            <a:off x="838200" y="2690036"/>
            <a:ext cx="10460038" cy="2614613"/>
          </a:xfrm>
          <a:prstGeom prst="rect">
            <a:avLst/>
          </a:prstGeom>
          <a:noFill/>
          <a:ln>
            <a:noFill/>
          </a:ln>
        </p:spPr>
        <p:txBody>
          <a:bodyPr spcFirstLastPara="1" wrap="square" lIns="91425" tIns="91425" rIns="91425" bIns="91425" anchor="t" anchorCtr="0"/>
          <a:lstStyle>
            <a:lvl1pPr marL="457200" marR="0" lvl="0" indent="-406400" algn="l" rtl="0">
              <a:lnSpc>
                <a:spcPct val="121428"/>
              </a:lnSpc>
              <a:spcBef>
                <a:spcPts val="1000"/>
              </a:spcBef>
              <a:spcAft>
                <a:spcPts val="0"/>
              </a:spcAft>
              <a:buClr>
                <a:srgbClr val="00B050"/>
              </a:buClr>
              <a:buSzPts val="2800"/>
              <a:buFont typeface="Arial"/>
              <a:buChar char="•"/>
              <a:defRPr sz="2800" b="0" i="0" u="none" strike="noStrike" cap="none">
                <a:solidFill>
                  <a:srgbClr val="3A3838"/>
                </a:solidFill>
                <a:latin typeface="Source Sans Pro"/>
                <a:ea typeface="Source Sans Pro"/>
                <a:cs typeface="Source Sans Pro"/>
                <a:sym typeface="Source Sans Pro"/>
              </a:defRPr>
            </a:lvl1pPr>
            <a:lvl2pPr marL="914400" marR="0" lvl="1" indent="-406400" algn="l" rtl="0">
              <a:lnSpc>
                <a:spcPct val="121428"/>
              </a:lnSpc>
              <a:spcBef>
                <a:spcPts val="600"/>
              </a:spcBef>
              <a:spcAft>
                <a:spcPts val="0"/>
              </a:spcAft>
              <a:buClr>
                <a:srgbClr val="00B050"/>
              </a:buClr>
              <a:buSzPts val="2800"/>
              <a:buFont typeface="Courier New"/>
              <a:buChar char="o"/>
              <a:defRPr sz="2800" b="0" i="0" u="none" strike="noStrike" cap="none">
                <a:solidFill>
                  <a:srgbClr val="3A3838"/>
                </a:solidFill>
                <a:latin typeface="Source Sans Pro"/>
                <a:ea typeface="Source Sans Pro"/>
                <a:cs typeface="Source Sans Pro"/>
                <a:sym typeface="Source Sans Pro"/>
              </a:defRPr>
            </a:lvl2pPr>
            <a:lvl3pPr marL="1371600" marR="0" lvl="2" indent="-406400" algn="l" rtl="0">
              <a:lnSpc>
                <a:spcPct val="90000"/>
              </a:lnSpc>
              <a:spcBef>
                <a:spcPts val="600"/>
              </a:spcBef>
              <a:spcAft>
                <a:spcPts val="0"/>
              </a:spcAft>
              <a:buClr>
                <a:srgbClr val="00B050"/>
              </a:buClr>
              <a:buSzPts val="2800"/>
              <a:buFont typeface="Noto Sans Symbols"/>
              <a:buChar char="▪"/>
              <a:defRPr sz="2800" b="0" i="0" u="none" strike="noStrike" cap="none">
                <a:solidFill>
                  <a:srgbClr val="3A3838"/>
                </a:solidFill>
                <a:latin typeface="Source Sans Pro"/>
                <a:ea typeface="Source Sans Pro"/>
                <a:cs typeface="Source Sans Pro"/>
                <a:sym typeface="Source Sans Pro"/>
              </a:defRPr>
            </a:lvl3pPr>
            <a:lvl4pPr marL="1828800" marR="0" lvl="3" indent="-342900" algn="l" rtl="0">
              <a:lnSpc>
                <a:spcPct val="90000"/>
              </a:lnSpc>
              <a:spcBef>
                <a:spcPts val="600"/>
              </a:spcBef>
              <a:spcAft>
                <a:spcPts val="0"/>
              </a:spcAft>
              <a:buClr>
                <a:srgbClr val="3A3838"/>
              </a:buClr>
              <a:buSzPts val="1800"/>
              <a:buFont typeface="Arial"/>
              <a:buChar char="•"/>
              <a:defRPr sz="1800" b="0" i="0" u="none" strike="noStrike" cap="none">
                <a:solidFill>
                  <a:srgbClr val="3A3838"/>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86068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09600" y="381000"/>
            <a:ext cx="108712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914400" y="1600200"/>
            <a:ext cx="5080000" cy="48768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rgbClr val="FF0000"/>
              </a:buClr>
              <a:buSzPts val="3200"/>
              <a:buFont typeface="Gentium Basic"/>
              <a:buChar char="•"/>
              <a:defRPr/>
            </a:lvl1pPr>
            <a:lvl2pPr marL="914400" lvl="1" indent="-406400" algn="l">
              <a:spcBef>
                <a:spcPts val="560"/>
              </a:spcBef>
              <a:spcAft>
                <a:spcPts val="0"/>
              </a:spcAft>
              <a:buClr>
                <a:srgbClr val="0ED81B"/>
              </a:buClr>
              <a:buSzPts val="2800"/>
              <a:buChar char="▪"/>
              <a:defRPr/>
            </a:lvl2pPr>
            <a:lvl3pPr marL="1371600" lvl="2" indent="-381000" algn="l">
              <a:spcBef>
                <a:spcPts val="480"/>
              </a:spcBef>
              <a:spcAft>
                <a:spcPts val="0"/>
              </a:spcAft>
              <a:buClr>
                <a:srgbClr val="3852A4"/>
              </a:buClr>
              <a:buSzPts val="2400"/>
              <a:buFont typeface="Gentium Basic"/>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5"/>
          <p:cNvSpPr>
            <a:spLocks noGrp="1"/>
          </p:cNvSpPr>
          <p:nvPr>
            <p:ph type="clipArt" idx="2"/>
          </p:nvPr>
        </p:nvSpPr>
        <p:spPr>
          <a:xfrm>
            <a:off x="6197600" y="1600200"/>
            <a:ext cx="5080000" cy="4876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004080"/>
              </a:buClr>
              <a:buSzPts val="3200"/>
              <a:buFont typeface="Gentium Basic"/>
              <a:buChar char="•"/>
              <a:defRPr sz="3200" b="0" i="0" u="none" strike="noStrike" cap="none">
                <a:solidFill>
                  <a:schemeClr val="dk1"/>
                </a:solidFill>
                <a:latin typeface="Gentium Basic"/>
                <a:ea typeface="Gentium Basic"/>
                <a:cs typeface="Gentium Basic"/>
                <a:sym typeface="Gentium Basic"/>
              </a:defRPr>
            </a:lvl1pPr>
            <a:lvl2pPr marR="0" lvl="1" algn="l" rtl="0">
              <a:spcBef>
                <a:spcPts val="560"/>
              </a:spcBef>
              <a:spcAft>
                <a:spcPts val="0"/>
              </a:spcAft>
              <a:buClr>
                <a:srgbClr val="FF8000"/>
              </a:buClr>
              <a:buSzPts val="2800"/>
              <a:buFont typeface="Noto Sans Symbols"/>
              <a:buChar char="▪"/>
              <a:defRPr sz="2800" b="0" i="0" u="none" strike="noStrike" cap="none">
                <a:solidFill>
                  <a:schemeClr val="dk1"/>
                </a:solidFill>
                <a:latin typeface="Gentium Basic"/>
                <a:ea typeface="Gentium Basic"/>
                <a:cs typeface="Gentium Basic"/>
                <a:sym typeface="Gentium Basic"/>
              </a:defRPr>
            </a:lvl2pPr>
            <a:lvl3pPr marR="0" lvl="2" algn="l" rtl="0">
              <a:spcBef>
                <a:spcPts val="480"/>
              </a:spcBef>
              <a:spcAft>
                <a:spcPts val="0"/>
              </a:spcAft>
              <a:buClr>
                <a:schemeClr val="dk1"/>
              </a:buClr>
              <a:buSzPts val="2400"/>
              <a:buFont typeface="Gentium Basic"/>
              <a:buChar char="-"/>
              <a:defRPr sz="2400" b="0" i="0" u="none" strike="noStrike" cap="none">
                <a:solidFill>
                  <a:schemeClr val="dk1"/>
                </a:solidFill>
                <a:latin typeface="Gentium Basic"/>
                <a:ea typeface="Gentium Basic"/>
                <a:cs typeface="Gentium Basic"/>
                <a:sym typeface="Gentium Basic"/>
              </a:defRPr>
            </a:lvl3pPr>
            <a:lvl4pPr marR="0" lvl="3" algn="l" rtl="0">
              <a:spcBef>
                <a:spcPts val="400"/>
              </a:spcBef>
              <a:spcAft>
                <a:spcPts val="0"/>
              </a:spcAft>
              <a:buClr>
                <a:schemeClr val="dk1"/>
              </a:buClr>
              <a:buSzPts val="2000"/>
              <a:buFont typeface="Gentium Basic"/>
              <a:buChar char="–"/>
              <a:defRPr sz="2000" b="0" i="0" u="none" strike="noStrike" cap="none">
                <a:solidFill>
                  <a:schemeClr val="dk1"/>
                </a:solidFill>
                <a:latin typeface="Gentium Basic"/>
                <a:ea typeface="Gentium Basic"/>
                <a:cs typeface="Gentium Basic"/>
                <a:sym typeface="Gentium Basic"/>
              </a:defRPr>
            </a:lvl4pPr>
            <a:lvl5pPr marR="0" lvl="4" algn="l" rtl="0">
              <a:spcBef>
                <a:spcPts val="400"/>
              </a:spcBef>
              <a:spcAft>
                <a:spcPts val="0"/>
              </a:spcAft>
              <a:buClr>
                <a:schemeClr val="dk1"/>
              </a:buClr>
              <a:buSzPts val="2000"/>
              <a:buFont typeface="Gentium Basic"/>
              <a:buChar char="»"/>
              <a:defRPr sz="2000" b="0" i="0" u="none" strike="noStrike" cap="none">
                <a:solidFill>
                  <a:schemeClr val="dk1"/>
                </a:solidFill>
                <a:latin typeface="Gentium Basic"/>
                <a:ea typeface="Gentium Basic"/>
                <a:cs typeface="Gentium Basic"/>
                <a:sym typeface="Gentium Basic"/>
              </a:defRPr>
            </a:lvl5pPr>
            <a:lvl6pPr marR="0" lvl="5" algn="l" rtl="0">
              <a:spcBef>
                <a:spcPts val="400"/>
              </a:spcBef>
              <a:spcAft>
                <a:spcPts val="0"/>
              </a:spcAft>
              <a:buClr>
                <a:schemeClr val="dk1"/>
              </a:buClr>
              <a:buSzPts val="2000"/>
              <a:buFont typeface="Gentium Basic"/>
              <a:buChar char="»"/>
              <a:defRPr sz="2000" b="0" i="0" u="none" strike="noStrike" cap="none">
                <a:solidFill>
                  <a:schemeClr val="dk1"/>
                </a:solidFill>
                <a:latin typeface="Gentium Basic"/>
                <a:ea typeface="Gentium Basic"/>
                <a:cs typeface="Gentium Basic"/>
                <a:sym typeface="Gentium Basic"/>
              </a:defRPr>
            </a:lvl6pPr>
            <a:lvl7pPr marR="0" lvl="6" algn="l" rtl="0">
              <a:spcBef>
                <a:spcPts val="400"/>
              </a:spcBef>
              <a:spcAft>
                <a:spcPts val="0"/>
              </a:spcAft>
              <a:buClr>
                <a:schemeClr val="dk1"/>
              </a:buClr>
              <a:buSzPts val="2000"/>
              <a:buFont typeface="Gentium Basic"/>
              <a:buChar char="»"/>
              <a:defRPr sz="2000" b="0" i="0" u="none" strike="noStrike" cap="none">
                <a:solidFill>
                  <a:schemeClr val="dk1"/>
                </a:solidFill>
                <a:latin typeface="Gentium Basic"/>
                <a:ea typeface="Gentium Basic"/>
                <a:cs typeface="Gentium Basic"/>
                <a:sym typeface="Gentium Basic"/>
              </a:defRPr>
            </a:lvl7pPr>
            <a:lvl8pPr marR="0" lvl="7" algn="l" rtl="0">
              <a:spcBef>
                <a:spcPts val="400"/>
              </a:spcBef>
              <a:spcAft>
                <a:spcPts val="0"/>
              </a:spcAft>
              <a:buClr>
                <a:schemeClr val="dk1"/>
              </a:buClr>
              <a:buSzPts val="2000"/>
              <a:buFont typeface="Gentium Basic"/>
              <a:buChar char="»"/>
              <a:defRPr sz="2000" b="0" i="0" u="none" strike="noStrike" cap="none">
                <a:solidFill>
                  <a:schemeClr val="dk1"/>
                </a:solidFill>
                <a:latin typeface="Gentium Basic"/>
                <a:ea typeface="Gentium Basic"/>
                <a:cs typeface="Gentium Basic"/>
                <a:sym typeface="Gentium Basic"/>
              </a:defRPr>
            </a:lvl8pPr>
            <a:lvl9pPr marR="0" lvl="8" algn="l" rtl="0">
              <a:spcBef>
                <a:spcPts val="400"/>
              </a:spcBef>
              <a:spcAft>
                <a:spcPts val="0"/>
              </a:spcAft>
              <a:buClr>
                <a:schemeClr val="dk1"/>
              </a:buClr>
              <a:buSzPts val="2000"/>
              <a:buFont typeface="Gentium Basic"/>
              <a:buChar char="»"/>
              <a:defRPr sz="2000" b="0" i="0" u="none" strike="noStrike" cap="none">
                <a:solidFill>
                  <a:schemeClr val="dk1"/>
                </a:solidFill>
                <a:latin typeface="Gentium Basic"/>
                <a:ea typeface="Gentium Basic"/>
                <a:cs typeface="Gentium Basic"/>
                <a:sym typeface="Gentium Basic"/>
              </a:defRPr>
            </a:lvl9pPr>
          </a:lstStyle>
          <a:p>
            <a:endParaRPr/>
          </a:p>
        </p:txBody>
      </p:sp>
    </p:spTree>
    <p:extLst>
      <p:ext uri="{BB962C8B-B14F-4D97-AF65-F5344CB8AC3E}">
        <p14:creationId xmlns:p14="http://schemas.microsoft.com/office/powerpoint/2010/main" val="412814494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12BBE-E347-B340-9560-770F8FE06289}"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512BBE-E347-B340-9560-770F8FE06289}"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marL="0" lvl="0" indent="0">
              <a:spcBef>
                <a:spcPts val="0"/>
              </a:spcBef>
              <a:spcAft>
                <a:spcPts val="0"/>
              </a:spcAft>
              <a:buNone/>
            </a:pPr>
            <a:fld id="{00000000-1234-1234-1234-123412341234}" type="slidenum">
              <a:rPr lang="uk-UA" smtClean="0"/>
              <a:t>‹#›</a:t>
            </a:fld>
            <a:endParaRPr lang="uk-U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1729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julie.m.Nicholson@gmail.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mailto:juliekurtzconsulting@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2" name="Shape 92"/>
          <p:cNvPicPr preferRelativeResize="0"/>
          <p:nvPr/>
        </p:nvPicPr>
        <p:blipFill rotWithShape="1">
          <a:blip r:embed="rId3">
            <a:alphaModFix/>
          </a:blip>
          <a:srcRect/>
          <a:stretch/>
        </p:blipFill>
        <p:spPr>
          <a:xfrm>
            <a:off x="4635737" y="1348451"/>
            <a:ext cx="2820617" cy="2769142"/>
          </a:xfrm>
          <a:prstGeom prst="rect">
            <a:avLst/>
          </a:prstGeom>
          <a:noFill/>
          <a:ln>
            <a:noFill/>
          </a:ln>
          <a:effectLst>
            <a:outerShdw blurRad="50800" dist="38100" dir="2700000" algn="tl" rotWithShape="0">
              <a:srgbClr val="000000">
                <a:alpha val="40000"/>
              </a:srgbClr>
            </a:outerShdw>
          </a:effectLst>
        </p:spPr>
      </p:pic>
      <p:sp>
        <p:nvSpPr>
          <p:cNvPr id="93" name="Shape 93"/>
          <p:cNvSpPr txBox="1"/>
          <p:nvPr/>
        </p:nvSpPr>
        <p:spPr>
          <a:xfrm>
            <a:off x="2619443" y="4270109"/>
            <a:ext cx="6853206" cy="2308324"/>
          </a:xfrm>
          <a:prstGeom prst="rect">
            <a:avLst/>
          </a:prstGeom>
          <a:noFill/>
          <a:ln>
            <a:noFill/>
          </a:ln>
        </p:spPr>
        <p:txBody>
          <a:bodyPr spcFirstLastPara="1" wrap="square" lIns="91425" tIns="45700" rIns="91425" bIns="45700" anchor="t" anchorCtr="0">
            <a:noAutofit/>
          </a:bodyPr>
          <a:lstStyle/>
          <a:p>
            <a:pPr algn="ctr"/>
            <a:r>
              <a:rPr lang="en-US" sz="2400" b="1" dirty="0">
                <a:solidFill>
                  <a:srgbClr val="3A3838"/>
                </a:solidFill>
                <a:latin typeface="Source Sans Pro"/>
                <a:ea typeface="Source Sans Pro"/>
                <a:cs typeface="Source Sans Pro"/>
                <a:sym typeface="Source Sans Pro"/>
              </a:rPr>
              <a:t>Julie Nicholson, Ph.D.</a:t>
            </a:r>
            <a:endParaRPr sz="2400" dirty="0">
              <a:solidFill>
                <a:srgbClr val="3A3838"/>
              </a:solidFill>
              <a:latin typeface="Source Sans Pro"/>
              <a:ea typeface="Source Sans Pro"/>
              <a:cs typeface="Source Sans Pro"/>
              <a:sym typeface="Source Sans Pro"/>
            </a:endParaRPr>
          </a:p>
          <a:p>
            <a:pPr marL="0" marR="0" lvl="0" indent="0" algn="ctr" rtl="0">
              <a:spcBef>
                <a:spcPts val="0"/>
              </a:spcBef>
              <a:spcAft>
                <a:spcPts val="0"/>
              </a:spcAft>
              <a:buNone/>
            </a:pPr>
            <a:r>
              <a:rPr lang="en-US" sz="2400" b="1" dirty="0">
                <a:solidFill>
                  <a:srgbClr val="3A3838"/>
                </a:solidFill>
                <a:latin typeface="Source Sans Pro"/>
                <a:ea typeface="Source Sans Pro"/>
                <a:cs typeface="Source Sans Pro"/>
                <a:sym typeface="Source Sans Pro"/>
              </a:rPr>
              <a:t>Julie Kurtz, M.S., LMFT</a:t>
            </a:r>
          </a:p>
          <a:p>
            <a:pPr marL="0" marR="0" lvl="0" indent="0" algn="ctr" rtl="0">
              <a:spcBef>
                <a:spcPts val="0"/>
              </a:spcBef>
              <a:spcAft>
                <a:spcPts val="0"/>
              </a:spcAft>
              <a:buNone/>
            </a:pPr>
            <a:r>
              <a:rPr lang="en-US" sz="2400" b="1" dirty="0">
                <a:solidFill>
                  <a:srgbClr val="3A3838"/>
                </a:solidFill>
                <a:latin typeface="Source Sans Pro"/>
                <a:ea typeface="Source Sans Pro"/>
                <a:cs typeface="Source Sans Pro"/>
                <a:sym typeface="Source Sans Pro"/>
              </a:rPr>
              <a:t>Co-authors:</a:t>
            </a:r>
          </a:p>
          <a:p>
            <a:pPr algn="ctr"/>
            <a:r>
              <a:rPr lang="en-US" dirty="0"/>
              <a:t>Nicholson, Perez and Kurtz: </a:t>
            </a:r>
            <a:r>
              <a:rPr lang="en-US" i="1" dirty="0"/>
              <a:t>Trauma Informed Practices for Early Childhood Educators: Relationship-Based Approaches that Support Healing and Build Resilience in Young Children</a:t>
            </a:r>
            <a:endParaRPr lang="en-US" dirty="0"/>
          </a:p>
          <a:p>
            <a:pPr marL="0" marR="0" lvl="0" indent="0" algn="ctr" rtl="0">
              <a:spcBef>
                <a:spcPts val="0"/>
              </a:spcBef>
              <a:spcAft>
                <a:spcPts val="0"/>
              </a:spcAft>
              <a:buNone/>
            </a:pPr>
            <a:endParaRPr lang="en-US" sz="2400" b="1" dirty="0">
              <a:solidFill>
                <a:srgbClr val="3A3838"/>
              </a:solidFill>
              <a:latin typeface="Source Sans Pro"/>
              <a:ea typeface="Source Sans Pro"/>
              <a:cs typeface="Source Sans Pro"/>
              <a:sym typeface="Source Sans Pro"/>
            </a:endParaRPr>
          </a:p>
        </p:txBody>
      </p:sp>
      <p:sp>
        <p:nvSpPr>
          <p:cNvPr id="94" name="Shape 94"/>
          <p:cNvSpPr txBox="1">
            <a:spLocks noGrp="1"/>
          </p:cNvSpPr>
          <p:nvPr>
            <p:ph type="ctrTitle"/>
          </p:nvPr>
        </p:nvSpPr>
        <p:spPr>
          <a:xfrm>
            <a:off x="0" y="64343"/>
            <a:ext cx="12092093" cy="772399"/>
          </a:xfrm>
          <a:prstGeom prst="rect">
            <a:avLst/>
          </a:prstGeom>
          <a:noFill/>
          <a:ln>
            <a:noFill/>
          </a:ln>
        </p:spPr>
        <p:txBody>
          <a:bodyPr spcFirstLastPara="1" wrap="square" lIns="91425" tIns="45700" rIns="91425" bIns="45700" anchor="ctr" anchorCtr="0">
            <a:noAutofit/>
          </a:bodyPr>
          <a:lstStyle/>
          <a:p>
            <a:pPr marL="0" marR="0" lvl="0" indent="0" algn="ctr" rtl="0">
              <a:lnSpc>
                <a:spcPct val="116666"/>
              </a:lnSpc>
              <a:spcBef>
                <a:spcPts val="0"/>
              </a:spcBef>
              <a:spcAft>
                <a:spcPts val="0"/>
              </a:spcAft>
              <a:buClr>
                <a:schemeClr val="lt1"/>
              </a:buClr>
              <a:buSzPts val="4800"/>
              <a:buFont typeface="Franklin Gothic"/>
              <a:buNone/>
            </a:pPr>
            <a:r>
              <a:rPr lang="en-US" sz="4000" b="0" i="0" u="none" strike="noStrike" cap="none" dirty="0">
                <a:solidFill>
                  <a:srgbClr val="002060"/>
                </a:solidFill>
                <a:sym typeface="Franklin Gothic"/>
              </a:rPr>
              <a:t>Trauma Informed Practices for Early Childhood</a:t>
            </a:r>
            <a:endParaRPr sz="4000" dirty="0">
              <a:solidFill>
                <a:srgbClr val="002060"/>
              </a:solidFill>
            </a:endParaRPr>
          </a:p>
        </p:txBody>
      </p:sp>
      <p:sp>
        <p:nvSpPr>
          <p:cNvPr id="95" name="Shape 95"/>
          <p:cNvSpPr txBox="1">
            <a:spLocks noGrp="1"/>
          </p:cNvSpPr>
          <p:nvPr>
            <p:ph type="subTitle" idx="1"/>
          </p:nvPr>
        </p:nvSpPr>
        <p:spPr>
          <a:xfrm>
            <a:off x="466592" y="724346"/>
            <a:ext cx="11625501" cy="624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C0"/>
              </a:buClr>
              <a:buSzPts val="3330"/>
              <a:buFont typeface="Arial"/>
              <a:buNone/>
            </a:pPr>
            <a:r>
              <a:rPr lang="en-US" sz="3330" dirty="0"/>
              <a:t>Enhancing Resiliency and Creating Trauma Sensitive Programs</a:t>
            </a:r>
            <a:endParaRPr sz="3330" b="0" i="0" u="none" strike="noStrike" cap="none" dirty="0">
              <a:solidFill>
                <a:srgbClr val="0070C0"/>
              </a:solidFill>
              <a:latin typeface="Source Sans Pro"/>
              <a:ea typeface="Source Sans Pro"/>
              <a:cs typeface="Source Sans Pro"/>
              <a:sym typeface="Source Sans Pro"/>
            </a:endParaRPr>
          </a:p>
        </p:txBody>
      </p:sp>
      <p:sp>
        <p:nvSpPr>
          <p:cNvPr id="96" name="Shape 9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rgbClr val="00B050"/>
                </a:solidFill>
                <a:latin typeface="Source Sans Pro"/>
                <a:ea typeface="Source Sans Pro"/>
                <a:cs typeface="Source Sans Pro"/>
                <a:sym typeface="Source Sans Pro"/>
              </a:rPr>
              <a:t>1</a:t>
            </a:fld>
            <a:endParaRPr sz="1400">
              <a:solidFill>
                <a:srgbClr val="00B05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88" y="169129"/>
            <a:ext cx="12192000" cy="1080938"/>
          </a:xfrm>
        </p:spPr>
        <p:txBody>
          <a:bodyPr>
            <a:noAutofit/>
          </a:bodyPr>
          <a:lstStyle/>
          <a:p>
            <a:pPr algn="ctr"/>
            <a:r>
              <a:rPr lang="en-US" sz="5400" dirty="0"/>
              <a:t>Healing Organizations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8690" y="1250067"/>
            <a:ext cx="7477244" cy="5607933"/>
          </a:xfrm>
        </p:spPr>
      </p:pic>
    </p:spTree>
    <p:extLst>
      <p:ext uri="{BB962C8B-B14F-4D97-AF65-F5344CB8AC3E}">
        <p14:creationId xmlns:p14="http://schemas.microsoft.com/office/powerpoint/2010/main" val="83235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811" y="152400"/>
            <a:ext cx="5937755" cy="1188720"/>
          </a:xfrm>
        </p:spPr>
        <p:txBody>
          <a:bodyPr>
            <a:normAutofit fontScale="90000"/>
          </a:bodyPr>
          <a:lstStyle/>
          <a:p>
            <a:pPr algn="ctr"/>
            <a:r>
              <a:rPr lang="en-US" sz="4400" b="1" dirty="0"/>
              <a:t>Types of Systems of care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7021828"/>
              </p:ext>
            </p:extLst>
          </p:nvPr>
        </p:nvGraphicFramePr>
        <p:xfrm>
          <a:off x="1600200" y="1600201"/>
          <a:ext cx="9067800" cy="5296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423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0CBC918-1D91-5B44-AA11-36A10B711CD4}"/>
              </a:ext>
            </a:extLst>
          </p:cNvPr>
          <p:cNvPicPr>
            <a:picLocks noChangeAspect="1"/>
          </p:cNvPicPr>
          <p:nvPr/>
        </p:nvPicPr>
        <p:blipFill>
          <a:blip r:embed="rId3"/>
          <a:stretch>
            <a:fillRect/>
          </a:stretch>
        </p:blipFill>
        <p:spPr>
          <a:xfrm>
            <a:off x="185195" y="1759353"/>
            <a:ext cx="3855960" cy="3647686"/>
          </a:xfrm>
          <a:prstGeom prst="rect">
            <a:avLst/>
          </a:prstGeom>
        </p:spPr>
      </p:pic>
      <p:sp>
        <p:nvSpPr>
          <p:cNvPr id="119810" name="Rectangle 2"/>
          <p:cNvSpPr>
            <a:spLocks noChangeArrowheads="1"/>
          </p:cNvSpPr>
          <p:nvPr/>
        </p:nvSpPr>
        <p:spPr bwMode="auto">
          <a:xfrm>
            <a:off x="7913691" y="788516"/>
            <a:ext cx="2609849" cy="5425011"/>
          </a:xfrm>
          <a:prstGeom prst="rect">
            <a:avLst/>
          </a:prstGeom>
          <a:noFill/>
          <a:ln w="9525">
            <a:noFill/>
            <a:miter lim="800000"/>
            <a:headEnd/>
            <a:tailEnd/>
          </a:ln>
          <a:effectLst/>
        </p:spPr>
        <p:txBody>
          <a:bodyPr wrap="none" lIns="90487" tIns="44450" rIns="90487" bIns="44450" anchor="t">
            <a:prstTxWarp prst="textNoShape">
              <a:avLst/>
            </a:prstTxWarp>
          </a:bodyPr>
          <a:lstStyle/>
          <a:p>
            <a:pPr>
              <a:defRPr/>
            </a:pPr>
            <a:r>
              <a:rPr lang="en-US" sz="1800" b="1" dirty="0">
                <a:solidFill>
                  <a:srgbClr val="00B050"/>
                </a:solidFill>
                <a:effectLst>
                  <a:outerShdw blurRad="38100" dist="38100" dir="2700000" algn="tl">
                    <a:srgbClr val="DDDDDD"/>
                  </a:outerShdw>
                </a:effectLst>
                <a:latin typeface="Comic Sans MS" charset="0"/>
                <a:ea typeface="ＭＳ Ｐゴシック" charset="-128"/>
                <a:cs typeface="ＭＳ Ｐゴシック" charset="-128"/>
              </a:rPr>
              <a:t>EXECUTIVE BRAIN</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Abstract Thought</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Reasoning</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Impulse Control</a:t>
            </a:r>
          </a:p>
          <a:p>
            <a:pPr>
              <a:defRPr/>
            </a:pPr>
            <a:r>
              <a:rPr lang="en-US" sz="1600" dirty="0">
                <a:effectLst>
                  <a:outerShdw blurRad="38100" dist="38100" dir="2700000" algn="tl">
                    <a:srgbClr val="DDDDDD"/>
                  </a:outerShdw>
                </a:effectLst>
                <a:latin typeface="Comic Sans MS" charset="0"/>
              </a:rPr>
              <a:t>Empathy</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Perspective Taking</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Logic</a:t>
            </a:r>
          </a:p>
          <a:p>
            <a:pPr>
              <a:defRPr/>
            </a:pPr>
            <a:r>
              <a:rPr lang="en-US" sz="1800" b="1" dirty="0">
                <a:solidFill>
                  <a:srgbClr val="0070C0"/>
                </a:solidFill>
                <a:effectLst>
                  <a:outerShdw blurRad="38100" dist="38100" dir="2700000" algn="tl">
                    <a:srgbClr val="DDDDDD"/>
                  </a:outerShdw>
                </a:effectLst>
                <a:latin typeface="Comic Sans MS" charset="0"/>
              </a:rPr>
              <a:t>MAMMAL BRAIN</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Attachment</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Affect Regulation</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Emotional Reactivity</a:t>
            </a:r>
          </a:p>
          <a:p>
            <a:pPr>
              <a:defRPr/>
            </a:pPr>
            <a:r>
              <a:rPr lang="en-US" sz="1600" dirty="0">
                <a:effectLst>
                  <a:outerShdw blurRad="38100" dist="38100" dir="2700000" algn="tl">
                    <a:srgbClr val="DDDDDD"/>
                  </a:outerShdw>
                </a:effectLst>
                <a:latin typeface="Comic Sans MS" charset="0"/>
              </a:rPr>
              <a:t>Significance and Belonging</a:t>
            </a:r>
          </a:p>
          <a:p>
            <a:pPr>
              <a:defRPr/>
            </a:pPr>
            <a:r>
              <a:rPr lang="en-US" sz="1600" dirty="0">
                <a:effectLst>
                  <a:outerShdw blurRad="38100" dist="38100" dir="2700000" algn="tl">
                    <a:srgbClr val="DDDDDD"/>
                  </a:outerShdw>
                </a:effectLst>
                <a:latin typeface="Comic Sans MS" charset="0"/>
              </a:rPr>
              <a:t>Emotions</a:t>
            </a:r>
          </a:p>
          <a:p>
            <a:pPr>
              <a:defRPr/>
            </a:pPr>
            <a:r>
              <a:rPr lang="en-US" sz="1600" dirty="0">
                <a:effectLst>
                  <a:outerShdw blurRad="38100" dist="38100" dir="2700000" algn="tl">
                    <a:srgbClr val="DDDDDD"/>
                  </a:outerShdw>
                </a:effectLst>
                <a:latin typeface="Comic Sans MS" charset="0"/>
              </a:rPr>
              <a:t>Needs Connection</a:t>
            </a:r>
          </a:p>
          <a:p>
            <a:pPr>
              <a:defRPr/>
            </a:pPr>
            <a:r>
              <a:rPr lang="en-US" sz="1800" b="1" dirty="0">
                <a:solidFill>
                  <a:srgbClr val="C00000"/>
                </a:solidFill>
                <a:effectLst>
                  <a:outerShdw blurRad="38100" dist="38100" dir="2700000" algn="tl">
                    <a:srgbClr val="DDDDDD"/>
                  </a:outerShdw>
                </a:effectLst>
                <a:latin typeface="Comic Sans MS" charset="0"/>
              </a:rPr>
              <a:t>REPTILE BRAIN</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Motor Regulation</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Heart Rate</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Breathing</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Blood Pressure</a:t>
            </a:r>
          </a:p>
          <a:p>
            <a:pPr>
              <a:defRPr/>
            </a:pPr>
            <a:r>
              <a:rPr lang="en-US" sz="1600" dirty="0">
                <a:effectLst>
                  <a:outerShdw blurRad="38100" dist="38100" dir="2700000" algn="tl">
                    <a:srgbClr val="DDDDDD"/>
                  </a:outerShdw>
                </a:effectLst>
                <a:latin typeface="Comic Sans MS" charset="0"/>
                <a:ea typeface="ＭＳ Ｐゴシック" charset="-128"/>
                <a:cs typeface="ＭＳ Ｐゴシック" charset="-128"/>
              </a:rPr>
              <a:t>Body Temperature</a:t>
            </a:r>
          </a:p>
          <a:p>
            <a:pPr>
              <a:defRPr/>
            </a:pPr>
            <a:r>
              <a:rPr lang="en-US" sz="1600" dirty="0">
                <a:effectLst>
                  <a:outerShdw blurRad="38100" dist="38100" dir="2700000" algn="tl">
                    <a:srgbClr val="DDDDDD"/>
                  </a:outerShdw>
                </a:effectLst>
                <a:latin typeface="Comic Sans MS" charset="0"/>
              </a:rPr>
              <a:t>Sensory </a:t>
            </a:r>
            <a:endParaRPr lang="en-US" sz="1600" dirty="0">
              <a:effectLst>
                <a:outerShdw blurRad="38100" dist="38100" dir="2700000" algn="tl">
                  <a:srgbClr val="DDDDDD"/>
                </a:outerShdw>
              </a:effectLst>
              <a:latin typeface="Comic Sans MS" charset="0"/>
              <a:ea typeface="ＭＳ Ｐゴシック" charset="-128"/>
              <a:cs typeface="ＭＳ Ｐゴシック" charset="-128"/>
            </a:endParaRPr>
          </a:p>
        </p:txBody>
      </p:sp>
      <p:sp>
        <p:nvSpPr>
          <p:cNvPr id="61444" name="AutoShape 3"/>
          <p:cNvSpPr>
            <a:spLocks noChangeArrowheads="1"/>
          </p:cNvSpPr>
          <p:nvPr/>
        </p:nvSpPr>
        <p:spPr bwMode="auto">
          <a:xfrm rot="10800000" flipH="1" flipV="1">
            <a:off x="4125121" y="788516"/>
            <a:ext cx="3397250" cy="52469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497 w 21600"/>
              <a:gd name="T13" fmla="*/ 4497 h 21600"/>
              <a:gd name="T14" fmla="*/ 17103 w 21600"/>
              <a:gd name="T15" fmla="*/ 17103 h 21600"/>
            </a:gdLst>
            <a:ahLst/>
            <a:cxnLst>
              <a:cxn ang="T8">
                <a:pos x="T0" y="T1"/>
              </a:cxn>
              <a:cxn ang="T9">
                <a:pos x="T2" y="T3"/>
              </a:cxn>
              <a:cxn ang="T10">
                <a:pos x="T4" y="T5"/>
              </a:cxn>
              <a:cxn ang="T11">
                <a:pos x="T6" y="T7"/>
              </a:cxn>
            </a:cxnLst>
            <a:rect l="T12" t="T13" r="T14" b="T15"/>
            <a:pathLst>
              <a:path w="21600" h="21600">
                <a:moveTo>
                  <a:pt x="0" y="0"/>
                </a:moveTo>
                <a:lnTo>
                  <a:pt x="5393" y="21600"/>
                </a:lnTo>
                <a:lnTo>
                  <a:pt x="16207" y="21600"/>
                </a:lnTo>
                <a:lnTo>
                  <a:pt x="21600" y="0"/>
                </a:lnTo>
                <a:close/>
              </a:path>
            </a:pathLst>
          </a:custGeom>
          <a:solidFill>
            <a:schemeClr val="accent6">
              <a:lumMod val="75000"/>
            </a:schemeClr>
          </a:solidFill>
          <a:ln w="12700">
            <a:solidFill>
              <a:schemeClr val="tx1"/>
            </a:solidFill>
            <a:miter lim="800000"/>
            <a:headEnd/>
            <a:tailEnd/>
          </a:ln>
        </p:spPr>
        <p:txBody>
          <a:bodyPr wrap="none" anchor="ctr">
            <a:prstTxWarp prst="textNoShape">
              <a:avLst/>
            </a:prstTxWarp>
          </a:bodyPr>
          <a:lstStyle/>
          <a:p>
            <a:endParaRPr lang="en-US" dirty="0"/>
          </a:p>
        </p:txBody>
      </p:sp>
      <p:sp>
        <p:nvSpPr>
          <p:cNvPr id="61445" name="Rectangle 4"/>
          <p:cNvSpPr>
            <a:spLocks noChangeArrowheads="1"/>
          </p:cNvSpPr>
          <p:nvPr/>
        </p:nvSpPr>
        <p:spPr bwMode="auto">
          <a:xfrm>
            <a:off x="4257763" y="2427271"/>
            <a:ext cx="3048000" cy="163512"/>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sp>
        <p:nvSpPr>
          <p:cNvPr id="61446" name="Rectangle 5"/>
          <p:cNvSpPr>
            <a:spLocks noChangeArrowheads="1"/>
          </p:cNvSpPr>
          <p:nvPr/>
        </p:nvSpPr>
        <p:spPr bwMode="auto">
          <a:xfrm>
            <a:off x="4299744" y="4224250"/>
            <a:ext cx="3051175" cy="166687"/>
          </a:xfrm>
          <a:prstGeom prst="rect">
            <a:avLst/>
          </a:prstGeom>
          <a:solidFill>
            <a:schemeClr val="bg1"/>
          </a:solidFill>
          <a:ln w="9525">
            <a:noFill/>
            <a:miter lim="800000"/>
            <a:headEnd/>
            <a:tailEnd/>
          </a:ln>
        </p:spPr>
        <p:txBody>
          <a:bodyPr wrap="none" anchor="ctr">
            <a:prstTxWarp prst="textNoShape">
              <a:avLst/>
            </a:prstTxWarp>
          </a:bodyPr>
          <a:lstStyle/>
          <a:p>
            <a:endParaRPr lang="en-US" dirty="0"/>
          </a:p>
        </p:txBody>
      </p:sp>
      <p:sp>
        <p:nvSpPr>
          <p:cNvPr id="61447" name="Rectangle 6"/>
          <p:cNvSpPr>
            <a:spLocks noChangeArrowheads="1"/>
          </p:cNvSpPr>
          <p:nvPr/>
        </p:nvSpPr>
        <p:spPr bwMode="auto">
          <a:xfrm>
            <a:off x="4484687" y="857844"/>
            <a:ext cx="2678113" cy="143298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a:noFill/>
            <a:miter lim="800000"/>
            <a:headEnd/>
            <a:tailEnd/>
          </a:ln>
        </p:spPr>
        <p:txBody>
          <a:bodyPr wrap="none" lIns="90487" tIns="44450" rIns="90487" bIns="44450" anchor="ctr">
            <a:prstTxWarp prst="textNoShape">
              <a:avLst/>
            </a:prstTxWarp>
          </a:bodyPr>
          <a:lstStyle/>
          <a:p>
            <a:pPr algn="ctr"/>
            <a:r>
              <a:rPr lang="en-US" sz="3200" dirty="0">
                <a:latin typeface="Comic Sans MS" pitchFamily="-111" charset="0"/>
              </a:rPr>
              <a:t>Forebrain</a:t>
            </a:r>
          </a:p>
          <a:p>
            <a:pPr algn="ctr"/>
            <a:r>
              <a:rPr lang="en-US" sz="2000" dirty="0">
                <a:latin typeface="Comic Sans MS" pitchFamily="-111" charset="0"/>
              </a:rPr>
              <a:t> </a:t>
            </a:r>
            <a:r>
              <a:rPr lang="en-US" sz="1800" dirty="0">
                <a:latin typeface="Comic Sans MS" pitchFamily="-111" charset="0"/>
              </a:rPr>
              <a:t>“CEO”</a:t>
            </a:r>
          </a:p>
          <a:p>
            <a:pPr algn="ctr"/>
            <a:r>
              <a:rPr lang="en-US" sz="1800" dirty="0">
                <a:latin typeface="Comic Sans MS" pitchFamily="-111" charset="0"/>
              </a:rPr>
              <a:t>“Air Traffic Control”</a:t>
            </a:r>
          </a:p>
        </p:txBody>
      </p:sp>
      <p:sp>
        <p:nvSpPr>
          <p:cNvPr id="61448" name="Rectangle 7"/>
          <p:cNvSpPr>
            <a:spLocks noChangeArrowheads="1"/>
          </p:cNvSpPr>
          <p:nvPr/>
        </p:nvSpPr>
        <p:spPr bwMode="auto">
          <a:xfrm>
            <a:off x="4757739" y="2770187"/>
            <a:ext cx="1990725" cy="1317625"/>
          </a:xfrm>
          <a:prstGeom prst="rect">
            <a:avLst/>
          </a:prstGeom>
          <a:gradFill flip="none" rotWithShape="1">
            <a:gsLst>
              <a:gs pos="0">
                <a:srgbClr val="3366FF">
                  <a:tint val="66000"/>
                  <a:satMod val="160000"/>
                </a:srgbClr>
              </a:gs>
              <a:gs pos="50000">
                <a:srgbClr val="3366FF">
                  <a:tint val="44500"/>
                  <a:satMod val="160000"/>
                </a:srgbClr>
              </a:gs>
              <a:gs pos="100000">
                <a:srgbClr val="3366FF">
                  <a:tint val="23500"/>
                  <a:satMod val="160000"/>
                </a:srgbClr>
              </a:gs>
            </a:gsLst>
            <a:path path="circle">
              <a:fillToRect t="100000" r="100000"/>
            </a:path>
            <a:tileRect l="-100000" b="-100000"/>
          </a:gradFill>
          <a:ln w="9525">
            <a:noFill/>
            <a:miter lim="800000"/>
            <a:headEnd/>
            <a:tailEnd/>
          </a:ln>
        </p:spPr>
        <p:txBody>
          <a:bodyPr wrap="none" lIns="90487" tIns="44450" rIns="90487" bIns="44450" anchor="ctr">
            <a:prstTxWarp prst="textNoShape">
              <a:avLst/>
            </a:prstTxWarp>
          </a:bodyPr>
          <a:lstStyle/>
          <a:p>
            <a:pPr algn="ctr"/>
            <a:r>
              <a:rPr lang="en-US" sz="2800" dirty="0">
                <a:latin typeface="Comic Sans MS" pitchFamily="-111" charset="0"/>
              </a:rPr>
              <a:t>Limbic</a:t>
            </a:r>
          </a:p>
          <a:p>
            <a:pPr algn="ctr"/>
            <a:r>
              <a:rPr lang="en-US" sz="2800" dirty="0">
                <a:latin typeface="Comic Sans MS" pitchFamily="-111" charset="0"/>
              </a:rPr>
              <a:t>BRAIN</a:t>
            </a:r>
            <a:endParaRPr lang="en-US" dirty="0">
              <a:latin typeface="Comic Sans MS" pitchFamily="-111" charset="0"/>
            </a:endParaRPr>
          </a:p>
          <a:p>
            <a:pPr algn="ctr"/>
            <a:r>
              <a:rPr lang="en-US" sz="1800" dirty="0">
                <a:latin typeface="Comic Sans MS" pitchFamily="-111" charset="0"/>
              </a:rPr>
              <a:t>“Emotional Center”</a:t>
            </a:r>
          </a:p>
          <a:p>
            <a:pPr algn="ctr"/>
            <a:r>
              <a:rPr lang="en-US" sz="1800" dirty="0">
                <a:latin typeface="Comic Sans MS" pitchFamily="-111" charset="0"/>
              </a:rPr>
              <a:t>“Attachment”</a:t>
            </a:r>
          </a:p>
        </p:txBody>
      </p:sp>
      <p:sp>
        <p:nvSpPr>
          <p:cNvPr id="61449" name="Rectangle 8"/>
          <p:cNvSpPr>
            <a:spLocks noChangeArrowheads="1"/>
          </p:cNvSpPr>
          <p:nvPr/>
        </p:nvSpPr>
        <p:spPr bwMode="auto">
          <a:xfrm>
            <a:off x="4757739" y="4552198"/>
            <a:ext cx="1990725" cy="1313119"/>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t="100000"/>
            </a:path>
            <a:tileRect r="-100000" b="-100000"/>
          </a:gradFill>
          <a:ln w="9525">
            <a:noFill/>
            <a:miter lim="800000"/>
            <a:headEnd/>
            <a:tailEnd/>
          </a:ln>
        </p:spPr>
        <p:txBody>
          <a:bodyPr wrap="none" lIns="90487" tIns="44450" rIns="90487" bIns="44450" anchor="ctr">
            <a:prstTxWarp prst="textNoShape">
              <a:avLst/>
            </a:prstTxWarp>
          </a:bodyPr>
          <a:lstStyle/>
          <a:p>
            <a:pPr algn="ctr"/>
            <a:r>
              <a:rPr lang="en-US" dirty="0">
                <a:latin typeface="Comic Sans MS" pitchFamily="-111" charset="0"/>
              </a:rPr>
              <a:t>HINDBRAIN</a:t>
            </a:r>
            <a:endParaRPr lang="en-US" sz="2000" dirty="0">
              <a:latin typeface="Comic Sans MS" pitchFamily="-111" charset="0"/>
            </a:endParaRPr>
          </a:p>
          <a:p>
            <a:pPr algn="ctr"/>
            <a:r>
              <a:rPr lang="en-US" sz="1800" dirty="0">
                <a:latin typeface="Comic Sans MS" pitchFamily="-111" charset="0"/>
              </a:rPr>
              <a:t>“Alarm Center”</a:t>
            </a:r>
          </a:p>
          <a:p>
            <a:pPr algn="ctr"/>
            <a:r>
              <a:rPr lang="en-US" sz="1800" dirty="0">
                <a:latin typeface="Comic Sans MS" pitchFamily="-111" charset="0"/>
              </a:rPr>
              <a:t>“Smoke Detector”</a:t>
            </a:r>
          </a:p>
          <a:p>
            <a:pPr algn="ctr"/>
            <a:r>
              <a:rPr lang="en-US" sz="1800" dirty="0">
                <a:latin typeface="Comic Sans MS" pitchFamily="-111" charset="0"/>
              </a:rPr>
              <a:t>Brainstem</a:t>
            </a:r>
          </a:p>
          <a:p>
            <a:pPr algn="ctr"/>
            <a:endParaRPr lang="en-US" sz="1600" dirty="0">
              <a:latin typeface="Comic Sans MS" pitchFamily="-111" charset="0"/>
            </a:endParaRPr>
          </a:p>
        </p:txBody>
      </p:sp>
      <p:sp>
        <p:nvSpPr>
          <p:cNvPr id="61454" name="Rectangle 14"/>
          <p:cNvSpPr>
            <a:spLocks noGrp="1" noChangeArrowheads="1"/>
          </p:cNvSpPr>
          <p:nvPr>
            <p:ph type="title"/>
          </p:nvPr>
        </p:nvSpPr>
        <p:spPr>
          <a:xfrm>
            <a:off x="1551772" y="56376"/>
            <a:ext cx="9144000" cy="1080938"/>
          </a:xfrm>
        </p:spPr>
        <p:txBody>
          <a:bodyPr>
            <a:noAutofit/>
          </a:bodyPr>
          <a:lstStyle/>
          <a:p>
            <a:pPr algn="ctr" eaLnBrk="1" hangingPunct="1"/>
            <a:r>
              <a:rPr lang="en-US" sz="4400" b="1" dirty="0">
                <a:latin typeface="Century Gothic" charset="0"/>
                <a:ea typeface="Century Gothic" charset="0"/>
                <a:cs typeface="Century Gothic" charset="0"/>
              </a:rPr>
              <a:t>Brain Based Systems of care</a:t>
            </a:r>
          </a:p>
        </p:txBody>
      </p:sp>
      <p:sp>
        <p:nvSpPr>
          <p:cNvPr id="2" name="Slide Number Placeholder 1"/>
          <p:cNvSpPr>
            <a:spLocks noGrp="1"/>
          </p:cNvSpPr>
          <p:nvPr>
            <p:ph type="sldNum" sz="quarter" idx="12"/>
          </p:nvPr>
        </p:nvSpPr>
        <p:spPr>
          <a:xfrm>
            <a:off x="10695772" y="6238114"/>
            <a:ext cx="811019" cy="503578"/>
          </a:xfrm>
        </p:spPr>
        <p:txBody>
          <a:bodyPr/>
          <a:lstStyle/>
          <a:p>
            <a:pPr>
              <a:defRPr/>
            </a:pPr>
            <a:fld id="{DE2FCF12-8544-F94C-9086-F27FA2CC8687}" type="slidenum">
              <a:rPr lang="en-US" smtClean="0"/>
              <a:pPr>
                <a:defRPr/>
              </a:pPr>
              <a:t>12</a:t>
            </a:fld>
            <a:endParaRPr lang="en-US" dirty="0"/>
          </a:p>
        </p:txBody>
      </p:sp>
      <p:sp>
        <p:nvSpPr>
          <p:cNvPr id="7" name="TextBox 6">
            <a:extLst>
              <a:ext uri="{FF2B5EF4-FFF2-40B4-BE49-F238E27FC236}">
                <a16:creationId xmlns:a16="http://schemas.microsoft.com/office/drawing/2014/main" id="{D3B33F6C-C1E6-4A4C-9D51-B85F43F1698F}"/>
              </a:ext>
            </a:extLst>
          </p:cNvPr>
          <p:cNvSpPr txBox="1"/>
          <p:nvPr/>
        </p:nvSpPr>
        <p:spPr>
          <a:xfrm>
            <a:off x="1346827" y="5510849"/>
            <a:ext cx="1371600" cy="584775"/>
          </a:xfrm>
          <a:prstGeom prst="rect">
            <a:avLst/>
          </a:prstGeom>
          <a:noFill/>
        </p:spPr>
        <p:txBody>
          <a:bodyPr wrap="square" rtlCol="0">
            <a:spAutoFit/>
          </a:bodyPr>
          <a:lstStyle/>
          <a:p>
            <a:pPr algn="ctr"/>
            <a:r>
              <a:rPr lang="en-US" sz="900" dirty="0"/>
              <a:t>Photo: Courtney Vickery </a:t>
            </a:r>
          </a:p>
          <a:p>
            <a:endParaRPr lang="en-US" dirty="0"/>
          </a:p>
        </p:txBody>
      </p:sp>
    </p:spTree>
    <p:extLst>
      <p:ext uri="{BB962C8B-B14F-4D97-AF65-F5344CB8AC3E}">
        <p14:creationId xmlns:p14="http://schemas.microsoft.com/office/powerpoint/2010/main" val="37266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8EBB-22CF-754C-AA0D-97620828B019}"/>
              </a:ext>
            </a:extLst>
          </p:cNvPr>
          <p:cNvSpPr>
            <a:spLocks noGrp="1"/>
          </p:cNvSpPr>
          <p:nvPr>
            <p:ph type="title"/>
          </p:nvPr>
        </p:nvSpPr>
        <p:spPr>
          <a:xfrm>
            <a:off x="2362200" y="304800"/>
            <a:ext cx="7696200" cy="1080938"/>
          </a:xfrm>
        </p:spPr>
        <p:txBody>
          <a:bodyPr/>
          <a:lstStyle/>
          <a:p>
            <a:pPr algn="ctr"/>
            <a:r>
              <a:rPr lang="en-US" dirty="0"/>
              <a:t>A Culture of Healing and Restoration</a:t>
            </a:r>
          </a:p>
        </p:txBody>
      </p:sp>
      <p:sp>
        <p:nvSpPr>
          <p:cNvPr id="3" name="Content Placeholder 2">
            <a:extLst>
              <a:ext uri="{FF2B5EF4-FFF2-40B4-BE49-F238E27FC236}">
                <a16:creationId xmlns:a16="http://schemas.microsoft.com/office/drawing/2014/main" id="{01A839BE-3065-074C-9B6A-F471C1D78198}"/>
              </a:ext>
            </a:extLst>
          </p:cNvPr>
          <p:cNvSpPr>
            <a:spLocks noGrp="1"/>
          </p:cNvSpPr>
          <p:nvPr>
            <p:ph idx="1"/>
          </p:nvPr>
        </p:nvSpPr>
        <p:spPr>
          <a:xfrm>
            <a:off x="1866900" y="1828801"/>
            <a:ext cx="8458200" cy="4521127"/>
          </a:xfrm>
        </p:spPr>
        <p:txBody>
          <a:bodyPr>
            <a:normAutofit fontScale="92500"/>
          </a:bodyPr>
          <a:lstStyle/>
          <a:p>
            <a:pPr marL="0" indent="0" algn="ctr">
              <a:buNone/>
            </a:pPr>
            <a:r>
              <a:rPr lang="en-US" sz="3600" dirty="0"/>
              <a:t>“Trauma Informed Systems and healing practices support </a:t>
            </a:r>
            <a:r>
              <a:rPr lang="en-US" sz="3600" u="sng" dirty="0"/>
              <a:t>responsiveness</a:t>
            </a:r>
            <a:r>
              <a:rPr lang="en-US" sz="3600" dirty="0"/>
              <a:t> in place of reaction </a:t>
            </a:r>
            <a:r>
              <a:rPr lang="en-US" sz="3600" b="1" i="1" dirty="0">
                <a:solidFill>
                  <a:srgbClr val="FF0000"/>
                </a:solidFill>
              </a:rPr>
              <a:t>(direction and correction or FIGHT</a:t>
            </a:r>
            <a:r>
              <a:rPr lang="en-US" sz="3600" b="1" dirty="0">
                <a:solidFill>
                  <a:srgbClr val="FF0000"/>
                </a:solidFill>
              </a:rPr>
              <a:t>),</a:t>
            </a:r>
          </a:p>
          <a:p>
            <a:pPr marL="0" indent="0" algn="ctr">
              <a:buNone/>
            </a:pPr>
            <a:r>
              <a:rPr lang="en-US" sz="3600" dirty="0">
                <a:solidFill>
                  <a:srgbClr val="FF0000"/>
                </a:solidFill>
              </a:rPr>
              <a:t> </a:t>
            </a:r>
            <a:r>
              <a:rPr lang="en-US" sz="3600" u="sng" dirty="0"/>
              <a:t>curiosity</a:t>
            </a:r>
            <a:r>
              <a:rPr lang="en-US" sz="3600" dirty="0"/>
              <a:t> in lieu of numbing </a:t>
            </a:r>
            <a:r>
              <a:rPr lang="en-US" sz="3600" b="1" i="1" dirty="0">
                <a:solidFill>
                  <a:srgbClr val="00B0F0"/>
                </a:solidFill>
              </a:rPr>
              <a:t>(or FREEZE) </a:t>
            </a:r>
            <a:r>
              <a:rPr lang="en-US" sz="3600" dirty="0"/>
              <a:t>and </a:t>
            </a:r>
          </a:p>
          <a:p>
            <a:pPr marL="0" indent="0" algn="ctr">
              <a:buNone/>
            </a:pPr>
            <a:r>
              <a:rPr lang="en-US" sz="3600" dirty="0"/>
              <a:t>opportunities for predictable meetings and reflection in lieu of avoidance </a:t>
            </a:r>
            <a:r>
              <a:rPr lang="en-US" sz="3600" b="1" i="1" dirty="0">
                <a:solidFill>
                  <a:schemeClr val="tx2">
                    <a:lumMod val="60000"/>
                    <a:lumOff val="40000"/>
                  </a:schemeClr>
                </a:solidFill>
              </a:rPr>
              <a:t>(</a:t>
            </a:r>
            <a:r>
              <a:rPr lang="en-US" sz="3600" b="1" i="1" dirty="0">
                <a:solidFill>
                  <a:srgbClr val="B08408"/>
                </a:solidFill>
              </a:rPr>
              <a:t>or FLIGHT</a:t>
            </a:r>
            <a:r>
              <a:rPr lang="en-US" sz="3600" b="1" i="1" dirty="0">
                <a:solidFill>
                  <a:schemeClr val="tx2">
                    <a:lumMod val="60000"/>
                    <a:lumOff val="40000"/>
                  </a:schemeClr>
                </a:solidFill>
              </a:rPr>
              <a:t>).</a:t>
            </a:r>
            <a:r>
              <a:rPr lang="en-US" sz="3600" b="1" i="1" dirty="0"/>
              <a:t>”</a:t>
            </a:r>
            <a:r>
              <a:rPr lang="en-US" sz="3600" b="1" i="1" dirty="0">
                <a:solidFill>
                  <a:schemeClr val="tx2">
                    <a:lumMod val="60000"/>
                    <a:lumOff val="40000"/>
                  </a:schemeClr>
                </a:solidFill>
              </a:rPr>
              <a:t> </a:t>
            </a:r>
          </a:p>
          <a:p>
            <a:pPr marL="0" indent="0" algn="ctr">
              <a:buNone/>
            </a:pPr>
            <a:endParaRPr lang="en-US" sz="2800" b="1" i="1" dirty="0">
              <a:solidFill>
                <a:schemeClr val="tx2">
                  <a:lumMod val="60000"/>
                  <a:lumOff val="40000"/>
                </a:schemeClr>
              </a:solidFill>
            </a:endParaRPr>
          </a:p>
        </p:txBody>
      </p:sp>
    </p:spTree>
    <p:extLst>
      <p:ext uri="{BB962C8B-B14F-4D97-AF65-F5344CB8AC3E}">
        <p14:creationId xmlns:p14="http://schemas.microsoft.com/office/powerpoint/2010/main" val="541559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400800" cy="2001012"/>
          </a:xfrm>
        </p:spPr>
        <p:txBody>
          <a:bodyPr>
            <a:noAutofit/>
          </a:bodyPr>
          <a:lstStyle/>
          <a:p>
            <a:pPr algn="ctr"/>
            <a:r>
              <a:rPr lang="en-US" sz="4400" dirty="0"/>
              <a:t>The 4 R’s of a Trauma-Informed System</a:t>
            </a:r>
          </a:p>
        </p:txBody>
      </p:sp>
      <p:sp>
        <p:nvSpPr>
          <p:cNvPr id="3" name="Content Placeholder 2"/>
          <p:cNvSpPr>
            <a:spLocks noGrp="1"/>
          </p:cNvSpPr>
          <p:nvPr>
            <p:ph idx="1"/>
          </p:nvPr>
        </p:nvSpPr>
        <p:spPr>
          <a:xfrm>
            <a:off x="324090" y="1909991"/>
            <a:ext cx="10926501" cy="4571999"/>
          </a:xfrm>
        </p:spPr>
        <p:txBody>
          <a:bodyPr>
            <a:normAutofit fontScale="92500"/>
          </a:bodyPr>
          <a:lstStyle/>
          <a:p>
            <a:r>
              <a:rPr lang="en-US" sz="3200" b="1" dirty="0">
                <a:latin typeface="Arial" charset="0"/>
                <a:ea typeface="Arial" charset="0"/>
                <a:cs typeface="Arial" charset="0"/>
              </a:rPr>
              <a:t>R</a:t>
            </a:r>
            <a:r>
              <a:rPr lang="en-US" sz="2800" dirty="0">
                <a:latin typeface="Arial" charset="0"/>
                <a:ea typeface="Arial" charset="0"/>
                <a:cs typeface="Arial" charset="0"/>
              </a:rPr>
              <a:t>ealizing the widespread impact of trauma and pathways to recovery </a:t>
            </a:r>
          </a:p>
          <a:p>
            <a:r>
              <a:rPr lang="en-US" sz="3200" b="1" dirty="0">
                <a:latin typeface="Arial" charset="0"/>
                <a:ea typeface="Arial" charset="0"/>
                <a:cs typeface="Arial" charset="0"/>
              </a:rPr>
              <a:t>R</a:t>
            </a:r>
            <a:r>
              <a:rPr lang="en-US" sz="2800" dirty="0">
                <a:latin typeface="Arial" charset="0"/>
                <a:ea typeface="Arial" charset="0"/>
                <a:cs typeface="Arial" charset="0"/>
              </a:rPr>
              <a:t>esponding by integrating knowledge about trauma into all facets of the system </a:t>
            </a:r>
          </a:p>
          <a:p>
            <a:r>
              <a:rPr lang="en-US" sz="3600" b="1" dirty="0">
                <a:latin typeface="Arial" charset="0"/>
                <a:ea typeface="Arial" charset="0"/>
                <a:cs typeface="Arial" charset="0"/>
              </a:rPr>
              <a:t>R</a:t>
            </a:r>
            <a:r>
              <a:rPr lang="en-US" sz="2800" dirty="0">
                <a:latin typeface="Arial" charset="0"/>
                <a:ea typeface="Arial" charset="0"/>
                <a:cs typeface="Arial" charset="0"/>
              </a:rPr>
              <a:t>ecognize the signs and symptoms of trauma.</a:t>
            </a:r>
          </a:p>
          <a:p>
            <a:r>
              <a:rPr lang="en-US" sz="3200" b="1" dirty="0">
                <a:latin typeface="Arial" charset="0"/>
                <a:ea typeface="Arial" charset="0"/>
                <a:cs typeface="Arial" charset="0"/>
              </a:rPr>
              <a:t>R</a:t>
            </a:r>
            <a:r>
              <a:rPr lang="en-US" sz="2800" dirty="0">
                <a:latin typeface="Arial" charset="0"/>
                <a:ea typeface="Arial" charset="0"/>
                <a:cs typeface="Arial" charset="0"/>
              </a:rPr>
              <a:t>esisting re-traumatization of trauma-impacted individuals by decreasing the occurrence of unnecessary triggers and by implementing trauma-informed policies, procedures, and practices.</a:t>
            </a:r>
          </a:p>
          <a:p>
            <a:endParaRPr lang="en-US" dirty="0"/>
          </a:p>
        </p:txBody>
      </p:sp>
      <p:sp>
        <p:nvSpPr>
          <p:cNvPr id="4" name="TextBox 3"/>
          <p:cNvSpPr txBox="1"/>
          <p:nvPr/>
        </p:nvSpPr>
        <p:spPr>
          <a:xfrm>
            <a:off x="1600200" y="6390969"/>
            <a:ext cx="8915400" cy="461665"/>
          </a:xfrm>
          <a:prstGeom prst="rect">
            <a:avLst/>
          </a:prstGeom>
          <a:noFill/>
        </p:spPr>
        <p:txBody>
          <a:bodyPr wrap="square" rtlCol="0">
            <a:spAutoFit/>
          </a:bodyPr>
          <a:lstStyle/>
          <a:p>
            <a:pPr algn="ctr"/>
            <a:r>
              <a:rPr lang="en-US" sz="1200" dirty="0"/>
              <a:t>Substance Abuse and Mental Health Services Administration (2014). </a:t>
            </a:r>
            <a:r>
              <a:rPr lang="en-US" sz="1200" i="1" dirty="0"/>
              <a:t>SAMHSA’S Concept of Trauma and Guidance for a Trauma-Informed Approach. </a:t>
            </a:r>
            <a:r>
              <a:rPr lang="en-US" sz="1200" dirty="0"/>
              <a:t>SAMHSA’s Trauma and Justice Strategic Initiative. </a:t>
            </a:r>
          </a:p>
        </p:txBody>
      </p:sp>
    </p:spTree>
    <p:extLst>
      <p:ext uri="{BB962C8B-B14F-4D97-AF65-F5344CB8AC3E}">
        <p14:creationId xmlns:p14="http://schemas.microsoft.com/office/powerpoint/2010/main" val="141137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1069" r="14611" b="2"/>
          <a:stretch/>
        </p:blipFill>
        <p:spPr>
          <a:xfrm>
            <a:off x="6096001" y="10"/>
            <a:ext cx="4569617" cy="6856310"/>
          </a:xfrm>
          <a:prstGeom prst="rect">
            <a:avLst/>
          </a:prstGeom>
          <a:ln>
            <a:noFill/>
          </a:ln>
          <a:effectLst/>
        </p:spPr>
      </p:pic>
      <p:sp>
        <p:nvSpPr>
          <p:cNvPr id="2" name="Title 1"/>
          <p:cNvSpPr>
            <a:spLocks noGrp="1"/>
          </p:cNvSpPr>
          <p:nvPr>
            <p:ph type="title"/>
          </p:nvPr>
        </p:nvSpPr>
        <p:spPr>
          <a:xfrm>
            <a:off x="632749" y="278666"/>
            <a:ext cx="4869181" cy="1080938"/>
          </a:xfrm>
        </p:spPr>
        <p:txBody>
          <a:bodyPr>
            <a:normAutofit/>
          </a:bodyPr>
          <a:lstStyle/>
          <a:p>
            <a:pPr algn="ctr"/>
            <a:r>
              <a:rPr lang="en-US" b="1" dirty="0">
                <a:solidFill>
                  <a:schemeClr val="tx2"/>
                </a:solidFill>
              </a:rPr>
              <a:t>Why Trauma is Not Addressed?</a:t>
            </a:r>
          </a:p>
        </p:txBody>
      </p:sp>
      <p:sp>
        <p:nvSpPr>
          <p:cNvPr id="3" name="Content Placeholder 2"/>
          <p:cNvSpPr>
            <a:spLocks noGrp="1"/>
          </p:cNvSpPr>
          <p:nvPr>
            <p:ph idx="1"/>
          </p:nvPr>
        </p:nvSpPr>
        <p:spPr>
          <a:xfrm>
            <a:off x="933939" y="1734242"/>
            <a:ext cx="4266800" cy="4624366"/>
          </a:xfrm>
        </p:spPr>
        <p:txBody>
          <a:bodyPr>
            <a:normAutofit fontScale="92500" lnSpcReduction="20000"/>
          </a:bodyPr>
          <a:lstStyle/>
          <a:p>
            <a:pPr>
              <a:buFont typeface="Wingdings" charset="2"/>
              <a:buChar char="q"/>
            </a:pPr>
            <a:r>
              <a:rPr lang="en-US" sz="3200" dirty="0"/>
              <a:t> Lack of time</a:t>
            </a:r>
          </a:p>
          <a:p>
            <a:pPr>
              <a:buFont typeface="Wingdings" charset="2"/>
              <a:buChar char="q"/>
            </a:pPr>
            <a:r>
              <a:rPr lang="en-US" sz="3200" dirty="0"/>
              <a:t> Uncomfortable</a:t>
            </a:r>
          </a:p>
          <a:p>
            <a:pPr>
              <a:buFont typeface="Wingdings" charset="2"/>
              <a:buChar char="q"/>
            </a:pPr>
            <a:r>
              <a:rPr lang="en-US" sz="3200" dirty="0"/>
              <a:t> Lack of awareness</a:t>
            </a:r>
          </a:p>
          <a:p>
            <a:pPr>
              <a:buFont typeface="Wingdings" charset="2"/>
              <a:buChar char="q"/>
            </a:pPr>
            <a:r>
              <a:rPr lang="en-US" sz="3200" dirty="0"/>
              <a:t> Lack of training</a:t>
            </a:r>
          </a:p>
          <a:p>
            <a:pPr>
              <a:buFont typeface="Wingdings" charset="2"/>
              <a:buChar char="q"/>
            </a:pPr>
            <a:r>
              <a:rPr lang="en-US" sz="3200" dirty="0"/>
              <a:t> Misconceptions</a:t>
            </a:r>
          </a:p>
          <a:p>
            <a:pPr>
              <a:buFont typeface="Wingdings" charset="2"/>
              <a:buChar char="q"/>
            </a:pPr>
            <a:r>
              <a:rPr lang="en-US" sz="3200" dirty="0"/>
              <a:t> Does not have necessary tools</a:t>
            </a:r>
          </a:p>
          <a:p>
            <a:pPr>
              <a:buFont typeface="Wingdings" charset="2"/>
              <a:buChar char="q"/>
            </a:pPr>
            <a:r>
              <a:rPr lang="en-US" sz="3200" dirty="0">
                <a:solidFill>
                  <a:srgbClr val="FF0000"/>
                </a:solidFill>
              </a:rPr>
              <a:t> OTHER?</a:t>
            </a:r>
          </a:p>
        </p:txBody>
      </p:sp>
    </p:spTree>
    <p:extLst>
      <p:ext uri="{BB962C8B-B14F-4D97-AF65-F5344CB8AC3E}">
        <p14:creationId xmlns:p14="http://schemas.microsoft.com/office/powerpoint/2010/main" val="150848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
            <a:ext cx="6437574" cy="6836923"/>
          </a:xfrm>
        </p:spPr>
      </p:pic>
      <p:sp>
        <p:nvSpPr>
          <p:cNvPr id="5" name="Rectangle 4"/>
          <p:cNvSpPr/>
          <p:nvPr/>
        </p:nvSpPr>
        <p:spPr>
          <a:xfrm>
            <a:off x="9180774" y="5957754"/>
            <a:ext cx="1505060" cy="900246"/>
          </a:xfrm>
          <a:prstGeom prst="rect">
            <a:avLst/>
          </a:prstGeom>
        </p:spPr>
        <p:txBody>
          <a:bodyPr wrap="square">
            <a:spAutoFit/>
          </a:bodyPr>
          <a:lstStyle/>
          <a:p>
            <a:pPr algn="ctr"/>
            <a:r>
              <a:rPr lang="en-US" sz="1050" b="1" dirty="0"/>
              <a:t>Source-</a:t>
            </a:r>
            <a:r>
              <a:rPr lang="en-US" sz="1050" dirty="0"/>
              <a:t>https://</a:t>
            </a:r>
            <a:r>
              <a:rPr lang="en-US" sz="1050" dirty="0" err="1"/>
              <a:t>developingchild.harvard.edu</a:t>
            </a:r>
            <a:r>
              <a:rPr lang="en-US" sz="1050" dirty="0"/>
              <a:t>/science/deep-dives/adult-capabilities/</a:t>
            </a:r>
          </a:p>
        </p:txBody>
      </p:sp>
    </p:spTree>
    <p:extLst>
      <p:ext uri="{BB962C8B-B14F-4D97-AF65-F5344CB8AC3E}">
        <p14:creationId xmlns:p14="http://schemas.microsoft.com/office/powerpoint/2010/main" val="183394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body" idx="1"/>
          </p:nvPr>
        </p:nvSpPr>
        <p:spPr>
          <a:xfrm>
            <a:off x="354957" y="1679294"/>
            <a:ext cx="11482086" cy="54102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SzPts val="3600"/>
            </a:pPr>
            <a:r>
              <a:rPr lang="en-US" sz="3600" b="1" dirty="0">
                <a:solidFill>
                  <a:srgbClr val="C00000"/>
                </a:solidFill>
              </a:rPr>
              <a:t>Burnout</a:t>
            </a:r>
            <a:r>
              <a:rPr lang="en-US" sz="3600" dirty="0"/>
              <a:t> has to do with the stress and frustration caused by the workplace: poor pay, unrealistic demands, inadequate supervision etc. </a:t>
            </a:r>
            <a:endParaRPr sz="3600" dirty="0">
              <a:solidFill>
                <a:srgbClr val="C00000"/>
              </a:solidFill>
            </a:endParaRPr>
          </a:p>
          <a:p>
            <a:pPr marL="342900" indent="-342900">
              <a:spcBef>
                <a:spcPts val="720"/>
              </a:spcBef>
              <a:buSzPts val="3600"/>
            </a:pPr>
            <a:r>
              <a:rPr lang="en-US" sz="3600" b="1" dirty="0">
                <a:solidFill>
                  <a:srgbClr val="C00000"/>
                </a:solidFill>
              </a:rPr>
              <a:t>Compassion Fatigue refers </a:t>
            </a:r>
            <a:r>
              <a:rPr lang="en-US" sz="3600" dirty="0"/>
              <a:t>to the profound emotional, mental and physical adverse impact that takes place when helpers are unable to refuel and regenerate.</a:t>
            </a:r>
            <a:endParaRPr dirty="0"/>
          </a:p>
        </p:txBody>
      </p:sp>
      <p:sp>
        <p:nvSpPr>
          <p:cNvPr id="169" name="Google Shape;169;p29"/>
          <p:cNvSpPr txBox="1">
            <a:spLocks noGrp="1"/>
          </p:cNvSpPr>
          <p:nvPr>
            <p:ph type="title"/>
          </p:nvPr>
        </p:nvSpPr>
        <p:spPr>
          <a:xfrm>
            <a:off x="173619" y="101600"/>
            <a:ext cx="11829327" cy="1143000"/>
          </a:xfrm>
          <a:prstGeom prst="rect">
            <a:avLst/>
          </a:prstGeom>
          <a:noFill/>
          <a:ln>
            <a:noFill/>
          </a:ln>
        </p:spPr>
        <p:txBody>
          <a:bodyPr spcFirstLastPara="1" vert="horz" wrap="square" lIns="91425" tIns="45700" rIns="91425" bIns="45700" rtlCol="0" anchor="ctr" anchorCtr="0">
            <a:noAutofit/>
          </a:bodyPr>
          <a:lstStyle/>
          <a:p>
            <a:r>
              <a:rPr lang="en-US" sz="4000" dirty="0">
                <a:latin typeface="Arial"/>
                <a:ea typeface="Arial"/>
                <a:cs typeface="Arial"/>
                <a:sym typeface="Arial"/>
              </a:rPr>
              <a:t>Preventing burnout, compassion fatigue and secondary trauma</a:t>
            </a:r>
            <a:endParaRPr sz="4000" dirty="0"/>
          </a:p>
        </p:txBody>
      </p:sp>
    </p:spTree>
    <p:extLst>
      <p:ext uri="{BB962C8B-B14F-4D97-AF65-F5344CB8AC3E}">
        <p14:creationId xmlns:p14="http://schemas.microsoft.com/office/powerpoint/2010/main" val="269574855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Shape 1126"/>
          <p:cNvSpPr txBox="1">
            <a:spLocks noGrp="1"/>
          </p:cNvSpPr>
          <p:nvPr>
            <p:ph type="title"/>
          </p:nvPr>
        </p:nvSpPr>
        <p:spPr>
          <a:xfrm>
            <a:off x="-23706" y="438896"/>
            <a:ext cx="12191999" cy="648317"/>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Franklin Gothic"/>
              <a:buNone/>
            </a:pPr>
            <a:r>
              <a:rPr lang="en-US" sz="5400" b="0" i="0" u="none" strike="noStrike" cap="none">
                <a:solidFill>
                  <a:schemeClr val="lt1"/>
                </a:solidFill>
                <a:latin typeface="Franklin Gothic Demi" charset="0"/>
                <a:ea typeface="Franklin Gothic Demi" charset="0"/>
                <a:cs typeface="Franklin Gothic Demi" charset="0"/>
                <a:sym typeface="Franklin Gothic"/>
              </a:rPr>
              <a:t>Thank You</a:t>
            </a:r>
            <a:endParaRPr>
              <a:latin typeface="Franklin Gothic Demi" charset="0"/>
              <a:ea typeface="Franklin Gothic Demi" charset="0"/>
              <a:cs typeface="Franklin Gothic Demi" charset="0"/>
            </a:endParaRPr>
          </a:p>
        </p:txBody>
      </p:sp>
      <p:sp>
        <p:nvSpPr>
          <p:cNvPr id="1127" name="Shape 112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rgbClr val="00B050"/>
                </a:solidFill>
                <a:latin typeface="Source Sans Pro"/>
                <a:ea typeface="Source Sans Pro"/>
                <a:cs typeface="Source Sans Pro"/>
                <a:sym typeface="Source Sans Pro"/>
              </a:rPr>
              <a:t>18</a:t>
            </a:fld>
            <a:endParaRPr sz="1400">
              <a:solidFill>
                <a:srgbClr val="00B050"/>
              </a:solidFill>
              <a:latin typeface="Source Sans Pro"/>
              <a:ea typeface="Source Sans Pro"/>
              <a:cs typeface="Source Sans Pro"/>
              <a:sym typeface="Source Sans Pro"/>
            </a:endParaRPr>
          </a:p>
        </p:txBody>
      </p:sp>
      <p:sp>
        <p:nvSpPr>
          <p:cNvPr id="1128" name="Shape 1128"/>
          <p:cNvSpPr txBox="1">
            <a:spLocks noGrp="1"/>
          </p:cNvSpPr>
          <p:nvPr>
            <p:ph type="body" idx="1"/>
          </p:nvPr>
        </p:nvSpPr>
        <p:spPr>
          <a:xfrm>
            <a:off x="171451" y="2227095"/>
            <a:ext cx="11920642" cy="4351338"/>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70C0"/>
              </a:buClr>
              <a:buSzPts val="3237"/>
              <a:buFont typeface="Arial"/>
              <a:buNone/>
            </a:pPr>
            <a:r>
              <a:rPr lang="en-US" sz="4800" dirty="0"/>
              <a:t>Julie Nicholson</a:t>
            </a:r>
          </a:p>
          <a:p>
            <a:pPr marL="0" marR="0" lvl="0" indent="0" algn="ctr" rtl="0">
              <a:lnSpc>
                <a:spcPct val="80000"/>
              </a:lnSpc>
              <a:spcBef>
                <a:spcPts val="0"/>
              </a:spcBef>
              <a:spcAft>
                <a:spcPts val="0"/>
              </a:spcAft>
              <a:buClr>
                <a:srgbClr val="0070C0"/>
              </a:buClr>
              <a:buSzPts val="3237"/>
              <a:buFont typeface="Arial"/>
              <a:buNone/>
            </a:pPr>
            <a:r>
              <a:rPr lang="en-US" sz="2400" dirty="0">
                <a:solidFill>
                  <a:schemeClr val="tx1"/>
                </a:solidFill>
                <a:hlinkClick r:id="rId3">
                  <a:extLst>
                    <a:ext uri="{A12FA001-AC4F-418D-AE19-62706E023703}">
                      <ahyp:hlinkClr xmlns:ahyp="http://schemas.microsoft.com/office/drawing/2018/hyperlinkcolor" val="tx"/>
                    </a:ext>
                  </a:extLst>
                </a:hlinkClick>
              </a:rPr>
              <a:t>julie.m.Nicholson@gmail.com</a:t>
            </a:r>
            <a:endParaRPr lang="en-US" sz="2400" dirty="0">
              <a:solidFill>
                <a:schemeClr val="tx1"/>
              </a:solidFill>
            </a:endParaRPr>
          </a:p>
          <a:p>
            <a:pPr marL="0" marR="0" lvl="0" indent="0" algn="ctr" rtl="0">
              <a:lnSpc>
                <a:spcPct val="80000"/>
              </a:lnSpc>
              <a:spcBef>
                <a:spcPts val="0"/>
              </a:spcBef>
              <a:spcAft>
                <a:spcPts val="0"/>
              </a:spcAft>
              <a:buClr>
                <a:srgbClr val="0070C0"/>
              </a:buClr>
              <a:buSzPts val="3237"/>
              <a:buFont typeface="Arial"/>
              <a:buNone/>
            </a:pPr>
            <a:endParaRPr lang="en-US" sz="4800" dirty="0"/>
          </a:p>
          <a:p>
            <a:pPr marL="0" marR="0" lvl="0" indent="0" algn="ctr" rtl="0">
              <a:lnSpc>
                <a:spcPct val="80000"/>
              </a:lnSpc>
              <a:spcBef>
                <a:spcPts val="0"/>
              </a:spcBef>
              <a:spcAft>
                <a:spcPts val="0"/>
              </a:spcAft>
              <a:buClr>
                <a:srgbClr val="0070C0"/>
              </a:buClr>
              <a:buSzPts val="3237"/>
              <a:buFont typeface="Arial"/>
              <a:buNone/>
            </a:pPr>
            <a:r>
              <a:rPr lang="en-US" sz="4800" dirty="0"/>
              <a:t>Julie Kurtz</a:t>
            </a:r>
          </a:p>
          <a:p>
            <a:pPr marL="0" marR="0" lvl="0" indent="0" algn="ctr" rtl="0">
              <a:lnSpc>
                <a:spcPct val="80000"/>
              </a:lnSpc>
              <a:spcBef>
                <a:spcPts val="0"/>
              </a:spcBef>
              <a:spcAft>
                <a:spcPts val="0"/>
              </a:spcAft>
              <a:buClr>
                <a:srgbClr val="0070C0"/>
              </a:buClr>
              <a:buSzPts val="3237"/>
              <a:buFont typeface="Arial"/>
              <a:buNone/>
            </a:pPr>
            <a:r>
              <a:rPr lang="en-US" sz="2400" dirty="0">
                <a:solidFill>
                  <a:schemeClr val="tx1"/>
                </a:solidFill>
                <a:hlinkClick r:id="rId4">
                  <a:extLst>
                    <a:ext uri="{A12FA001-AC4F-418D-AE19-62706E023703}">
                      <ahyp:hlinkClr xmlns:ahyp="http://schemas.microsoft.com/office/drawing/2018/hyperlinkcolor" val="tx"/>
                    </a:ext>
                  </a:extLst>
                </a:hlinkClick>
              </a:rPr>
              <a:t>juliekurtzconsulting@gmail.com</a:t>
            </a:r>
            <a:endParaRPr lang="en-US" sz="2400" dirty="0">
              <a:solidFill>
                <a:schemeClr val="tx1"/>
              </a:solidFill>
            </a:endParaRPr>
          </a:p>
          <a:p>
            <a:pPr marL="0" marR="0" lvl="0" indent="0" algn="ctr" rtl="0">
              <a:lnSpc>
                <a:spcPct val="80000"/>
              </a:lnSpc>
              <a:spcBef>
                <a:spcPts val="0"/>
              </a:spcBef>
              <a:spcAft>
                <a:spcPts val="0"/>
              </a:spcAft>
              <a:buClr>
                <a:srgbClr val="0070C0"/>
              </a:buClr>
              <a:buSzPts val="3237"/>
              <a:buFont typeface="Arial"/>
              <a:buNone/>
            </a:pPr>
            <a:endParaRPr lang="en-US" sz="4800" dirty="0"/>
          </a:p>
          <a:p>
            <a:pPr marL="0" marR="0" lvl="0" indent="0" algn="ctr" rtl="0">
              <a:lnSpc>
                <a:spcPct val="80000"/>
              </a:lnSpc>
              <a:spcBef>
                <a:spcPts val="1000"/>
              </a:spcBef>
              <a:spcAft>
                <a:spcPts val="0"/>
              </a:spcAft>
              <a:buClr>
                <a:srgbClr val="0070C0"/>
              </a:buClr>
              <a:buSzPts val="2035"/>
              <a:buFont typeface="Arial"/>
              <a:buNone/>
            </a:pPr>
            <a:endParaRPr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0281"/>
            <a:ext cx="8229600" cy="990600"/>
          </a:xfrm>
        </p:spPr>
        <p:txBody>
          <a:bodyPr>
            <a:noAutofit/>
          </a:bodyPr>
          <a:lstStyle/>
          <a:p>
            <a:pPr algn="ctr"/>
            <a:r>
              <a:rPr lang="en-US" sz="4000" dirty="0"/>
              <a:t>Why are the First 5 years critical? </a:t>
            </a:r>
          </a:p>
        </p:txBody>
      </p:sp>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94670" y="1320800"/>
            <a:ext cx="6904103" cy="3944670"/>
          </a:xfrm>
          <a:prstGeom prst="rect">
            <a:avLst/>
          </a:prstGeom>
        </p:spPr>
      </p:pic>
      <p:sp>
        <p:nvSpPr>
          <p:cNvPr id="3" name="Rectangle 2"/>
          <p:cNvSpPr/>
          <p:nvPr/>
        </p:nvSpPr>
        <p:spPr>
          <a:xfrm>
            <a:off x="709915" y="1320800"/>
            <a:ext cx="4284755" cy="394467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p:spPr>
        <p:txBody>
          <a:bodyPr wrap="square">
            <a:spAutoFit/>
          </a:bodyPr>
          <a:lstStyle/>
          <a:p>
            <a:pPr marL="117475" indent="-117475" algn="ctr">
              <a:spcBef>
                <a:spcPts val="500"/>
              </a:spcBef>
              <a:spcAft>
                <a:spcPts val="500"/>
              </a:spcAft>
            </a:pPr>
            <a:r>
              <a:rPr lang="en-US" sz="3600" i="1" dirty="0">
                <a:solidFill>
                  <a:schemeClr val="tx1"/>
                </a:solidFill>
              </a:rPr>
              <a:t>“Early experiences </a:t>
            </a:r>
            <a:br>
              <a:rPr lang="en-US" sz="3600" i="1" dirty="0">
                <a:solidFill>
                  <a:schemeClr val="tx1"/>
                </a:solidFill>
              </a:rPr>
            </a:br>
            <a:r>
              <a:rPr lang="en-US" sz="3600" i="1" dirty="0">
                <a:solidFill>
                  <a:schemeClr val="tx1"/>
                </a:solidFill>
              </a:rPr>
              <a:t>affect how the brain develops, shaping </a:t>
            </a:r>
            <a:br>
              <a:rPr lang="en-US" sz="3600" i="1" dirty="0">
                <a:solidFill>
                  <a:schemeClr val="tx1"/>
                </a:solidFill>
              </a:rPr>
            </a:br>
            <a:r>
              <a:rPr lang="en-US" sz="3600" i="1" dirty="0">
                <a:solidFill>
                  <a:schemeClr val="tx1"/>
                </a:solidFill>
              </a:rPr>
              <a:t>how children learn, behave, and grow.”</a:t>
            </a:r>
          </a:p>
          <a:p>
            <a:pPr algn="ctr">
              <a:spcBef>
                <a:spcPts val="500"/>
              </a:spcBef>
              <a:spcAft>
                <a:spcPts val="500"/>
              </a:spcAft>
            </a:pPr>
            <a:r>
              <a:rPr lang="en-US" sz="1300" dirty="0">
                <a:solidFill>
                  <a:schemeClr val="bg2">
                    <a:lumMod val="50000"/>
                  </a:schemeClr>
                </a:solidFill>
              </a:rPr>
              <a:t>- The Center for the Developing Child </a:t>
            </a:r>
            <a:br>
              <a:rPr lang="en-US" sz="1300" dirty="0">
                <a:solidFill>
                  <a:schemeClr val="bg2">
                    <a:lumMod val="50000"/>
                  </a:schemeClr>
                </a:solidFill>
              </a:rPr>
            </a:br>
            <a:r>
              <a:rPr lang="en-US" sz="1300" dirty="0">
                <a:solidFill>
                  <a:schemeClr val="bg2">
                    <a:lumMod val="50000"/>
                  </a:schemeClr>
                </a:solidFill>
              </a:rPr>
              <a:t>   at Harvard University</a:t>
            </a:r>
          </a:p>
        </p:txBody>
      </p:sp>
    </p:spTree>
    <p:extLst>
      <p:ext uri="{BB962C8B-B14F-4D97-AF65-F5344CB8AC3E}">
        <p14:creationId xmlns:p14="http://schemas.microsoft.com/office/powerpoint/2010/main" val="92225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966" y="330200"/>
            <a:ext cx="8229600" cy="990600"/>
          </a:xfrm>
        </p:spPr>
        <p:txBody>
          <a:bodyPr>
            <a:normAutofit/>
          </a:bodyPr>
          <a:lstStyle/>
          <a:p>
            <a:pPr algn="ctr"/>
            <a:r>
              <a:rPr lang="en-US" sz="3200" dirty="0"/>
              <a:t>Funding Goes Furthest When We Invest in Our Youngest Kids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8327" y="1481559"/>
            <a:ext cx="6343015" cy="4643118"/>
          </a:xfrm>
          <a:prstGeom prst="rect">
            <a:avLst/>
          </a:prstGeom>
        </p:spPr>
      </p:pic>
      <p:sp>
        <p:nvSpPr>
          <p:cNvPr id="12" name="Rectangular Callout 11"/>
          <p:cNvSpPr/>
          <p:nvPr/>
        </p:nvSpPr>
        <p:spPr>
          <a:xfrm>
            <a:off x="3283642" y="1947639"/>
            <a:ext cx="1931573" cy="1588231"/>
          </a:xfrm>
          <a:prstGeom prst="wedgeRectCallout">
            <a:avLst>
              <a:gd name="adj1" fmla="val -33052"/>
              <a:gd name="adj2" fmla="val 67236"/>
            </a:avLst>
          </a:prstGeom>
          <a:solidFill>
            <a:schemeClr val="accent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58738"/>
            <a:r>
              <a:rPr lang="en-US" sz="1400" dirty="0">
                <a:solidFill>
                  <a:schemeClr val="bg1"/>
                </a:solidFill>
              </a:rPr>
              <a:t>High quality birth-to-five programs for disadvantaged children can deliver a 13% return on investment</a:t>
            </a:r>
          </a:p>
        </p:txBody>
      </p:sp>
    </p:spTree>
    <p:extLst>
      <p:ext uri="{BB962C8B-B14F-4D97-AF65-F5344CB8AC3E}">
        <p14:creationId xmlns:p14="http://schemas.microsoft.com/office/powerpoint/2010/main" val="35017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7FAC-7C6A-7A4D-BD87-EFB231DE3ED7}"/>
              </a:ext>
            </a:extLst>
          </p:cNvPr>
          <p:cNvSpPr>
            <a:spLocks noGrp="1"/>
          </p:cNvSpPr>
          <p:nvPr>
            <p:ph type="title"/>
          </p:nvPr>
        </p:nvSpPr>
        <p:spPr>
          <a:xfrm>
            <a:off x="1524000" y="1"/>
            <a:ext cx="9144000" cy="1325563"/>
          </a:xfrm>
          <a:solidFill>
            <a:schemeClr val="accent6">
              <a:lumMod val="20000"/>
              <a:lumOff val="80000"/>
            </a:schemeClr>
          </a:solidFill>
          <a:ln>
            <a:solidFill>
              <a:schemeClr val="tx1"/>
            </a:solidFill>
          </a:ln>
        </p:spPr>
        <p:txBody>
          <a:bodyPr>
            <a:normAutofit/>
          </a:bodyPr>
          <a:lstStyle/>
          <a:p>
            <a:pPr algn="ctr"/>
            <a:r>
              <a:rPr lang="en-US" sz="4800" b="1" dirty="0">
                <a:latin typeface="Century Gothic" panose="020B0502020202020204" pitchFamily="34" charset="0"/>
              </a:rPr>
              <a:t>Voices from the field…</a:t>
            </a:r>
          </a:p>
        </p:txBody>
      </p:sp>
      <p:sp>
        <p:nvSpPr>
          <p:cNvPr id="3" name="Content Placeholder 2">
            <a:extLst>
              <a:ext uri="{FF2B5EF4-FFF2-40B4-BE49-F238E27FC236}">
                <a16:creationId xmlns:a16="http://schemas.microsoft.com/office/drawing/2014/main" id="{205F51F1-70AD-5641-809E-204E2684D780}"/>
              </a:ext>
            </a:extLst>
          </p:cNvPr>
          <p:cNvSpPr>
            <a:spLocks noGrp="1"/>
          </p:cNvSpPr>
          <p:nvPr>
            <p:ph idx="1"/>
          </p:nvPr>
        </p:nvSpPr>
        <p:spPr>
          <a:xfrm>
            <a:off x="0" y="1469984"/>
            <a:ext cx="12192000" cy="5347195"/>
          </a:xfrm>
          <a:solidFill>
            <a:schemeClr val="accent6">
              <a:lumMod val="50000"/>
            </a:schemeClr>
          </a:solidFill>
          <a:ln>
            <a:solidFill>
              <a:schemeClr val="tx1"/>
            </a:solidFill>
          </a:ln>
        </p:spPr>
        <p:txBody>
          <a:bodyPr numCol="2">
            <a:normAutofit/>
          </a:bodyPr>
          <a:lstStyle/>
          <a:p>
            <a:r>
              <a:rPr lang="en-US" b="1" dirty="0">
                <a:solidFill>
                  <a:schemeClr val="bg1"/>
                </a:solidFill>
                <a:latin typeface="Century Gothic" panose="020B0502020202020204" pitchFamily="34" charset="0"/>
              </a:rPr>
              <a:t>Some kids I just can’t seem to help</a:t>
            </a:r>
          </a:p>
          <a:p>
            <a:r>
              <a:rPr lang="en-US" b="1" dirty="0">
                <a:solidFill>
                  <a:schemeClr val="bg1"/>
                </a:solidFill>
                <a:latin typeface="Century Gothic" panose="020B0502020202020204" pitchFamily="34" charset="0"/>
              </a:rPr>
              <a:t>I feel helpless</a:t>
            </a:r>
          </a:p>
          <a:p>
            <a:r>
              <a:rPr lang="en-US" b="1" dirty="0">
                <a:solidFill>
                  <a:schemeClr val="bg1"/>
                </a:solidFill>
                <a:latin typeface="Century Gothic" panose="020B0502020202020204" pitchFamily="34" charset="0"/>
              </a:rPr>
              <a:t>I don’t even want to work with some of these kids</a:t>
            </a:r>
          </a:p>
          <a:p>
            <a:r>
              <a:rPr lang="en-US" b="1" dirty="0">
                <a:solidFill>
                  <a:schemeClr val="bg1"/>
                </a:solidFill>
                <a:latin typeface="Century Gothic" panose="020B0502020202020204" pitchFamily="34" charset="0"/>
              </a:rPr>
              <a:t>Behaviors are getting worse</a:t>
            </a:r>
          </a:p>
          <a:p>
            <a:r>
              <a:rPr lang="en-US" b="1" dirty="0">
                <a:solidFill>
                  <a:schemeClr val="bg1"/>
                </a:solidFill>
                <a:latin typeface="Century Gothic" panose="020B0502020202020204" pitchFamily="34" charset="0"/>
              </a:rPr>
              <a:t>I have tried everything</a:t>
            </a:r>
          </a:p>
          <a:p>
            <a:r>
              <a:rPr lang="en-US" b="1" dirty="0">
                <a:solidFill>
                  <a:schemeClr val="bg1"/>
                </a:solidFill>
                <a:latin typeface="Century Gothic" panose="020B0502020202020204" pitchFamily="34" charset="0"/>
              </a:rPr>
              <a:t>What is wrong with you!?</a:t>
            </a:r>
          </a:p>
          <a:p>
            <a:r>
              <a:rPr lang="en-US" b="1" dirty="0">
                <a:solidFill>
                  <a:schemeClr val="bg1"/>
                </a:solidFill>
                <a:latin typeface="Century Gothic" panose="020B0502020202020204" pitchFamily="34" charset="0"/>
              </a:rPr>
              <a:t>If the family got help then the child would be better</a:t>
            </a:r>
          </a:p>
          <a:p>
            <a:r>
              <a:rPr lang="en-US" b="1" dirty="0">
                <a:solidFill>
                  <a:schemeClr val="bg1"/>
                </a:solidFill>
                <a:latin typeface="Century Gothic" panose="020B0502020202020204" pitchFamily="34" charset="0"/>
              </a:rPr>
              <a:t>It is the families fault</a:t>
            </a:r>
          </a:p>
          <a:p>
            <a:endParaRPr lang="en-US" b="1"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I must not be a good educator if I can’t reach this child</a:t>
            </a:r>
          </a:p>
          <a:p>
            <a:r>
              <a:rPr lang="en-US" b="1" dirty="0">
                <a:solidFill>
                  <a:schemeClr val="bg1"/>
                </a:solidFill>
                <a:latin typeface="Century Gothic" panose="020B0502020202020204" pitchFamily="34" charset="0"/>
              </a:rPr>
              <a:t>They are spoiled </a:t>
            </a:r>
          </a:p>
          <a:p>
            <a:r>
              <a:rPr lang="en-US" b="1" dirty="0">
                <a:solidFill>
                  <a:schemeClr val="bg1"/>
                </a:solidFill>
                <a:latin typeface="Century Gothic" panose="020B0502020202020204" pitchFamily="34" charset="0"/>
              </a:rPr>
              <a:t>They are just trying to get attention</a:t>
            </a:r>
          </a:p>
          <a:p>
            <a:r>
              <a:rPr lang="en-US" b="1" dirty="0">
                <a:solidFill>
                  <a:schemeClr val="bg1"/>
                </a:solidFill>
                <a:latin typeface="Century Gothic" panose="020B0502020202020204" pitchFamily="34" charset="0"/>
              </a:rPr>
              <a:t>We need to move the child to another classroom</a:t>
            </a:r>
          </a:p>
          <a:p>
            <a:r>
              <a:rPr lang="en-US" b="1" dirty="0">
                <a:solidFill>
                  <a:schemeClr val="bg1"/>
                </a:solidFill>
                <a:latin typeface="Century Gothic" panose="020B0502020202020204" pitchFamily="34" charset="0"/>
              </a:rPr>
              <a:t>We should expel this child to keep the other children safe</a:t>
            </a:r>
          </a:p>
          <a:p>
            <a:r>
              <a:rPr lang="en-US" b="1" dirty="0">
                <a:solidFill>
                  <a:schemeClr val="bg1"/>
                </a:solidFill>
                <a:latin typeface="Century Gothic" panose="020B0502020202020204" pitchFamily="34" charset="0"/>
              </a:rPr>
              <a:t>Other?  What have you heard? </a:t>
            </a:r>
          </a:p>
          <a:p>
            <a:endParaRPr lang="en-US" dirty="0"/>
          </a:p>
          <a:p>
            <a:endParaRPr lang="en-US" dirty="0"/>
          </a:p>
        </p:txBody>
      </p:sp>
      <p:sp>
        <p:nvSpPr>
          <p:cNvPr id="4" name="Slide Number Placeholder 3">
            <a:extLst>
              <a:ext uri="{FF2B5EF4-FFF2-40B4-BE49-F238E27FC236}">
                <a16:creationId xmlns:a16="http://schemas.microsoft.com/office/drawing/2014/main" id="{516FB8E2-3BFA-4E41-9D96-BD4535540BE3}"/>
              </a:ext>
            </a:extLst>
          </p:cNvPr>
          <p:cNvSpPr>
            <a:spLocks noGrp="1"/>
          </p:cNvSpPr>
          <p:nvPr>
            <p:ph type="sldNum" sz="quarter" idx="12"/>
          </p:nvPr>
        </p:nvSpPr>
        <p:spPr>
          <a:xfrm>
            <a:off x="0" y="319712"/>
            <a:ext cx="811019" cy="503578"/>
          </a:xfrm>
        </p:spPr>
        <p:txBody>
          <a:bodyPr/>
          <a:lstStyle/>
          <a:p>
            <a:pPr>
              <a:defRPr/>
            </a:pPr>
            <a:fld id="{AA9DFB19-DC2E-EC4E-891D-CE67BD09BAD2}" type="slidenum">
              <a:rPr lang="en-US" smtClean="0"/>
              <a:pPr>
                <a:defRPr/>
              </a:pPr>
              <a:t>4</a:t>
            </a:fld>
            <a:endParaRPr lang="en-US" dirty="0"/>
          </a:p>
        </p:txBody>
      </p:sp>
    </p:spTree>
    <p:extLst>
      <p:ext uri="{BB962C8B-B14F-4D97-AF65-F5344CB8AC3E}">
        <p14:creationId xmlns:p14="http://schemas.microsoft.com/office/powerpoint/2010/main" val="251450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5D2B-2D0C-8C49-8E2B-D620CE174349}"/>
              </a:ext>
            </a:extLst>
          </p:cNvPr>
          <p:cNvSpPr>
            <a:spLocks noGrp="1"/>
          </p:cNvSpPr>
          <p:nvPr>
            <p:ph type="title"/>
          </p:nvPr>
        </p:nvSpPr>
        <p:spPr>
          <a:xfrm>
            <a:off x="2152650" y="49212"/>
            <a:ext cx="7886700" cy="1325563"/>
          </a:xfrm>
        </p:spPr>
        <p:txBody>
          <a:bodyPr>
            <a:normAutofit/>
          </a:bodyPr>
          <a:lstStyle/>
          <a:p>
            <a:pPr algn="ctr"/>
            <a:r>
              <a:rPr lang="en-US" sz="4800" b="1" dirty="0">
                <a:solidFill>
                  <a:schemeClr val="accent6">
                    <a:lumMod val="75000"/>
                  </a:schemeClr>
                </a:solidFill>
                <a:latin typeface="Century Gothic" panose="020B0502020202020204" pitchFamily="34" charset="0"/>
              </a:rPr>
              <a:t>Giving a Child a Voice</a:t>
            </a:r>
          </a:p>
        </p:txBody>
      </p:sp>
      <p:sp>
        <p:nvSpPr>
          <p:cNvPr id="3" name="Content Placeholder 2">
            <a:extLst>
              <a:ext uri="{FF2B5EF4-FFF2-40B4-BE49-F238E27FC236}">
                <a16:creationId xmlns:a16="http://schemas.microsoft.com/office/drawing/2014/main" id="{9E4EBF2B-9D26-AB4D-80C2-0B27038F8260}"/>
              </a:ext>
            </a:extLst>
          </p:cNvPr>
          <p:cNvSpPr>
            <a:spLocks noGrp="1"/>
          </p:cNvSpPr>
          <p:nvPr>
            <p:ph idx="1"/>
          </p:nvPr>
        </p:nvSpPr>
        <p:spPr>
          <a:xfrm>
            <a:off x="1790700" y="1212729"/>
            <a:ext cx="8610600" cy="5118100"/>
          </a:xfrm>
        </p:spPr>
        <p:txBody>
          <a:bodyPr>
            <a:normAutofit fontScale="77500" lnSpcReduction="20000"/>
          </a:bodyPr>
          <a:lstStyle/>
          <a:p>
            <a:pPr marL="0" indent="0" algn="ctr">
              <a:buNone/>
            </a:pPr>
            <a:r>
              <a:rPr lang="en-US" sz="4800" b="1" dirty="0">
                <a:solidFill>
                  <a:srgbClr val="C00000"/>
                </a:solidFill>
                <a:latin typeface="Century Gothic" panose="020B0502020202020204" pitchFamily="34" charset="0"/>
              </a:rPr>
              <a:t>Moving from… </a:t>
            </a:r>
          </a:p>
          <a:p>
            <a:pPr marL="0" indent="0" algn="ctr">
              <a:buNone/>
            </a:pPr>
            <a:r>
              <a:rPr lang="en-US" sz="4800" b="1" dirty="0">
                <a:latin typeface="Century Gothic" panose="020B0502020202020204" pitchFamily="34" charset="0"/>
              </a:rPr>
              <a:t>“What is wrong with you?” </a:t>
            </a:r>
          </a:p>
          <a:p>
            <a:pPr marL="0" indent="0" algn="ctr">
              <a:buNone/>
            </a:pPr>
            <a:r>
              <a:rPr lang="en-US" sz="4800" b="1" i="1" dirty="0">
                <a:solidFill>
                  <a:srgbClr val="C00000"/>
                </a:solidFill>
                <a:latin typeface="Century Gothic" panose="020B0502020202020204" pitchFamily="34" charset="0"/>
              </a:rPr>
              <a:t>to</a:t>
            </a:r>
            <a:r>
              <a:rPr lang="en-US" sz="4800" dirty="0">
                <a:latin typeface="Century Gothic" panose="020B0502020202020204" pitchFamily="34" charset="0"/>
              </a:rPr>
              <a:t> </a:t>
            </a:r>
          </a:p>
          <a:p>
            <a:pPr marL="0" indent="0" algn="ctr">
              <a:buNone/>
            </a:pPr>
            <a:r>
              <a:rPr lang="en-US" sz="4800" b="1" dirty="0">
                <a:latin typeface="Century Gothic" panose="020B0502020202020204" pitchFamily="34" charset="0"/>
              </a:rPr>
              <a:t>“What has happened to you?”</a:t>
            </a:r>
          </a:p>
          <a:p>
            <a:pPr marL="0" indent="0" algn="ctr">
              <a:buNone/>
            </a:pPr>
            <a:r>
              <a:rPr lang="en-US" sz="4800" b="1" i="1" dirty="0">
                <a:latin typeface="Century Gothic" panose="020B0502020202020204" pitchFamily="34" charset="0"/>
              </a:rPr>
              <a:t> </a:t>
            </a:r>
            <a:r>
              <a:rPr lang="en-US" sz="4800" b="1" i="1" dirty="0">
                <a:solidFill>
                  <a:srgbClr val="C00000"/>
                </a:solidFill>
                <a:latin typeface="Century Gothic" panose="020B0502020202020204" pitchFamily="34" charset="0"/>
              </a:rPr>
              <a:t>to</a:t>
            </a:r>
            <a:r>
              <a:rPr lang="en-US" sz="4800" b="1" i="1" dirty="0">
                <a:latin typeface="Century Gothic" panose="020B0502020202020204" pitchFamily="34" charset="0"/>
              </a:rPr>
              <a:t> </a:t>
            </a:r>
          </a:p>
          <a:p>
            <a:pPr marL="0" indent="0" algn="ctr">
              <a:buNone/>
            </a:pPr>
            <a:r>
              <a:rPr lang="en-US" sz="5800" b="1" dirty="0">
                <a:solidFill>
                  <a:schemeClr val="accent6">
                    <a:lumMod val="75000"/>
                  </a:schemeClr>
                </a:solidFill>
                <a:latin typeface="Century Gothic" panose="020B0502020202020204" pitchFamily="34" charset="0"/>
              </a:rPr>
              <a:t>“What is your behavior communicating?” </a:t>
            </a:r>
          </a:p>
        </p:txBody>
      </p:sp>
      <p:sp>
        <p:nvSpPr>
          <p:cNvPr id="4" name="Slide Number Placeholder 3">
            <a:extLst>
              <a:ext uri="{FF2B5EF4-FFF2-40B4-BE49-F238E27FC236}">
                <a16:creationId xmlns:a16="http://schemas.microsoft.com/office/drawing/2014/main" id="{03B5F628-DBCD-AD47-976F-CB6C3D0FB20A}"/>
              </a:ext>
            </a:extLst>
          </p:cNvPr>
          <p:cNvSpPr>
            <a:spLocks noGrp="1"/>
          </p:cNvSpPr>
          <p:nvPr>
            <p:ph type="sldNum" sz="quarter" idx="12"/>
          </p:nvPr>
        </p:nvSpPr>
        <p:spPr/>
        <p:txBody>
          <a:bodyPr/>
          <a:lstStyle/>
          <a:p>
            <a:pPr>
              <a:defRPr/>
            </a:pPr>
            <a:fld id="{AA9DFB19-DC2E-EC4E-891D-CE67BD09BAD2}" type="slidenum">
              <a:rPr lang="en-US" smtClean="0"/>
              <a:pPr>
                <a:defRPr/>
              </a:pPr>
              <a:t>5</a:t>
            </a:fld>
            <a:endParaRPr lang="en-US"/>
          </a:p>
        </p:txBody>
      </p:sp>
    </p:spTree>
    <p:extLst>
      <p:ext uri="{BB962C8B-B14F-4D97-AF65-F5344CB8AC3E}">
        <p14:creationId xmlns:p14="http://schemas.microsoft.com/office/powerpoint/2010/main" val="381684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rgbClr val="00B050"/>
                </a:solidFill>
                <a:latin typeface="Source Sans Pro"/>
                <a:ea typeface="Source Sans Pro"/>
                <a:cs typeface="Source Sans Pro"/>
                <a:sym typeface="Source Sans Pro"/>
              </a:rPr>
              <a:t>6</a:t>
            </a:fld>
            <a:endParaRPr sz="1400">
              <a:solidFill>
                <a:srgbClr val="00B050"/>
              </a:solidFill>
              <a:latin typeface="Source Sans Pro"/>
              <a:ea typeface="Source Sans Pro"/>
              <a:cs typeface="Source Sans Pro"/>
              <a:sym typeface="Source Sans Pro"/>
            </a:endParaRPr>
          </a:p>
        </p:txBody>
      </p:sp>
      <p:sp>
        <p:nvSpPr>
          <p:cNvPr id="180" name="Shape 180"/>
          <p:cNvSpPr txBox="1">
            <a:spLocks noGrp="1"/>
          </p:cNvSpPr>
          <p:nvPr>
            <p:ph type="title"/>
          </p:nvPr>
        </p:nvSpPr>
        <p:spPr>
          <a:xfrm>
            <a:off x="476250" y="390692"/>
            <a:ext cx="10515600" cy="6483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Franklin Gothic"/>
              <a:buNone/>
            </a:pPr>
            <a:r>
              <a:rPr lang="en-US" sz="4000" b="0" i="0" u="none" strike="noStrike" cap="none" dirty="0">
                <a:solidFill>
                  <a:srgbClr val="002060"/>
                </a:solidFill>
                <a:sym typeface="Franklin Gothic"/>
              </a:rPr>
              <a:t>Sesame Street and the Today Show</a:t>
            </a:r>
            <a:endParaRPr dirty="0">
              <a:solidFill>
                <a:srgbClr val="002060"/>
              </a:solidFill>
            </a:endParaRPr>
          </a:p>
        </p:txBody>
      </p:sp>
      <p:pic>
        <p:nvPicPr>
          <p:cNvPr id="181" name="Shape 181"/>
          <p:cNvPicPr preferRelativeResize="0"/>
          <p:nvPr/>
        </p:nvPicPr>
        <p:blipFill rotWithShape="1">
          <a:blip r:embed="rId3">
            <a:alphaModFix/>
          </a:blip>
          <a:srcRect l="57607" t="16804" r="6668" b="17370"/>
          <a:stretch/>
        </p:blipFill>
        <p:spPr>
          <a:xfrm>
            <a:off x="1134319" y="1585732"/>
            <a:ext cx="3789951" cy="2866348"/>
          </a:xfrm>
          <a:prstGeom prst="rect">
            <a:avLst/>
          </a:prstGeom>
          <a:noFill/>
          <a:ln>
            <a:noFill/>
          </a:ln>
        </p:spPr>
      </p:pic>
      <p:pic>
        <p:nvPicPr>
          <p:cNvPr id="182" name="Shape 182"/>
          <p:cNvPicPr preferRelativeResize="0"/>
          <p:nvPr/>
        </p:nvPicPr>
        <p:blipFill rotWithShape="1">
          <a:blip r:embed="rId4">
            <a:alphaModFix/>
          </a:blip>
          <a:srcRect/>
          <a:stretch/>
        </p:blipFill>
        <p:spPr>
          <a:xfrm>
            <a:off x="5372725" y="1823472"/>
            <a:ext cx="5892875" cy="2250749"/>
          </a:xfrm>
          <a:prstGeom prst="rect">
            <a:avLst/>
          </a:prstGeom>
          <a:noFill/>
          <a:ln>
            <a:noFill/>
          </a:ln>
        </p:spPr>
      </p:pic>
      <p:sp>
        <p:nvSpPr>
          <p:cNvPr id="183" name="Shape 183"/>
          <p:cNvSpPr txBox="1"/>
          <p:nvPr/>
        </p:nvSpPr>
        <p:spPr>
          <a:xfrm>
            <a:off x="926400" y="5611408"/>
            <a:ext cx="10339200" cy="855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dk1"/>
                </a:solidFill>
                <a:latin typeface="Source Sans Pro"/>
                <a:ea typeface="Source Sans Pro"/>
                <a:cs typeface="Source Sans Pro"/>
                <a:sym typeface="Source Sans Pro"/>
              </a:rPr>
              <a:t>Video: </a:t>
            </a:r>
            <a:r>
              <a:rPr lang="en-US" sz="1600" dirty="0" err="1">
                <a:solidFill>
                  <a:srgbClr val="00B050"/>
                </a:solidFill>
                <a:latin typeface="Source Sans Pro"/>
                <a:ea typeface="Source Sans Pro"/>
                <a:cs typeface="Source Sans Pro"/>
                <a:sym typeface="Source Sans Pro"/>
              </a:rPr>
              <a:t>www.today.com</a:t>
            </a:r>
            <a:r>
              <a:rPr lang="en-US" sz="1600" dirty="0">
                <a:solidFill>
                  <a:srgbClr val="00B050"/>
                </a:solidFill>
                <a:latin typeface="Source Sans Pro"/>
                <a:ea typeface="Source Sans Pro"/>
                <a:cs typeface="Source Sans Pro"/>
                <a:sym typeface="Source Sans Pro"/>
              </a:rPr>
              <a:t>/video/elmo-and-his-sesame-street-pals-want-to-help-kids-cope-with-trauma-1064263235627</a:t>
            </a:r>
            <a:endParaRPr sz="1600" dirty="0">
              <a:solidFill>
                <a:schemeClr val="dk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rgbClr val="00B050"/>
                </a:solidFill>
                <a:latin typeface="Source Sans Pro"/>
                <a:ea typeface="Source Sans Pro"/>
                <a:cs typeface="Source Sans Pro"/>
                <a:sym typeface="Source Sans Pro"/>
              </a:rPr>
              <a:t>7</a:t>
            </a:fld>
            <a:endParaRPr sz="1400">
              <a:solidFill>
                <a:srgbClr val="00B050"/>
              </a:solidFill>
              <a:latin typeface="Source Sans Pro"/>
              <a:ea typeface="Source Sans Pro"/>
              <a:cs typeface="Source Sans Pro"/>
              <a:sym typeface="Source Sans Pro"/>
            </a:endParaRPr>
          </a:p>
        </p:txBody>
      </p:sp>
      <p:sp>
        <p:nvSpPr>
          <p:cNvPr id="200" name="Shape 200"/>
          <p:cNvSpPr txBox="1">
            <a:spLocks noGrp="1"/>
          </p:cNvSpPr>
          <p:nvPr>
            <p:ph type="title"/>
          </p:nvPr>
        </p:nvSpPr>
        <p:spPr>
          <a:xfrm>
            <a:off x="589345" y="300239"/>
            <a:ext cx="10515600" cy="6483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Franklin Gothic"/>
              <a:buNone/>
            </a:pPr>
            <a:r>
              <a:rPr lang="en-US" sz="6000" b="0" i="0" u="none" strike="noStrike" cap="none" dirty="0">
                <a:solidFill>
                  <a:srgbClr val="002060"/>
                </a:solidFill>
                <a:sym typeface="Franklin Gothic"/>
              </a:rPr>
              <a:t>Why Is This Important?</a:t>
            </a:r>
            <a:endParaRPr sz="6000" dirty="0">
              <a:solidFill>
                <a:srgbClr val="002060"/>
              </a:solidFill>
            </a:endParaRPr>
          </a:p>
        </p:txBody>
      </p:sp>
      <p:sp>
        <p:nvSpPr>
          <p:cNvPr id="201" name="Shape 201"/>
          <p:cNvSpPr txBox="1">
            <a:spLocks noGrp="1"/>
          </p:cNvSpPr>
          <p:nvPr>
            <p:ph type="body" idx="1"/>
          </p:nvPr>
        </p:nvSpPr>
        <p:spPr>
          <a:xfrm>
            <a:off x="5198209" y="1433917"/>
            <a:ext cx="6723713" cy="2810616"/>
          </a:xfrm>
          <a:prstGeom prst="rect">
            <a:avLst/>
          </a:prstGeom>
          <a:noFill/>
          <a:ln>
            <a:noFill/>
          </a:ln>
        </p:spPr>
        <p:txBody>
          <a:bodyPr spcFirstLastPara="1" wrap="square" lIns="91425" tIns="45700" rIns="91425" bIns="45700" anchor="t" anchorCtr="0">
            <a:noAutofit/>
          </a:bodyPr>
          <a:lstStyle/>
          <a:p>
            <a:pPr algn="ctr"/>
            <a:r>
              <a:rPr lang="en-US" i="1" dirty="0"/>
              <a:t>Trauma is an actual or perceived danger that undermines a child’s sense of physical or emotional safety or poses a threat to the safety of the child’s parents or caregivers, overwhelms their coping ability, and impacts their functioning and development. </a:t>
            </a:r>
            <a:endParaRPr lang="en-US" sz="2800" dirty="0"/>
          </a:p>
          <a:p>
            <a:pPr marL="0" marR="0" lvl="0" indent="0" algn="l" rtl="0">
              <a:lnSpc>
                <a:spcPct val="151785"/>
              </a:lnSpc>
              <a:spcBef>
                <a:spcPts val="1000"/>
              </a:spcBef>
              <a:spcAft>
                <a:spcPts val="0"/>
              </a:spcAft>
              <a:buClr>
                <a:srgbClr val="0070C0"/>
              </a:buClr>
              <a:buSzPts val="2240"/>
              <a:buFont typeface="Arial"/>
              <a:buNone/>
            </a:pPr>
            <a:endParaRPr sz="2240" b="0" i="0" u="none" strike="noStrike" cap="none" dirty="0">
              <a:solidFill>
                <a:srgbClr val="0070C0"/>
              </a:solidFill>
              <a:latin typeface="Source Sans Pro"/>
              <a:ea typeface="Source Sans Pro"/>
              <a:cs typeface="Source Sans Pro"/>
              <a:sym typeface="Source Sans Pro"/>
            </a:endParaRPr>
          </a:p>
          <a:p>
            <a:pPr marL="365760" lvl="0" indent="0" algn="ctr">
              <a:lnSpc>
                <a:spcPct val="187500"/>
              </a:lnSpc>
              <a:spcBef>
                <a:spcPts val="2400"/>
              </a:spcBef>
              <a:buClr>
                <a:srgbClr val="3A3838"/>
              </a:buClr>
              <a:buSzPts val="1120"/>
            </a:pPr>
            <a:endParaRPr lang="en-US" sz="1100" b="1" i="1" u="none" strike="noStrike" cap="none" dirty="0">
              <a:solidFill>
                <a:srgbClr val="3A3838"/>
              </a:solidFill>
              <a:sym typeface="Source Sans Pro"/>
            </a:endParaRPr>
          </a:p>
          <a:p>
            <a:pPr marL="0" marR="0" lvl="0" indent="0" algn="l" rtl="0">
              <a:lnSpc>
                <a:spcPct val="70000"/>
              </a:lnSpc>
              <a:spcBef>
                <a:spcPts val="1000"/>
              </a:spcBef>
              <a:spcAft>
                <a:spcPts val="0"/>
              </a:spcAft>
              <a:buClr>
                <a:srgbClr val="0070C0"/>
              </a:buClr>
              <a:buSzPts val="2240"/>
              <a:buFont typeface="Arial"/>
              <a:buNone/>
            </a:pPr>
            <a:endParaRPr sz="2240" b="0" i="0" u="none" strike="noStrike" cap="none" dirty="0">
              <a:solidFill>
                <a:srgbClr val="0070C0"/>
              </a:solidFill>
              <a:latin typeface="Source Sans Pro"/>
              <a:ea typeface="Source Sans Pro"/>
              <a:cs typeface="Source Sans Pro"/>
              <a:sym typeface="Source Sans Pro"/>
            </a:endParaRPr>
          </a:p>
        </p:txBody>
      </p:sp>
      <p:pic>
        <p:nvPicPr>
          <p:cNvPr id="202" name="Shape 202"/>
          <p:cNvPicPr preferRelativeResize="0"/>
          <p:nvPr/>
        </p:nvPicPr>
        <p:blipFill rotWithShape="1">
          <a:blip r:embed="rId3">
            <a:alphaModFix/>
          </a:blip>
          <a:srcRect l="5176" t="4920" r="27306" b="12239"/>
          <a:stretch/>
        </p:blipFill>
        <p:spPr>
          <a:xfrm>
            <a:off x="381000" y="1655868"/>
            <a:ext cx="4591050" cy="3414229"/>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CCA5AFA3-62DD-D849-B44E-006490290288}"/>
              </a:ext>
            </a:extLst>
          </p:cNvPr>
          <p:cNvSpPr txBox="1"/>
          <p:nvPr/>
        </p:nvSpPr>
        <p:spPr>
          <a:xfrm>
            <a:off x="5847145" y="5424083"/>
            <a:ext cx="5868364" cy="861774"/>
          </a:xfrm>
          <a:prstGeom prst="rect">
            <a:avLst/>
          </a:prstGeom>
          <a:noFill/>
        </p:spPr>
        <p:txBody>
          <a:bodyPr wrap="square" rtlCol="0">
            <a:spAutoFit/>
          </a:bodyPr>
          <a:lstStyle/>
          <a:p>
            <a:pPr algn="ctr"/>
            <a:r>
              <a:rPr lang="en-US" sz="1200" dirty="0"/>
              <a:t>Nicholson, Perez and Kurtz: </a:t>
            </a:r>
            <a:r>
              <a:rPr lang="en-US" sz="1200" i="1" dirty="0"/>
              <a:t>Trauma Informed Practices for Early Childhood Educators: Relationship-Based Approaches that Support Healing and Build Resilience in Young Children</a:t>
            </a:r>
            <a:endParaRPr lang="en-US" sz="1200"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AF04EB-556A-D043-AB5D-0E4E8877019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a:p>
        </p:txBody>
      </p:sp>
      <p:sp>
        <p:nvSpPr>
          <p:cNvPr id="3" name="Title 2">
            <a:extLst>
              <a:ext uri="{FF2B5EF4-FFF2-40B4-BE49-F238E27FC236}">
                <a16:creationId xmlns:a16="http://schemas.microsoft.com/office/drawing/2014/main" id="{BB7833CE-4F9E-1040-9301-94399E9414EC}"/>
              </a:ext>
            </a:extLst>
          </p:cNvPr>
          <p:cNvSpPr>
            <a:spLocks noGrp="1"/>
          </p:cNvSpPr>
          <p:nvPr>
            <p:ph type="title"/>
          </p:nvPr>
        </p:nvSpPr>
        <p:spPr>
          <a:xfrm>
            <a:off x="838199" y="66492"/>
            <a:ext cx="10515600" cy="648317"/>
          </a:xfrm>
        </p:spPr>
        <p:txBody>
          <a:bodyPr>
            <a:normAutofit fontScale="90000"/>
          </a:bodyPr>
          <a:lstStyle/>
          <a:p>
            <a:pPr algn="ctr"/>
            <a:r>
              <a:rPr lang="en-US" b="1" dirty="0">
                <a:solidFill>
                  <a:schemeClr val="tx1"/>
                </a:solidFill>
              </a:rPr>
              <a:t>Adverse Childhood Experiences Study (ACES)</a:t>
            </a:r>
          </a:p>
        </p:txBody>
      </p:sp>
      <p:sp>
        <p:nvSpPr>
          <p:cNvPr id="6" name="Text Placeholder 5">
            <a:extLst>
              <a:ext uri="{FF2B5EF4-FFF2-40B4-BE49-F238E27FC236}">
                <a16:creationId xmlns:a16="http://schemas.microsoft.com/office/drawing/2014/main" id="{B4B22207-EC78-A24F-9EFF-7D10A9D4D77B}"/>
              </a:ext>
            </a:extLst>
          </p:cNvPr>
          <p:cNvSpPr>
            <a:spLocks noGrp="1"/>
          </p:cNvSpPr>
          <p:nvPr>
            <p:ph type="body" idx="3"/>
          </p:nvPr>
        </p:nvSpPr>
        <p:spPr>
          <a:xfrm>
            <a:off x="607187" y="934592"/>
            <a:ext cx="10460038" cy="2614613"/>
          </a:xfrm>
        </p:spPr>
        <p:txBody>
          <a:bodyPr>
            <a:normAutofit fontScale="85000" lnSpcReduction="20000"/>
          </a:bodyPr>
          <a:lstStyle/>
          <a:p>
            <a:pPr marL="50800" indent="0">
              <a:buNone/>
            </a:pPr>
            <a:r>
              <a:rPr lang="en-US" dirty="0"/>
              <a:t>The Adverse Childhood Experiences (ACEs) study was a landmark research project that catapulted the discussion of trauma and trauma-informed practices into our national dialogue. The ACEs study was sponsored and conducted by Kaiser Permanente and the Center for Disease Control and Prevention from 1995 through 1997. The goal of the study was to investigate the impact trauma and stressful experiences during the childhood years have on adult health outcomes. </a:t>
            </a:r>
          </a:p>
          <a:p>
            <a:endParaRPr lang="en-US" dirty="0"/>
          </a:p>
        </p:txBody>
      </p:sp>
      <p:sp>
        <p:nvSpPr>
          <p:cNvPr id="7" name="Rectangle 6">
            <a:extLst>
              <a:ext uri="{FF2B5EF4-FFF2-40B4-BE49-F238E27FC236}">
                <a16:creationId xmlns:a16="http://schemas.microsoft.com/office/drawing/2014/main" id="{5B507E22-DCB2-F34C-95BA-F09D7E40C6FD}"/>
              </a:ext>
            </a:extLst>
          </p:cNvPr>
          <p:cNvSpPr/>
          <p:nvPr/>
        </p:nvSpPr>
        <p:spPr>
          <a:xfrm>
            <a:off x="3802034" y="677683"/>
            <a:ext cx="4070345" cy="338554"/>
          </a:xfrm>
          <a:prstGeom prst="rect">
            <a:avLst/>
          </a:prstGeom>
        </p:spPr>
        <p:txBody>
          <a:bodyPr wrap="none">
            <a:spAutoFit/>
          </a:bodyPr>
          <a:lstStyle/>
          <a:p>
            <a:r>
              <a:rPr lang="en-US" sz="1600" dirty="0">
                <a:latin typeface="MinionPro"/>
              </a:rPr>
              <a:t>(</a:t>
            </a:r>
            <a:r>
              <a:rPr lang="en-US" sz="1600" dirty="0" err="1">
                <a:latin typeface="MinionPro"/>
              </a:rPr>
              <a:t>www.cdc.gov</a:t>
            </a:r>
            <a:r>
              <a:rPr lang="en-US" sz="1600" dirty="0">
                <a:latin typeface="MinionPro"/>
              </a:rPr>
              <a:t>/</a:t>
            </a:r>
            <a:r>
              <a:rPr lang="en-US" sz="1600" dirty="0" err="1">
                <a:latin typeface="MinionPro"/>
              </a:rPr>
              <a:t>violenceprevention</a:t>
            </a:r>
            <a:r>
              <a:rPr lang="en-US" sz="1600" dirty="0">
                <a:latin typeface="MinionPro"/>
              </a:rPr>
              <a:t>/</a:t>
            </a:r>
            <a:r>
              <a:rPr lang="en-US" sz="1600" dirty="0" err="1">
                <a:latin typeface="MinionPro"/>
              </a:rPr>
              <a:t>acestudy</a:t>
            </a:r>
            <a:r>
              <a:rPr lang="en-US" sz="1600" dirty="0">
                <a:latin typeface="MinionPro"/>
              </a:rPr>
              <a:t>/) </a:t>
            </a:r>
            <a:endParaRPr lang="en-US" sz="1600" dirty="0"/>
          </a:p>
        </p:txBody>
      </p:sp>
      <p:pic>
        <p:nvPicPr>
          <p:cNvPr id="9" name="Picture 8" descr="A screenshot of a cell phone&#10;&#10;Description automatically generated">
            <a:extLst>
              <a:ext uri="{FF2B5EF4-FFF2-40B4-BE49-F238E27FC236}">
                <a16:creationId xmlns:a16="http://schemas.microsoft.com/office/drawing/2014/main" id="{845A0370-DDDA-BD41-8303-AE082F4C4F18}"/>
              </a:ext>
            </a:extLst>
          </p:cNvPr>
          <p:cNvPicPr>
            <a:picLocks noChangeAspect="1"/>
          </p:cNvPicPr>
          <p:nvPr/>
        </p:nvPicPr>
        <p:blipFill>
          <a:blip r:embed="rId2"/>
          <a:stretch>
            <a:fillRect/>
          </a:stretch>
        </p:blipFill>
        <p:spPr>
          <a:xfrm>
            <a:off x="1525557" y="3549205"/>
            <a:ext cx="8623300" cy="3314700"/>
          </a:xfrm>
          <a:prstGeom prst="rect">
            <a:avLst/>
          </a:prstGeom>
        </p:spPr>
      </p:pic>
    </p:spTree>
    <p:extLst>
      <p:ext uri="{BB962C8B-B14F-4D97-AF65-F5344CB8AC3E}">
        <p14:creationId xmlns:p14="http://schemas.microsoft.com/office/powerpoint/2010/main" val="411394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BD16-BBBB-4100-AAE9-D0F7164B6E1D}"/>
              </a:ext>
            </a:extLst>
          </p:cNvPr>
          <p:cNvSpPr>
            <a:spLocks noGrp="1"/>
          </p:cNvSpPr>
          <p:nvPr>
            <p:ph type="title"/>
          </p:nvPr>
        </p:nvSpPr>
        <p:spPr>
          <a:xfrm>
            <a:off x="1825752" y="270163"/>
            <a:ext cx="8686800" cy="838200"/>
          </a:xfrm>
        </p:spPr>
        <p:txBody>
          <a:bodyPr>
            <a:noAutofit/>
          </a:bodyPr>
          <a:lstStyle/>
          <a:p>
            <a:pPr algn="ctr"/>
            <a:r>
              <a:rPr lang="en-US" b="1">
                <a:latin typeface="Century Gothic" charset="0"/>
                <a:ea typeface="Century Gothic" charset="0"/>
                <a:cs typeface="Century Gothic" charset="0"/>
              </a:rPr>
              <a:t>Impact of Trauma on Brain Development</a:t>
            </a:r>
          </a:p>
        </p:txBody>
      </p:sp>
      <p:sp>
        <p:nvSpPr>
          <p:cNvPr id="3" name="Slide Number Placeholder 2">
            <a:extLst>
              <a:ext uri="{FF2B5EF4-FFF2-40B4-BE49-F238E27FC236}">
                <a16:creationId xmlns:a16="http://schemas.microsoft.com/office/drawing/2014/main" id="{9F2D1CE6-7FB7-440B-9322-AC9D3ED2C5BB}"/>
              </a:ext>
            </a:extLst>
          </p:cNvPr>
          <p:cNvSpPr>
            <a:spLocks noGrp="1"/>
          </p:cNvSpPr>
          <p:nvPr>
            <p:ph type="sldNum" sz="quarter" idx="4294967295"/>
          </p:nvPr>
        </p:nvSpPr>
        <p:spPr>
          <a:xfrm>
            <a:off x="9753600" y="6473952"/>
            <a:ext cx="758952" cy="246888"/>
          </a:xfrm>
          <a:prstGeom prst="rect">
            <a:avLst/>
          </a:prstGeom>
        </p:spPr>
        <p:txBody>
          <a:bodyPr/>
          <a:lstStyle/>
          <a:p>
            <a:fld id="{0A3FCECF-14BD-46F1-903A-D0CB0055F122}" type="slidenum">
              <a:rPr lang="en-US" smtClean="0"/>
              <a:t>9</a:t>
            </a:fld>
            <a:endParaRPr lang="en-US"/>
          </a:p>
        </p:txBody>
      </p:sp>
      <p:pic>
        <p:nvPicPr>
          <p:cNvPr id="6" name="Picture 5">
            <a:extLst>
              <a:ext uri="{FF2B5EF4-FFF2-40B4-BE49-F238E27FC236}">
                <a16:creationId xmlns:a16="http://schemas.microsoft.com/office/drawing/2014/main" id="{7F15F41D-9967-4846-BAB6-7605CD451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42" y="1346702"/>
            <a:ext cx="10627515" cy="55112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85802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605</TotalTime>
  <Words>2312</Words>
  <Application>Microsoft Office PowerPoint</Application>
  <PresentationFormat>Widescreen</PresentationFormat>
  <Paragraphs>204</Paragraphs>
  <Slides>18</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Arial</vt:lpstr>
      <vt:lpstr>Calibri</vt:lpstr>
      <vt:lpstr>Century Gothic</vt:lpstr>
      <vt:lpstr>Comic Sans MS</vt:lpstr>
      <vt:lpstr>Courier New</vt:lpstr>
      <vt:lpstr>Franklin Gothic</vt:lpstr>
      <vt:lpstr>Franklin Gothic Demi</vt:lpstr>
      <vt:lpstr>Gentium Basic</vt:lpstr>
      <vt:lpstr>Gill Sans MT</vt:lpstr>
      <vt:lpstr>MinionPro</vt:lpstr>
      <vt:lpstr>Noto Sans Symbols</vt:lpstr>
      <vt:lpstr>Source Sans Pro</vt:lpstr>
      <vt:lpstr>Times New Roman</vt:lpstr>
      <vt:lpstr>Wingdings</vt:lpstr>
      <vt:lpstr>Gallery</vt:lpstr>
      <vt:lpstr>Trauma Informed Practices for Early Childhood</vt:lpstr>
      <vt:lpstr>Why are the First 5 years critical? </vt:lpstr>
      <vt:lpstr>Funding Goes Furthest When We Invest in Our Youngest Kids </vt:lpstr>
      <vt:lpstr>Voices from the field…</vt:lpstr>
      <vt:lpstr>Giving a Child a Voice</vt:lpstr>
      <vt:lpstr>Sesame Street and the Today Show</vt:lpstr>
      <vt:lpstr>Why Is This Important?</vt:lpstr>
      <vt:lpstr>Adverse Childhood Experiences Study (ACES)</vt:lpstr>
      <vt:lpstr>Impact of Trauma on Brain Development</vt:lpstr>
      <vt:lpstr>Healing Organizations</vt:lpstr>
      <vt:lpstr>Types of Systems of care</vt:lpstr>
      <vt:lpstr>Brain Based Systems of care</vt:lpstr>
      <vt:lpstr>A Culture of Healing and Restoration</vt:lpstr>
      <vt:lpstr>The 4 R’s of a Trauma-Informed System</vt:lpstr>
      <vt:lpstr>Why Trauma is Not Addressed?</vt:lpstr>
      <vt:lpstr>PowerPoint Presentation</vt:lpstr>
      <vt:lpstr>Preventing burnout, compassion fatigue and secondary trauma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Practices for Early Childhood Providers</dc:title>
  <dc:creator>Fran Biderman</dc:creator>
  <cp:lastModifiedBy>Fran Biderman</cp:lastModifiedBy>
  <cp:revision>128</cp:revision>
  <cp:lastPrinted>2018-03-24T17:33:34Z</cp:lastPrinted>
  <dcterms:modified xsi:type="dcterms:W3CDTF">2019-05-21T21:43:54Z</dcterms:modified>
</cp:coreProperties>
</file>